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8" r:id="rId2"/>
    <p:sldId id="261" r:id="rId3"/>
    <p:sldId id="301" r:id="rId4"/>
    <p:sldId id="260" r:id="rId5"/>
    <p:sldId id="359" r:id="rId6"/>
    <p:sldId id="302" r:id="rId7"/>
    <p:sldId id="303" r:id="rId8"/>
    <p:sldId id="360" r:id="rId9"/>
    <p:sldId id="381" r:id="rId10"/>
    <p:sldId id="439" r:id="rId11"/>
    <p:sldId id="304" r:id="rId12"/>
    <p:sldId id="305" r:id="rId13"/>
    <p:sldId id="361" r:id="rId14"/>
    <p:sldId id="362" r:id="rId15"/>
    <p:sldId id="363" r:id="rId16"/>
    <p:sldId id="364" r:id="rId17"/>
    <p:sldId id="365" r:id="rId18"/>
    <p:sldId id="368" r:id="rId19"/>
    <p:sldId id="367" r:id="rId20"/>
    <p:sldId id="369" r:id="rId21"/>
    <p:sldId id="370" r:id="rId22"/>
    <p:sldId id="371" r:id="rId23"/>
    <p:sldId id="310" r:id="rId24"/>
    <p:sldId id="372" r:id="rId25"/>
    <p:sldId id="373" r:id="rId26"/>
    <p:sldId id="374" r:id="rId27"/>
    <p:sldId id="375" r:id="rId28"/>
    <p:sldId id="376" r:id="rId29"/>
    <p:sldId id="377" r:id="rId30"/>
    <p:sldId id="378" r:id="rId31"/>
    <p:sldId id="379" r:id="rId32"/>
    <p:sldId id="380" r:id="rId33"/>
    <p:sldId id="318" r:id="rId34"/>
    <p:sldId id="383" r:id="rId35"/>
    <p:sldId id="384" r:id="rId36"/>
    <p:sldId id="385" r:id="rId37"/>
    <p:sldId id="386" r:id="rId38"/>
    <p:sldId id="431" r:id="rId39"/>
    <p:sldId id="387" r:id="rId40"/>
    <p:sldId id="432" r:id="rId41"/>
    <p:sldId id="388" r:id="rId42"/>
    <p:sldId id="390" r:id="rId43"/>
    <p:sldId id="391" r:id="rId44"/>
    <p:sldId id="433" r:id="rId45"/>
    <p:sldId id="392" r:id="rId46"/>
    <p:sldId id="393" r:id="rId47"/>
    <p:sldId id="435" r:id="rId48"/>
    <p:sldId id="436" r:id="rId49"/>
    <p:sldId id="437" r:id="rId50"/>
    <p:sldId id="394" r:id="rId51"/>
    <p:sldId id="395" r:id="rId52"/>
    <p:sldId id="396" r:id="rId53"/>
    <p:sldId id="398" r:id="rId54"/>
    <p:sldId id="399" r:id="rId55"/>
    <p:sldId id="441" r:id="rId56"/>
    <p:sldId id="400" r:id="rId57"/>
    <p:sldId id="442" r:id="rId58"/>
    <p:sldId id="401" r:id="rId59"/>
    <p:sldId id="443" r:id="rId60"/>
    <p:sldId id="402" r:id="rId61"/>
    <p:sldId id="403" r:id="rId62"/>
    <p:sldId id="438" r:id="rId63"/>
    <p:sldId id="404" r:id="rId64"/>
    <p:sldId id="405" r:id="rId65"/>
    <p:sldId id="408" r:id="rId66"/>
    <p:sldId id="407" r:id="rId67"/>
    <p:sldId id="444" r:id="rId68"/>
    <p:sldId id="409" r:id="rId69"/>
    <p:sldId id="410" r:id="rId70"/>
    <p:sldId id="445" r:id="rId71"/>
    <p:sldId id="411" r:id="rId72"/>
    <p:sldId id="413" r:id="rId73"/>
    <p:sldId id="414" r:id="rId74"/>
    <p:sldId id="412" r:id="rId75"/>
    <p:sldId id="415" r:id="rId76"/>
    <p:sldId id="429" r:id="rId77"/>
    <p:sldId id="430" r:id="rId78"/>
    <p:sldId id="447" r:id="rId79"/>
    <p:sldId id="449" r:id="rId80"/>
    <p:sldId id="417" r:id="rId81"/>
    <p:sldId id="418" r:id="rId82"/>
    <p:sldId id="419" r:id="rId83"/>
    <p:sldId id="420" r:id="rId84"/>
    <p:sldId id="421" r:id="rId85"/>
    <p:sldId id="446" r:id="rId86"/>
    <p:sldId id="448" r:id="rId87"/>
    <p:sldId id="422" r:id="rId88"/>
    <p:sldId id="423" r:id="rId89"/>
    <p:sldId id="424" r:id="rId90"/>
    <p:sldId id="425" r:id="rId91"/>
    <p:sldId id="426" r:id="rId92"/>
    <p:sldId id="427" r:id="rId93"/>
    <p:sldId id="428" r:id="rId9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3FF"/>
    <a:srgbClr val="C00000"/>
    <a:srgbClr val="F8EBA2"/>
    <a:srgbClr val="A03061"/>
    <a:srgbClr val="6D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69802"/>
  </p:normalViewPr>
  <p:slideViewPr>
    <p:cSldViewPr snapToGrid="0">
      <p:cViewPr>
        <p:scale>
          <a:sx n="96" d="100"/>
          <a:sy n="96" d="100"/>
        </p:scale>
        <p:origin x="2216" y="464"/>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DAA02-9027-E646-BB8A-92CBDCEA25A5}" type="datetimeFigureOut">
              <a:rPr lang="en-CN" smtClean="0"/>
              <a:t>2024/4/23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ADACE-A60C-C745-A404-80477CF81E10}" type="slidenum">
              <a:rPr lang="en-CN" smtClean="0"/>
              <a:t>‹#›</a:t>
            </a:fld>
            <a:endParaRPr lang="en-CN"/>
          </a:p>
        </p:txBody>
      </p:sp>
    </p:spTree>
    <p:extLst>
      <p:ext uri="{BB962C8B-B14F-4D97-AF65-F5344CB8AC3E}">
        <p14:creationId xmlns:p14="http://schemas.microsoft.com/office/powerpoint/2010/main" val="20659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大家好</a:t>
            </a:r>
            <a:r>
              <a:rPr lang="zh-CN" altLang="en-US" dirty="0">
                <a:latin typeface="Hannotate SC" panose="03000500000000000000" pitchFamily="66" charset="-122"/>
                <a:ea typeface="Hannotate SC" panose="03000500000000000000" pitchFamily="66" charset="-122"/>
              </a:rPr>
              <a:t>，我是来自智源研究院的刘政，感谢窦老师的邀请，今天好高兴有这样的机会来跟大家分享我们近期的一些工作。我今天报告的题目叫做</a:t>
            </a:r>
            <a:r>
              <a:rPr lang="zh-CN" altLang="en-US" b="1" dirty="0">
                <a:latin typeface="Hannotate SC" panose="03000500000000000000" pitchFamily="66" charset="-122"/>
                <a:ea typeface="Hannotate SC" panose="03000500000000000000" pitchFamily="66" charset="-122"/>
              </a:rPr>
              <a:t>“</a:t>
            </a:r>
            <a:r>
              <a:rPr lang="en-US" b="1" dirty="0">
                <a:latin typeface="Hannotate SC" panose="03000500000000000000" pitchFamily="66" charset="-122"/>
                <a:ea typeface="Hannotate SC" panose="03000500000000000000" pitchFamily="66" charset="-122"/>
              </a:rPr>
              <a:t>大模型时代的通用向量检索</a:t>
            </a:r>
            <a:r>
              <a:rPr lang="zh-CN" altLang="en-US" b="1" dirty="0">
                <a:latin typeface="Hannotate SC" panose="03000500000000000000" pitchFamily="66" charset="-122"/>
                <a:ea typeface="Hannotate SC" panose="03000500000000000000" pitchFamily="66" charset="-122"/>
              </a:rPr>
              <a:t>”</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a:t>
            </a:fld>
            <a:endParaRPr lang="en-CN"/>
          </a:p>
        </p:txBody>
      </p:sp>
    </p:spTree>
    <p:extLst>
      <p:ext uri="{BB962C8B-B14F-4D97-AF65-F5344CB8AC3E}">
        <p14:creationId xmlns:p14="http://schemas.microsoft.com/office/powerpoint/2010/main" val="2125529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Hannotate SC" panose="03000500000000000000" pitchFamily="66" charset="-122"/>
                <a:ea typeface="Hannotate SC" panose="03000500000000000000" pitchFamily="66" charset="-122"/>
              </a:rPr>
              <a:t>所以我们说天下没有免费的午餐，不同的检索手段</a:t>
            </a:r>
            <a:r>
              <a:rPr lang="zh-CN" altLang="en-CN" dirty="0">
                <a:latin typeface="Hannotate SC" panose="03000500000000000000" pitchFamily="66" charset="-122"/>
                <a:ea typeface="Hannotate SC" panose="03000500000000000000" pitchFamily="66" charset="-122"/>
              </a:rPr>
              <a:t>个有其</a:t>
            </a:r>
            <a:r>
              <a:rPr lang="zh-CN" altLang="en-US" dirty="0">
                <a:latin typeface="Hannotate SC" panose="03000500000000000000" pitchFamily="66" charset="-122"/>
                <a:ea typeface="Hannotate SC" panose="03000500000000000000" pitchFamily="66" charset="-122"/>
              </a:rPr>
              <a:t>利弊，现实中的检索系统往往是多种手段相互组合的结果。最为常见的组合就是这张图所示的层次化过滤的方式。通常，我们会联合使用向量模型、关键词这样的高效检索手段，从大规模数据库中快速筛选出候选数据，进而，我们可以借助深交互模型进行进一步完成更为精细化的排序，最终为用户筛选出最为关联的数据样例。</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10</a:t>
            </a:fld>
            <a:endParaRPr lang="en-CN"/>
          </a:p>
        </p:txBody>
      </p:sp>
    </p:spTree>
    <p:extLst>
      <p:ext uri="{BB962C8B-B14F-4D97-AF65-F5344CB8AC3E}">
        <p14:creationId xmlns:p14="http://schemas.microsoft.com/office/powerpoint/2010/main" val="324557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最后我们讨论一下为什么近来向量模型会变得如此流行</a:t>
            </a:r>
            <a:r>
              <a:rPr lang="zh-CN" altLang="en-US" dirty="0">
                <a:latin typeface="Hannotate SC" panose="03000500000000000000" pitchFamily="66" charset="-122"/>
                <a:ea typeface="Hannotate SC" panose="03000500000000000000" pitchFamily="66" charset="-122"/>
              </a:rPr>
              <a:t>。我想原因可以分为内外两点。从内在因素上说，向量模型原本就是</a:t>
            </a:r>
            <a:r>
              <a:rPr lang="en-US" altLang="zh-CN" dirty="0">
                <a:latin typeface="Hannotate SC" panose="03000500000000000000" pitchFamily="66" charset="-122"/>
                <a:ea typeface="Hannotate SC" panose="03000500000000000000" pitchFamily="66" charset="-122"/>
              </a:rPr>
              <a:t>AI</a:t>
            </a:r>
            <a:r>
              <a:rPr lang="zh-CN" altLang="en-US" dirty="0">
                <a:latin typeface="Hannotate SC" panose="03000500000000000000" pitchFamily="66" charset="-122"/>
                <a:ea typeface="Hannotate SC" panose="03000500000000000000" pitchFamily="66" charset="-122"/>
              </a:rPr>
              <a:t>产业当中最为重要的技术模块。类似搜索、推荐、问答、对话，这些能力都是可以建立在向量模型之上的。但是在过去相当长的时间里面，向量检索始终受制于模型自身的表达能力，实际当中的使用效果远不及关键词检索这样传统的方法。这一情况的转折点发生在最近几年，尤其是</a:t>
            </a:r>
            <a:r>
              <a:rPr lang="en-US" altLang="zh-CN" dirty="0">
                <a:latin typeface="Hannotate SC" panose="03000500000000000000" pitchFamily="66" charset="-122"/>
                <a:ea typeface="Hannotate SC" panose="03000500000000000000" pitchFamily="66" charset="-122"/>
              </a:rPr>
              <a:t>BERT</a:t>
            </a:r>
            <a:r>
              <a:rPr lang="zh-CN" altLang="en-US" dirty="0">
                <a:latin typeface="Hannotate SC" panose="03000500000000000000" pitchFamily="66" charset="-122"/>
                <a:ea typeface="Hannotate SC" panose="03000500000000000000" pitchFamily="66" charset="-122"/>
              </a:rPr>
              <a:t>这样的预训练语言模型出现之后，向量检索的效果有了质的变化，不论是检索精度还是</a:t>
            </a:r>
            <a:r>
              <a:rPr lang="zh-CN" altLang="en-CN" dirty="0">
                <a:latin typeface="Hannotate SC" panose="03000500000000000000" pitchFamily="66" charset="-122"/>
                <a:ea typeface="Hannotate SC" panose="03000500000000000000" pitchFamily="66" charset="-122"/>
              </a:rPr>
              <a:t>泛化性</a:t>
            </a:r>
            <a:r>
              <a:rPr lang="zh-CN" altLang="en-US" dirty="0">
                <a:latin typeface="Hannotate SC" panose="03000500000000000000" pitchFamily="66" charset="-122"/>
                <a:ea typeface="Hannotate SC" panose="03000500000000000000" pitchFamily="66" charset="-122"/>
              </a:rPr>
              <a:t>，向量检索都显著超越了此前的传统方法。当然除了内在因素，让向量模型变得愈发重要的外部因素是大语言模型的普及。</a:t>
            </a:r>
            <a:r>
              <a:rPr lang="zh-CN" altLang="en-CN" dirty="0">
                <a:latin typeface="Hannotate SC" panose="03000500000000000000" pitchFamily="66" charset="-122"/>
                <a:ea typeface="Hannotate SC" panose="03000500000000000000" pitchFamily="66" charset="-122"/>
              </a:rPr>
              <a:t>作为一个</a:t>
            </a:r>
            <a:r>
              <a:rPr lang="zh-CN" altLang="en-US" dirty="0">
                <a:latin typeface="Hannotate SC" panose="03000500000000000000" pitchFamily="66" charset="-122"/>
                <a:ea typeface="Hannotate SC" panose="03000500000000000000" pitchFamily="66" charset="-122"/>
              </a:rPr>
              <a:t>通用性的工具，大语言模型已经快速渗透到了各个行业，很多的行业知识是大语言模型自身所不具备的，这种时候我们就需要对大语言模型做检索增强，也就是我们常说的</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。而向量检索，得益于其自身“相对准确、相对高效、且容易部署”等特点，很快成为了</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体系当中最为主流的检索手段。另外，除了外部知识的增强，向量模型的另一个重要的应用就是帮助大语言模型管理长上下文信息，我们都知道现在主流的大语言模型，其上下文窗口长度大多介于几</a:t>
            </a:r>
            <a:r>
              <a:rPr lang="en-US" altLang="zh-CN" dirty="0">
                <a:latin typeface="Hannotate SC" panose="03000500000000000000" pitchFamily="66" charset="-122"/>
                <a:ea typeface="Hannotate SC" panose="03000500000000000000" pitchFamily="66" charset="-122"/>
              </a:rPr>
              <a:t>K</a:t>
            </a:r>
            <a:r>
              <a:rPr lang="zh-CN" altLang="en-US" dirty="0">
                <a:latin typeface="Hannotate SC" panose="03000500000000000000" pitchFamily="66" charset="-122"/>
                <a:ea typeface="Hannotate SC" panose="03000500000000000000" pitchFamily="66" charset="-122"/>
              </a:rPr>
              <a:t>到几十</a:t>
            </a:r>
            <a:r>
              <a:rPr lang="en-US" altLang="zh-CN" dirty="0">
                <a:latin typeface="Hannotate SC" panose="03000500000000000000" pitchFamily="66" charset="-122"/>
                <a:ea typeface="Hannotate SC" panose="03000500000000000000" pitchFamily="66" charset="-122"/>
              </a:rPr>
              <a:t>K</a:t>
            </a:r>
            <a:r>
              <a:rPr lang="zh-CN" altLang="en-US" dirty="0">
                <a:latin typeface="Hannotate SC" panose="03000500000000000000" pitchFamily="66" charset="-122"/>
                <a:ea typeface="Hannotate SC" panose="03000500000000000000" pitchFamily="66" charset="-122"/>
              </a:rPr>
              <a:t>之间，更长的长度不仅技术上不好实现，成本也是一个非常大的问题。而向量检索则可以在很大程度上帮助缓解这一问题。也正是由于这样的角色，很多人也将向量模型、包括向量数据库，视为是大语言模型系统的硬盘</a:t>
            </a:r>
            <a:r>
              <a:rPr lang="zh-CN" altLang="en-CN" dirty="0">
                <a:latin typeface="Hannotate SC" panose="03000500000000000000" pitchFamily="66" charset="-122"/>
                <a:ea typeface="Hannotate SC" panose="03000500000000000000" pitchFamily="66" charset="-122"/>
              </a:rPr>
              <a:t>模块</a:t>
            </a:r>
            <a:r>
              <a:rPr lang="zh-CN" altLang="en-US" dirty="0">
                <a:latin typeface="Hannotate SC" panose="03000500000000000000" pitchFamily="66" charset="-122"/>
                <a:ea typeface="Hannotate SC" panose="03000500000000000000" pitchFamily="66" charset="-122"/>
              </a:rPr>
              <a:t>。</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r>
              <a:rPr lang="zh-CN" altLang="en-US" dirty="0">
                <a:latin typeface="Hannotate SC" panose="03000500000000000000" pitchFamily="66" charset="-122"/>
                <a:ea typeface="Hannotate SC" panose="03000500000000000000" pitchFamily="66" charset="-122"/>
              </a:rPr>
              <a:t>所以自身技术的成熟、以及外部因素的驱动，二者共同造就了今天向量模型的流行。</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11</a:t>
            </a:fld>
            <a:endParaRPr lang="en-CN"/>
          </a:p>
        </p:txBody>
      </p:sp>
    </p:spTree>
    <p:extLst>
      <p:ext uri="{BB962C8B-B14F-4D97-AF65-F5344CB8AC3E}">
        <p14:creationId xmlns:p14="http://schemas.microsoft.com/office/powerpoint/2010/main" val="1531724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好的</a:t>
            </a:r>
            <a:r>
              <a:rPr lang="zh-CN" altLang="en-US" dirty="0">
                <a:latin typeface="Hannotate SC" panose="03000500000000000000" pitchFamily="66" charset="-122"/>
                <a:ea typeface="Hannotate SC" panose="03000500000000000000" pitchFamily="66" charset="-122"/>
              </a:rPr>
              <a:t>，</a:t>
            </a:r>
            <a:r>
              <a:rPr lang="en-CN" dirty="0">
                <a:latin typeface="Hannotate SC" panose="03000500000000000000" pitchFamily="66" charset="-122"/>
                <a:ea typeface="Hannotate SC" panose="03000500000000000000" pitchFamily="66" charset="-122"/>
              </a:rPr>
              <a:t>我们刚才反复提到向量模型自身的技术体系已经较为成熟</a:t>
            </a:r>
            <a:r>
              <a:rPr lang="zh-CN" altLang="en-US" dirty="0">
                <a:latin typeface="Hannotate SC" panose="03000500000000000000" pitchFamily="66" charset="-122"/>
                <a:ea typeface="Hannotate SC" panose="03000500000000000000" pitchFamily="66" charset="-122"/>
              </a:rPr>
              <a:t>，那么接下来，我们就介绍一下向量学习的基本模式，也就是如何训练一个出色的向量模型。</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12</a:t>
            </a:fld>
            <a:endParaRPr lang="en-CN"/>
          </a:p>
        </p:txBody>
      </p:sp>
    </p:spTree>
    <p:extLst>
      <p:ext uri="{BB962C8B-B14F-4D97-AF65-F5344CB8AC3E}">
        <p14:creationId xmlns:p14="http://schemas.microsoft.com/office/powerpoint/2010/main" val="4222364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首先我们说任何一个机器学习系统都不外乎三个基本要素</a:t>
            </a:r>
            <a:r>
              <a:rPr lang="zh-CN" altLang="en-US" dirty="0">
                <a:latin typeface="Hannotate SC" panose="03000500000000000000" pitchFamily="66" charset="-122"/>
                <a:ea typeface="Hannotate SC" panose="03000500000000000000" pitchFamily="66" charset="-122"/>
              </a:rPr>
              <a:t>：数据、模型、训练算法。向量学习也不例外。概括起来，我们希望：我们可以有充足、多样、</a:t>
            </a:r>
            <a:r>
              <a:rPr lang="zh-CN" altLang="en-CN" dirty="0">
                <a:latin typeface="Hannotate SC" panose="03000500000000000000" pitchFamily="66" charset="-122"/>
                <a:ea typeface="Hannotate SC" panose="03000500000000000000" pitchFamily="66" charset="-122"/>
              </a:rPr>
              <a:t>且优质</a:t>
            </a:r>
            <a:r>
              <a:rPr lang="zh-CN" altLang="en-US" dirty="0">
                <a:latin typeface="Hannotate SC" panose="03000500000000000000" pitchFamily="66" charset="-122"/>
                <a:ea typeface="Hannotate SC" panose="03000500000000000000" pitchFamily="66" charset="-122"/>
              </a:rPr>
              <a:t>的训练数据，我们希望有表达能力出色的基础模型，同时、我们希望有足够数据高效的学习优化算法。向量学习的设计需要全面考量上述三个要素。接下来，我们就从这三个角度进行相关的介绍。</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13</a:t>
            </a:fld>
            <a:endParaRPr lang="en-CN"/>
          </a:p>
        </p:txBody>
      </p:sp>
    </p:spTree>
    <p:extLst>
      <p:ext uri="{BB962C8B-B14F-4D97-AF65-F5344CB8AC3E}">
        <p14:creationId xmlns:p14="http://schemas.microsoft.com/office/powerpoint/2010/main" val="8607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我们先从模型开始讨论</a:t>
            </a:r>
            <a:r>
              <a:rPr lang="zh-CN" altLang="en-US" dirty="0">
                <a:latin typeface="Hannotate SC" panose="03000500000000000000" pitchFamily="66" charset="-122"/>
                <a:ea typeface="Hannotate SC" panose="03000500000000000000" pitchFamily="66" charset="-122"/>
              </a:rPr>
              <a:t>，其实任意的神经网络都可以被用作向量模型。早期的情况也确实如此，像</a:t>
            </a:r>
            <a:r>
              <a:rPr lang="en-US" altLang="zh-CN" dirty="0">
                <a:latin typeface="Hannotate SC" panose="03000500000000000000" pitchFamily="66" charset="-122"/>
                <a:ea typeface="Hannotate SC" panose="03000500000000000000" pitchFamily="66" charset="-122"/>
              </a:rPr>
              <a:t>word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CNN</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LSTM</a:t>
            </a:r>
            <a:r>
              <a:rPr lang="zh-CN" altLang="en-US" dirty="0">
                <a:latin typeface="Hannotate SC" panose="03000500000000000000" pitchFamily="66" charset="-122"/>
                <a:ea typeface="Hannotate SC" panose="03000500000000000000" pitchFamily="66" charset="-122"/>
              </a:rPr>
              <a:t>这样的网络结构都在不同的时期被用作向量模型。 不过</a:t>
            </a:r>
            <a:r>
              <a:rPr lang="zh-CN" altLang="en-CN" dirty="0">
                <a:latin typeface="Hannotate SC" panose="03000500000000000000" pitchFamily="66" charset="-122"/>
                <a:ea typeface="Hannotate SC" panose="03000500000000000000" pitchFamily="66" charset="-122"/>
              </a:rPr>
              <a:t>早期的</a:t>
            </a:r>
            <a:r>
              <a:rPr lang="zh-CN" altLang="en-US" dirty="0">
                <a:latin typeface="Hannotate SC" panose="03000500000000000000" pitchFamily="66" charset="-122"/>
                <a:ea typeface="Hannotate SC" panose="03000500000000000000" pitchFamily="66" charset="-122"/>
              </a:rPr>
              <a:t>这些模型在实际场景中几乎是不太可用的，真正让向量模型变的可用的， 是以</a:t>
            </a:r>
            <a:r>
              <a:rPr lang="en-US" altLang="zh-CN" dirty="0">
                <a:latin typeface="Hannotate SC" panose="03000500000000000000" pitchFamily="66" charset="-122"/>
                <a:ea typeface="Hannotate SC" panose="03000500000000000000" pitchFamily="66" charset="-122"/>
              </a:rPr>
              <a:t>transformer</a:t>
            </a:r>
            <a:r>
              <a:rPr lang="zh-CN" altLang="en-US" dirty="0">
                <a:latin typeface="Hannotate SC" panose="03000500000000000000" pitchFamily="66" charset="-122"/>
                <a:ea typeface="Hannotate SC" panose="03000500000000000000" pitchFamily="66" charset="-122"/>
              </a:rPr>
              <a:t>为基础的、预训练语言模型。关于预训练语言的好处可以讲很多，但是本质就是大。一是</a:t>
            </a:r>
            <a:r>
              <a:rPr lang="en-US" altLang="zh-CN" dirty="0">
                <a:latin typeface="Hannotate SC" panose="03000500000000000000" pitchFamily="66" charset="-122"/>
                <a:ea typeface="Hannotate SC" panose="03000500000000000000" pitchFamily="66" charset="-122"/>
              </a:rPr>
              <a:t>transformer</a:t>
            </a:r>
            <a:r>
              <a:rPr lang="zh-CN" altLang="en-US" dirty="0">
                <a:latin typeface="Hannotate SC" panose="03000500000000000000" pitchFamily="66" charset="-122"/>
                <a:ea typeface="Hannotate SC" panose="03000500000000000000" pitchFamily="66" charset="-122"/>
              </a:rPr>
              <a:t>的网络架构可以做的做够大，让模型可以有足够的容量去建立强大的表达能力；另一个是预训练的规模足够大，从而可以让模型从海量数据中充分的学习世界知识。可以说当今向量模型的能力就是建立在这两个“大”的特性之上的：大的模型、大的训练。未来向量模型能力的进一步提升势必也要进一步依赖这两大要素。</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14</a:t>
            </a:fld>
            <a:endParaRPr lang="en-CN"/>
          </a:p>
        </p:txBody>
      </p:sp>
    </p:spTree>
    <p:extLst>
      <p:ext uri="{BB962C8B-B14F-4D97-AF65-F5344CB8AC3E}">
        <p14:creationId xmlns:p14="http://schemas.microsoft.com/office/powerpoint/2010/main" val="165937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预训练语言模型一经提出</a:t>
            </a:r>
            <a:r>
              <a:rPr lang="zh-CN" altLang="en-US" dirty="0">
                <a:latin typeface="Hannotate SC" panose="03000500000000000000" pitchFamily="66" charset="-122"/>
                <a:ea typeface="Hannotate SC" panose="03000500000000000000" pitchFamily="66" charset="-122"/>
              </a:rPr>
              <a:t>，</a:t>
            </a:r>
            <a:r>
              <a:rPr lang="en-CN" dirty="0">
                <a:latin typeface="Hannotate SC" panose="03000500000000000000" pitchFamily="66" charset="-122"/>
                <a:ea typeface="Hannotate SC" panose="03000500000000000000" pitchFamily="66" charset="-122"/>
              </a:rPr>
              <a:t>就被快速应用到了很多文本检索的场景中</a:t>
            </a:r>
            <a:r>
              <a:rPr lang="zh-CN" altLang="en-US" dirty="0">
                <a:latin typeface="Hannotate SC" panose="03000500000000000000" pitchFamily="66" charset="-122"/>
                <a:ea typeface="Hannotate SC" panose="03000500000000000000" pitchFamily="66" charset="-122"/>
              </a:rPr>
              <a:t>。虽然很多的应用方式非常的简单粗暴，但是效果上带来的提升却是立竿见影的。</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15</a:t>
            </a:fld>
            <a:endParaRPr lang="en-CN"/>
          </a:p>
        </p:txBody>
      </p:sp>
    </p:spTree>
    <p:extLst>
      <p:ext uri="{BB962C8B-B14F-4D97-AF65-F5344CB8AC3E}">
        <p14:creationId xmlns:p14="http://schemas.microsoft.com/office/powerpoint/2010/main" val="125111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另外</a:t>
            </a:r>
            <a:r>
              <a:rPr lang="zh-CN" altLang="en-US" dirty="0">
                <a:latin typeface="Hannotate SC" panose="03000500000000000000" pitchFamily="66" charset="-122"/>
                <a:ea typeface="Hannotate SC" panose="03000500000000000000" pitchFamily="66" charset="-122"/>
              </a:rPr>
              <a:t>，很多的早期工作，尤其是来自谷歌与</a:t>
            </a:r>
            <a:r>
              <a:rPr lang="en-US" altLang="zh-CN" dirty="0">
                <a:latin typeface="Hannotate SC" panose="03000500000000000000" pitchFamily="66" charset="-122"/>
                <a:ea typeface="Hannotate SC" panose="03000500000000000000" pitchFamily="66" charset="-122"/>
              </a:rPr>
              <a:t>OpenAI</a:t>
            </a:r>
            <a:r>
              <a:rPr lang="zh-CN" altLang="en-US" dirty="0">
                <a:latin typeface="Hannotate SC" panose="03000500000000000000" pitchFamily="66" charset="-122"/>
                <a:ea typeface="Hannotate SC" panose="03000500000000000000" pitchFamily="66" charset="-122"/>
              </a:rPr>
              <a:t>研究工作，都进一步发现向量检索的能力，包括领域内的学习</a:t>
            </a:r>
            <a:r>
              <a:rPr lang="zh-CN" altLang="en-CN" dirty="0">
                <a:latin typeface="Hannotate SC" panose="03000500000000000000" pitchFamily="66" charset="-122"/>
                <a:ea typeface="Hannotate SC" panose="03000500000000000000" pitchFamily="66" charset="-122"/>
              </a:rPr>
              <a:t>能力</a:t>
            </a:r>
            <a:r>
              <a:rPr lang="zh-CN" altLang="en-US" dirty="0">
                <a:latin typeface="Hannotate SC" panose="03000500000000000000" pitchFamily="66" charset="-122"/>
                <a:ea typeface="Hannotate SC" panose="03000500000000000000" pitchFamily="66" charset="-122"/>
              </a:rPr>
              <a:t>，以及领域外的泛化能力，都将随着模型规模的扩增而获得持续性的收益。</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16</a:t>
            </a:fld>
            <a:endParaRPr lang="en-CN"/>
          </a:p>
        </p:txBody>
      </p:sp>
    </p:spTree>
    <p:extLst>
      <p:ext uri="{BB962C8B-B14F-4D97-AF65-F5344CB8AC3E}">
        <p14:creationId xmlns:p14="http://schemas.microsoft.com/office/powerpoint/2010/main" val="1520763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刚才我一直在说模型增大好处</a:t>
            </a:r>
            <a:r>
              <a:rPr lang="zh-CN" altLang="en-US" dirty="0">
                <a:latin typeface="Hannotate SC" panose="03000500000000000000" pitchFamily="66" charset="-122"/>
                <a:ea typeface="Hannotate SC" panose="03000500000000000000" pitchFamily="66" charset="-122"/>
              </a:rPr>
              <a:t>，但在持续增大规模之外，我们依然可以从其他角度进一步优化预训练模型，使得同等规模的模型可以取得更好的表现。尤其是我们考虑到，一般的预训练语言模型本质上还是一个词向量模型。它的输出是一些列的词向量，每个词向量都被用作预测下一个词是什么。而向量模型的工作目标是将整个输入文本的语义编码为向量。这两种模型还是存在本质上极大的差别的。</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17</a:t>
            </a:fld>
            <a:endParaRPr lang="en-CN"/>
          </a:p>
        </p:txBody>
      </p:sp>
    </p:spTree>
    <p:extLst>
      <p:ext uri="{BB962C8B-B14F-4D97-AF65-F5344CB8AC3E}">
        <p14:creationId xmlns:p14="http://schemas.microsoft.com/office/powerpoint/2010/main" val="3158279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这种不一致性也体现在具体的实验上</a:t>
            </a:r>
            <a:r>
              <a:rPr lang="zh-CN" altLang="en-US" dirty="0">
                <a:latin typeface="Hannotate SC" panose="03000500000000000000" pitchFamily="66" charset="-122"/>
                <a:ea typeface="Hannotate SC" panose="03000500000000000000" pitchFamily="66" charset="-122"/>
              </a:rPr>
              <a:t>。我们都知道预训练模型提出至今，模型的具体实现已经有了非常多次的迭代，从早期的</a:t>
            </a:r>
            <a:r>
              <a:rPr lang="en-US" altLang="zh-CN" dirty="0">
                <a:latin typeface="Hannotate SC" panose="03000500000000000000" pitchFamily="66" charset="-122"/>
                <a:ea typeface="Hannotate SC" panose="03000500000000000000" pitchFamily="66" charset="-122"/>
              </a:rPr>
              <a:t>BERT</a:t>
            </a:r>
            <a:r>
              <a:rPr lang="zh-CN" altLang="en-US" dirty="0">
                <a:latin typeface="Hannotate SC" panose="03000500000000000000" pitchFamily="66" charset="-122"/>
                <a:ea typeface="Hannotate SC" panose="03000500000000000000" pitchFamily="66" charset="-122"/>
              </a:rPr>
              <a:t>，到之后的</a:t>
            </a:r>
            <a:r>
              <a:rPr lang="en-US" altLang="zh-CN" dirty="0" err="1">
                <a:latin typeface="Hannotate SC" panose="03000500000000000000" pitchFamily="66" charset="-122"/>
                <a:ea typeface="Hannotate SC" panose="03000500000000000000" pitchFamily="66" charset="-122"/>
              </a:rPr>
              <a:t>RoBERTa</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Electra</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T5</a:t>
            </a:r>
            <a:r>
              <a:rPr lang="zh-CN" altLang="en-US" dirty="0">
                <a:latin typeface="Hannotate SC" panose="03000500000000000000" pitchFamily="66" charset="-122"/>
                <a:ea typeface="Hannotate SC" panose="03000500000000000000" pitchFamily="66" charset="-122"/>
              </a:rPr>
              <a:t>，等等。后来的预训练模型在很多常规的自然语言评测基准，比如</a:t>
            </a:r>
            <a:r>
              <a:rPr lang="en-US" altLang="zh-CN" dirty="0">
                <a:latin typeface="Hannotate SC" panose="03000500000000000000" pitchFamily="66" charset="-122"/>
                <a:ea typeface="Hannotate SC" panose="03000500000000000000" pitchFamily="66" charset="-122"/>
              </a:rPr>
              <a:t>GLUE</a:t>
            </a:r>
            <a:r>
              <a:rPr lang="zh-CN" altLang="en-US" dirty="0">
                <a:latin typeface="Hannotate SC" panose="03000500000000000000" pitchFamily="66" charset="-122"/>
                <a:ea typeface="Hannotate SC" panose="03000500000000000000" pitchFamily="66" charset="-122"/>
              </a:rPr>
              <a:t>或者</a:t>
            </a:r>
            <a:r>
              <a:rPr lang="en-US" altLang="zh-CN" dirty="0" err="1">
                <a:latin typeface="Hannotate SC" panose="03000500000000000000" pitchFamily="66" charset="-122"/>
                <a:ea typeface="Hannotate SC" panose="03000500000000000000" pitchFamily="66" charset="-122"/>
              </a:rPr>
              <a:t>SuperGlue</a:t>
            </a:r>
            <a:r>
              <a:rPr lang="zh-CN" altLang="en-US" dirty="0">
                <a:latin typeface="Hannotate SC" panose="03000500000000000000" pitchFamily="66" charset="-122"/>
                <a:ea typeface="Hannotate SC" panose="03000500000000000000" pitchFamily="66" charset="-122"/>
              </a:rPr>
              <a:t>上都体现出了持续性的能力提升。但是，类似的能力提升却并没有体现在像</a:t>
            </a:r>
            <a:r>
              <a:rPr lang="en-US" altLang="zh-CN" dirty="0">
                <a:latin typeface="Hannotate SC" panose="03000500000000000000" pitchFamily="66" charset="-122"/>
                <a:ea typeface="Hannotate SC" panose="03000500000000000000" pitchFamily="66" charset="-122"/>
              </a:rPr>
              <a:t>MSMARCO</a:t>
            </a:r>
            <a:r>
              <a:rPr lang="zh-CN" altLang="en-US" dirty="0">
                <a:latin typeface="Hannotate SC" panose="03000500000000000000" pitchFamily="66" charset="-122"/>
                <a:ea typeface="Hannotate SC" panose="03000500000000000000" pitchFamily="66" charset="-122"/>
              </a:rPr>
              <a:t>这样的文本检索场景。这就让研究人员质疑，主流的预训练算法对于向量检索而言，到底是不是最优的。</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18</a:t>
            </a:fld>
            <a:endParaRPr lang="en-CN"/>
          </a:p>
        </p:txBody>
      </p:sp>
    </p:spTree>
    <p:extLst>
      <p:ext uri="{BB962C8B-B14F-4D97-AF65-F5344CB8AC3E}">
        <p14:creationId xmlns:p14="http://schemas.microsoft.com/office/powerpoint/2010/main" val="195330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有了这样的质疑</a:t>
            </a:r>
            <a:r>
              <a:rPr lang="zh-CN" altLang="en-US" dirty="0">
                <a:latin typeface="Hannotate SC" panose="03000500000000000000" pitchFamily="66" charset="-122"/>
                <a:ea typeface="Hannotate SC" panose="03000500000000000000" pitchFamily="66" charset="-122"/>
              </a:rPr>
              <a:t>，我们就会思考，是否可以通过修改已有的算法，使得预训练模型可以更好的服务向量检索这一任务场景。首先，我们的一个思考是，当前的预训练算法哪里需要修改？是修改训练的目标？还是修改训练的输入？</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r>
              <a:rPr lang="zh-CN" altLang="en-US" dirty="0">
                <a:latin typeface="Hannotate SC" panose="03000500000000000000" pitchFamily="66" charset="-122"/>
                <a:ea typeface="Hannotate SC" panose="03000500000000000000" pitchFamily="66" charset="-122"/>
              </a:rPr>
              <a:t>我们这里提出的一个观点是，两者都值得调整。首先，由于我们需要优化的是向量模型的能力，也就是向量模型输出</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的质量，因此我们有必要让</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直接体现在训练优化的过程之中。其次，我们需要优化</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对输入文本语义的表达能力，显然预测特定的词汇并不足以实现这一目标。为了解决这一问题，我们的思路非常简单，既然预测一个词不合适，那么不妨预测一段目标文本的全部词汇。</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r>
              <a:rPr lang="zh-CN" altLang="en-US" dirty="0">
                <a:latin typeface="Hannotate SC" panose="03000500000000000000" pitchFamily="66" charset="-122"/>
                <a:ea typeface="Hannotate SC" panose="03000500000000000000" pitchFamily="66" charset="-122"/>
              </a:rPr>
              <a:t>我们这样的一个设计其实是建立在如下两条基本假设之上的。首先，一个完美的</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必然是数据的某种无损压缩，</a:t>
            </a:r>
            <a:r>
              <a:rPr lang="zh-CN" altLang="en-CN" dirty="0">
                <a:latin typeface="Hannotate SC" panose="03000500000000000000" pitchFamily="66" charset="-122"/>
                <a:ea typeface="Hannotate SC" panose="03000500000000000000" pitchFamily="66" charset="-122"/>
              </a:rPr>
              <a:t>而既然</a:t>
            </a:r>
            <a:r>
              <a:rPr lang="zh-CN" altLang="en-US" dirty="0">
                <a:latin typeface="Hannotate SC" panose="03000500000000000000" pitchFamily="66" charset="-122"/>
                <a:ea typeface="Hannotate SC" panose="03000500000000000000" pitchFamily="66" charset="-122"/>
              </a:rPr>
              <a:t>数据被无损压缩，我们就必然可以用某种手段将其完美的还原。</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19</a:t>
            </a:fld>
            <a:endParaRPr lang="en-CN"/>
          </a:p>
        </p:txBody>
      </p:sp>
    </p:spTree>
    <p:extLst>
      <p:ext uri="{BB962C8B-B14F-4D97-AF65-F5344CB8AC3E}">
        <p14:creationId xmlns:p14="http://schemas.microsoft.com/office/powerpoint/2010/main" val="310682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我今天的报告包含如下五个部分</a:t>
            </a:r>
            <a:r>
              <a:rPr lang="zh-CN" altLang="en-US" dirty="0">
                <a:latin typeface="Hannotate SC" panose="03000500000000000000" pitchFamily="66" charset="-122"/>
                <a:ea typeface="Hannotate SC" panose="03000500000000000000" pitchFamily="66" charset="-122"/>
              </a:rPr>
              <a:t>。首先，我们来简要介绍一下什么是向量模型，关于向量模型的一些基本概念，以及为什么我们要在当下这时代研究向量模型。之后，我们来介绍一下向量学习的基本范式，也就是说怎样可以学习获得一个高质量的向量模型。在第三部分，我们来介绍一下</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这是一个由我们团队负责开发的通用向量模型，目前在开源社区有着不错的影响力。第四部分，借着近期的研究工作，我们来探讨一下大语言模型时代，信息检索存在哪些机遇与挑战。最后是整个报告的总结。我预计用</a:t>
            </a:r>
            <a:r>
              <a:rPr lang="en-US" altLang="zh-CN" dirty="0">
                <a:latin typeface="Hannotate SC" panose="03000500000000000000" pitchFamily="66" charset="-122"/>
                <a:ea typeface="Hannotate SC" panose="03000500000000000000" pitchFamily="66" charset="-122"/>
              </a:rPr>
              <a:t>80</a:t>
            </a:r>
            <a:r>
              <a:rPr lang="zh-CN" altLang="en-US" dirty="0">
                <a:latin typeface="Hannotate SC" panose="03000500000000000000" pitchFamily="66" charset="-122"/>
                <a:ea typeface="Hannotate SC" panose="03000500000000000000" pitchFamily="66" charset="-122"/>
              </a:rPr>
              <a:t>分钟的时间来完成本次报告。</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a:t>
            </a:fld>
            <a:endParaRPr lang="en-CN"/>
          </a:p>
        </p:txBody>
      </p:sp>
    </p:spTree>
    <p:extLst>
      <p:ext uri="{BB962C8B-B14F-4D97-AF65-F5344CB8AC3E}">
        <p14:creationId xmlns:p14="http://schemas.microsoft.com/office/powerpoint/2010/main" val="254353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所以基于这样的思路</a:t>
            </a:r>
            <a:r>
              <a:rPr lang="zh-CN" altLang="en-US" dirty="0">
                <a:latin typeface="Hannotate SC" panose="03000500000000000000" pitchFamily="66" charset="-122"/>
                <a:ea typeface="Hannotate SC" panose="03000500000000000000" pitchFamily="66" charset="-122"/>
              </a:rPr>
              <a:t>，我们设计了一个新的预训练算法，名字叫做</a:t>
            </a:r>
            <a:r>
              <a:rPr lang="en-US" altLang="zh-CN" dirty="0">
                <a:latin typeface="Hannotate SC" panose="03000500000000000000" pitchFamily="66" charset="-122"/>
                <a:ea typeface="Hannotate SC" panose="03000500000000000000" pitchFamily="66" charset="-122"/>
              </a:rPr>
              <a:t>RetroMAE</a:t>
            </a:r>
            <a:r>
              <a:rPr lang="zh-CN" altLang="en-US" dirty="0">
                <a:latin typeface="Hannotate SC" panose="03000500000000000000" pitchFamily="66" charset="-122"/>
                <a:ea typeface="Hannotate SC" panose="03000500000000000000" pitchFamily="66" charset="-122"/>
              </a:rPr>
              <a:t>。整个算法的流程是非常简单的。首先我们从任意的无标签预料，比如</a:t>
            </a:r>
            <a:r>
              <a:rPr lang="en-US" altLang="zh-CN" dirty="0">
                <a:latin typeface="Hannotate SC" panose="03000500000000000000" pitchFamily="66" charset="-122"/>
                <a:ea typeface="Hannotate SC" panose="03000500000000000000" pitchFamily="66" charset="-122"/>
              </a:rPr>
              <a:t>Wikipedia</a:t>
            </a:r>
            <a:r>
              <a:rPr lang="zh-CN" altLang="en-US" dirty="0">
                <a:latin typeface="Hannotate SC" panose="03000500000000000000" pitchFamily="66" charset="-122"/>
                <a:ea typeface="Hannotate SC" panose="03000500000000000000" pitchFamily="66" charset="-122"/>
              </a:rPr>
              <a:t>中采样一段文本，将其编码成</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之后再将其解码出原始的文本。这个过程采用一种类似</a:t>
            </a:r>
            <a:r>
              <a:rPr lang="zh-CN" altLang="en-CN" dirty="0">
                <a:latin typeface="Hannotate SC" panose="03000500000000000000" pitchFamily="66" charset="-122"/>
                <a:ea typeface="Hannotate SC" panose="03000500000000000000" pitchFamily="66" charset="-122"/>
              </a:rPr>
              <a:t>掩码自编码</a:t>
            </a:r>
            <a:r>
              <a:rPr lang="zh-CN" altLang="en-US" dirty="0">
                <a:latin typeface="Hannotate SC" panose="03000500000000000000" pitchFamily="66" charset="-122"/>
                <a:ea typeface="Hannotate SC" panose="03000500000000000000" pitchFamily="66" charset="-122"/>
              </a:rPr>
              <a:t>器的方式进行。其中呢，我们设计了非对称的编码器解码器结构，以及非对称的</a:t>
            </a:r>
            <a:r>
              <a:rPr lang="zh-CN" altLang="en-CN" dirty="0">
                <a:latin typeface="Hannotate SC" panose="03000500000000000000" pitchFamily="66" charset="-122"/>
                <a:ea typeface="Hannotate SC" panose="03000500000000000000" pitchFamily="66" charset="-122"/>
              </a:rPr>
              <a:t>掩码</a:t>
            </a:r>
            <a:r>
              <a:rPr lang="zh-CN" altLang="en-US" dirty="0">
                <a:latin typeface="Hannotate SC" panose="03000500000000000000" pitchFamily="66" charset="-122"/>
                <a:ea typeface="Hannotate SC" panose="03000500000000000000" pitchFamily="66" charset="-122"/>
              </a:rPr>
              <a:t>比率。目的是使得模型输出的</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可以更加充分的从训练数据中得到学习优化。</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20</a:t>
            </a:fld>
            <a:endParaRPr lang="en-CN"/>
          </a:p>
        </p:txBody>
      </p:sp>
    </p:spTree>
    <p:extLst>
      <p:ext uri="{BB962C8B-B14F-4D97-AF65-F5344CB8AC3E}">
        <p14:creationId xmlns:p14="http://schemas.microsoft.com/office/powerpoint/2010/main" val="179101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为了验证上述预训练的效果</a:t>
            </a:r>
            <a:r>
              <a:rPr lang="zh-CN" altLang="en-US" dirty="0">
                <a:latin typeface="Hannotate SC" panose="03000500000000000000" pitchFamily="66" charset="-122"/>
                <a:ea typeface="Hannotate SC" panose="03000500000000000000" pitchFamily="66" charset="-122"/>
              </a:rPr>
              <a:t>，我们对我们的模型进行了非常全面的评估。对于一个预训练向量模型而言，我们通常期待两大特征。首先，模型可以经过</a:t>
            </a:r>
            <a:r>
              <a:rPr lang="en-US" altLang="zh-CN" dirty="0">
                <a:latin typeface="Hannotate SC" panose="03000500000000000000" pitchFamily="66" charset="-122"/>
                <a:ea typeface="Hannotate SC" panose="03000500000000000000" pitchFamily="66" charset="-122"/>
              </a:rPr>
              <a:t>fine-tune</a:t>
            </a:r>
            <a:r>
              <a:rPr lang="zh-CN" altLang="en-US" dirty="0">
                <a:latin typeface="Hannotate SC" panose="03000500000000000000" pitchFamily="66" charset="-122"/>
                <a:ea typeface="Hannotate SC" panose="03000500000000000000" pitchFamily="66" charset="-122"/>
              </a:rPr>
              <a:t>，在特定任务上表现出优秀的检索能力。为此，我们选定了</a:t>
            </a:r>
            <a:r>
              <a:rPr lang="en-US" altLang="zh-CN" dirty="0">
                <a:latin typeface="Hannotate SC" panose="03000500000000000000" pitchFamily="66" charset="-122"/>
                <a:ea typeface="Hannotate SC" panose="03000500000000000000" pitchFamily="66" charset="-122"/>
              </a:rPr>
              <a:t>MSMARCO</a:t>
            </a:r>
            <a:r>
              <a:rPr lang="zh-CN" altLang="en-US" dirty="0">
                <a:latin typeface="Hannotate SC" panose="03000500000000000000" pitchFamily="66" charset="-122"/>
                <a:ea typeface="Hannotate SC" panose="03000500000000000000" pitchFamily="66" charset="-122"/>
              </a:rPr>
              <a:t>与</a:t>
            </a:r>
            <a:r>
              <a:rPr lang="en-US" altLang="zh-CN" dirty="0">
                <a:latin typeface="Hannotate SC" panose="03000500000000000000" pitchFamily="66" charset="-122"/>
                <a:ea typeface="Hannotate SC" panose="03000500000000000000" pitchFamily="66" charset="-122"/>
              </a:rPr>
              <a:t>Natural</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Question</a:t>
            </a:r>
            <a:r>
              <a:rPr lang="zh-CN" altLang="en-US" dirty="0">
                <a:latin typeface="Hannotate SC" panose="03000500000000000000" pitchFamily="66" charset="-122"/>
                <a:ea typeface="Hannotate SC" panose="03000500000000000000" pitchFamily="66" charset="-122"/>
              </a:rPr>
              <a:t>两大文本检索评测基准。另外，我们同样关心模型的泛化能力，也就是说，模型在训练领域之外的场景中是否也可以表现的足够优秀。为此，选取了</a:t>
            </a:r>
            <a:r>
              <a:rPr lang="en-US" altLang="zh-CN" dirty="0">
                <a:latin typeface="Hannotate SC" panose="03000500000000000000" pitchFamily="66" charset="-122"/>
                <a:ea typeface="Hannotate SC" panose="03000500000000000000" pitchFamily="66" charset="-122"/>
              </a:rPr>
              <a:t>BEIR</a:t>
            </a:r>
            <a:r>
              <a:rPr lang="zh-CN" altLang="en-US" dirty="0">
                <a:latin typeface="Hannotate SC" panose="03000500000000000000" pitchFamily="66" charset="-122"/>
                <a:ea typeface="Hannotate SC" panose="03000500000000000000" pitchFamily="66" charset="-122"/>
              </a:rPr>
              <a:t>这一</a:t>
            </a:r>
            <a:r>
              <a:rPr lang="en-US" altLang="zh-CN" dirty="0">
                <a:latin typeface="Hannotate SC" panose="03000500000000000000" pitchFamily="66" charset="-122"/>
                <a:ea typeface="Hannotate SC" panose="03000500000000000000" pitchFamily="66" charset="-122"/>
              </a:rPr>
              <a:t>benchmark</a:t>
            </a:r>
            <a:r>
              <a:rPr lang="zh-CN" altLang="en-US" dirty="0">
                <a:latin typeface="Hannotate SC" panose="03000500000000000000" pitchFamily="66" charset="-122"/>
                <a:ea typeface="Hannotate SC" panose="03000500000000000000" pitchFamily="66" charset="-122"/>
              </a:rPr>
              <a:t>，</a:t>
            </a:r>
            <a:r>
              <a:rPr lang="zh-CN" altLang="en-CN" dirty="0">
                <a:latin typeface="Hannotate SC" panose="03000500000000000000" pitchFamily="66" charset="-122"/>
                <a:ea typeface="Hannotate SC" panose="03000500000000000000" pitchFamily="66" charset="-122"/>
              </a:rPr>
              <a:t>它由</a:t>
            </a:r>
            <a:r>
              <a:rPr lang="en-US" altLang="zh-CN" dirty="0">
                <a:latin typeface="Hannotate SC" panose="03000500000000000000" pitchFamily="66" charset="-122"/>
                <a:ea typeface="Hannotate SC" panose="03000500000000000000" pitchFamily="66" charset="-122"/>
              </a:rPr>
              <a:t>18</a:t>
            </a:r>
            <a:r>
              <a:rPr lang="zh-CN" altLang="en-CN" dirty="0">
                <a:latin typeface="Hannotate SC" panose="03000500000000000000" pitchFamily="66" charset="-122"/>
                <a:ea typeface="Hannotate SC" panose="03000500000000000000" pitchFamily="66" charset="-122"/>
              </a:rPr>
              <a:t>个</a:t>
            </a:r>
            <a:r>
              <a:rPr lang="zh-CN" altLang="en-US" dirty="0">
                <a:latin typeface="Hannotate SC" panose="03000500000000000000" pitchFamily="66" charset="-122"/>
                <a:ea typeface="Hannotate SC" panose="03000500000000000000" pitchFamily="66" charset="-122"/>
              </a:rPr>
              <a:t>不同的</a:t>
            </a:r>
            <a:r>
              <a:rPr lang="zh-CN" altLang="en-CN" dirty="0">
                <a:latin typeface="Hannotate SC" panose="03000500000000000000" pitchFamily="66" charset="-122"/>
                <a:ea typeface="Hannotate SC" panose="03000500000000000000" pitchFamily="66" charset="-122"/>
              </a:rPr>
              <a:t>文本检索数据集构成</a:t>
            </a:r>
            <a:r>
              <a:rPr lang="zh-CN" altLang="en-US" dirty="0">
                <a:latin typeface="Hannotate SC" panose="03000500000000000000" pitchFamily="66" charset="-122"/>
                <a:ea typeface="Hannotate SC" panose="03000500000000000000" pitchFamily="66" charset="-122"/>
              </a:rPr>
              <a:t>，测试模型不加任何领域内的训练，直接在这</a:t>
            </a:r>
            <a:r>
              <a:rPr lang="en-US" altLang="zh-CN" dirty="0">
                <a:latin typeface="Hannotate SC" panose="03000500000000000000" pitchFamily="66" charset="-122"/>
                <a:ea typeface="Hannotate SC" panose="03000500000000000000" pitchFamily="66" charset="-122"/>
              </a:rPr>
              <a:t>18</a:t>
            </a:r>
            <a:r>
              <a:rPr lang="zh-CN" altLang="en-US" dirty="0">
                <a:latin typeface="Hannotate SC" panose="03000500000000000000" pitchFamily="66" charset="-122"/>
                <a:ea typeface="Hannotate SC" panose="03000500000000000000" pitchFamily="66" charset="-122"/>
              </a:rPr>
              <a:t>个数据集上进行</a:t>
            </a:r>
            <a:r>
              <a:rPr lang="en-US" altLang="zh-CN" dirty="0">
                <a:latin typeface="Hannotate SC" panose="03000500000000000000" pitchFamily="66" charset="-122"/>
                <a:ea typeface="Hannotate SC" panose="03000500000000000000" pitchFamily="66" charset="-122"/>
              </a:rPr>
              <a:t>zero-shot</a:t>
            </a:r>
            <a:r>
              <a:rPr lang="zh-CN" altLang="en-US" dirty="0">
                <a:latin typeface="Hannotate SC" panose="03000500000000000000" pitchFamily="66" charset="-122"/>
                <a:ea typeface="Hannotate SC" panose="03000500000000000000" pitchFamily="66" charset="-122"/>
              </a:rPr>
              <a:t>的评估。根据我们这里展示的评测结果我们可以看到，由</a:t>
            </a:r>
            <a:r>
              <a:rPr lang="en-US" altLang="zh-CN" dirty="0">
                <a:latin typeface="Hannotate SC" panose="03000500000000000000" pitchFamily="66" charset="-122"/>
                <a:ea typeface="Hannotate SC" panose="03000500000000000000" pitchFamily="66" charset="-122"/>
              </a:rPr>
              <a:t>RetroMAE</a:t>
            </a:r>
            <a:r>
              <a:rPr lang="zh-CN" altLang="en-US" dirty="0">
                <a:latin typeface="Hannotate SC" panose="03000500000000000000" pitchFamily="66" charset="-122"/>
                <a:ea typeface="Hannotate SC" panose="03000500000000000000" pitchFamily="66" charset="-122"/>
              </a:rPr>
              <a:t>所训练的模型，在不论是领域内</a:t>
            </a:r>
            <a:r>
              <a:rPr lang="en-US" altLang="zh-CN" dirty="0">
                <a:latin typeface="Hannotate SC" panose="03000500000000000000" pitchFamily="66" charset="-122"/>
                <a:ea typeface="Hannotate SC" panose="03000500000000000000" pitchFamily="66" charset="-122"/>
              </a:rPr>
              <a:t>fine-tune</a:t>
            </a:r>
            <a:r>
              <a:rPr lang="zh-CN" altLang="en-US" dirty="0">
                <a:latin typeface="Hannotate SC" panose="03000500000000000000" pitchFamily="66" charset="-122"/>
                <a:ea typeface="Hannotate SC" panose="03000500000000000000" pitchFamily="66" charset="-122"/>
              </a:rPr>
              <a:t>效果，还是领域外的泛化能力上，都显示出了显著的提升。</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21</a:t>
            </a:fld>
            <a:endParaRPr lang="en-CN"/>
          </a:p>
        </p:txBody>
      </p:sp>
    </p:spTree>
    <p:extLst>
      <p:ext uri="{BB962C8B-B14F-4D97-AF65-F5344CB8AC3E}">
        <p14:creationId xmlns:p14="http://schemas.microsoft.com/office/powerpoint/2010/main" val="2703933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所以回到我们最初的讨论</a:t>
            </a:r>
            <a:r>
              <a:rPr lang="zh-CN" altLang="en-US" dirty="0">
                <a:latin typeface="Hannotate SC" panose="03000500000000000000" pitchFamily="66" charset="-122"/>
                <a:ea typeface="Hannotate SC" panose="03000500000000000000" pitchFamily="66" charset="-122"/>
              </a:rPr>
              <a:t>，一个出色的预训练模型绝对是向量检索的最为主要的技术要素之一，未来，持续增大预训练模型的规模是一个必然趋势，但除此之外，我们也可以通过算法的调优，使得同等规模的预训练模型可以发挥出更佳的效果。</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22</a:t>
            </a:fld>
            <a:endParaRPr lang="en-CN"/>
          </a:p>
        </p:txBody>
      </p:sp>
    </p:spTree>
    <p:extLst>
      <p:ext uri="{BB962C8B-B14F-4D97-AF65-F5344CB8AC3E}">
        <p14:creationId xmlns:p14="http://schemas.microsoft.com/office/powerpoint/2010/main" val="365824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接下来</a:t>
            </a:r>
            <a:r>
              <a:rPr lang="zh-CN" altLang="en-US" dirty="0">
                <a:latin typeface="Hannotate SC" panose="03000500000000000000" pitchFamily="66" charset="-122"/>
                <a:ea typeface="Hannotate SC" panose="03000500000000000000" pitchFamily="66" charset="-122"/>
              </a:rPr>
              <a:t>，我们讨论一下另一个重要的要素：数据。向量模型的训练数据通常包含三个组成单元，查询、查询所对应的关联文档，以及全部文档的集合。整个向量学习的目标，</a:t>
            </a:r>
            <a:r>
              <a:rPr lang="zh-CN" altLang="en-CN" dirty="0">
                <a:latin typeface="Hannotate SC" panose="03000500000000000000" pitchFamily="66" charset="-122"/>
                <a:ea typeface="Hannotate SC" panose="03000500000000000000" pitchFamily="66" charset="-122"/>
              </a:rPr>
              <a:t>就是</a:t>
            </a:r>
            <a:r>
              <a:rPr lang="zh-CN" altLang="en-US" dirty="0">
                <a:latin typeface="Hannotate SC" panose="03000500000000000000" pitchFamily="66" charset="-122"/>
                <a:ea typeface="Hannotate SC" panose="03000500000000000000" pitchFamily="66" charset="-122"/>
              </a:rPr>
              <a:t>让每个查询所对应关联文档，借由向量相似性，从全体文档集合中得以准确的辨识出来。</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23</a:t>
            </a:fld>
            <a:endParaRPr lang="en-CN"/>
          </a:p>
        </p:txBody>
      </p:sp>
    </p:spTree>
    <p:extLst>
      <p:ext uri="{BB962C8B-B14F-4D97-AF65-F5344CB8AC3E}">
        <p14:creationId xmlns:p14="http://schemas.microsoft.com/office/powerpoint/2010/main" val="294408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应该说向量模型的训练数据是一种相对稀缺的资源</a:t>
            </a:r>
            <a:r>
              <a:rPr lang="zh-CN" altLang="en-US" dirty="0">
                <a:latin typeface="Hannotate SC" panose="03000500000000000000" pitchFamily="66" charset="-122"/>
                <a:ea typeface="Hannotate SC" panose="03000500000000000000" pitchFamily="66" charset="-122"/>
              </a:rPr>
              <a:t>。时至今日，高质量的向量学习数据集仍然不多。其中，人们最为熟知，也最为常用的是微软研究院所发布的</a:t>
            </a:r>
            <a:r>
              <a:rPr lang="en-US" altLang="zh-CN" dirty="0">
                <a:latin typeface="Hannotate SC" panose="03000500000000000000" pitchFamily="66" charset="-122"/>
                <a:ea typeface="Hannotate SC" panose="03000500000000000000" pitchFamily="66" charset="-122"/>
              </a:rPr>
              <a:t>MS</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MARCO</a:t>
            </a:r>
            <a:r>
              <a:rPr lang="zh-CN" altLang="en-US" dirty="0">
                <a:latin typeface="Hannotate SC" panose="03000500000000000000" pitchFamily="66" charset="-122"/>
                <a:ea typeface="Hannotate SC" panose="03000500000000000000" pitchFamily="66" charset="-122"/>
              </a:rPr>
              <a:t>数据集。这个数据集不只发布最早，而且迄今为止都是规模最大、质量最好的数据集之一。除了</a:t>
            </a:r>
            <a:r>
              <a:rPr lang="en-US" altLang="zh-CN" dirty="0">
                <a:latin typeface="Hannotate SC" panose="03000500000000000000" pitchFamily="66" charset="-122"/>
                <a:ea typeface="Hannotate SC" panose="03000500000000000000" pitchFamily="66" charset="-122"/>
              </a:rPr>
              <a:t>MS</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MARCO</a:t>
            </a:r>
            <a:r>
              <a:rPr lang="zh-CN" altLang="en-US" dirty="0">
                <a:latin typeface="Hannotate SC" panose="03000500000000000000" pitchFamily="66" charset="-122"/>
                <a:ea typeface="Hannotate SC" panose="03000500000000000000" pitchFamily="66" charset="-122"/>
              </a:rPr>
              <a:t>，谷歌也发布了</a:t>
            </a:r>
            <a:r>
              <a:rPr lang="en-US" altLang="zh-CN" dirty="0">
                <a:latin typeface="Hannotate SC" panose="03000500000000000000" pitchFamily="66" charset="-122"/>
                <a:ea typeface="Hannotate SC" panose="03000500000000000000" pitchFamily="66" charset="-122"/>
              </a:rPr>
              <a:t>NQ</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HotpotQA</a:t>
            </a:r>
            <a:r>
              <a:rPr lang="zh-CN" altLang="en-US" dirty="0">
                <a:latin typeface="Hannotate SC" panose="03000500000000000000" pitchFamily="66" charset="-122"/>
                <a:ea typeface="Hannotate SC" panose="03000500000000000000" pitchFamily="66" charset="-122"/>
              </a:rPr>
              <a:t>这样的数据集。另外，滑铁卢大学发布的多语言检索数据集</a:t>
            </a:r>
            <a:r>
              <a:rPr lang="en-US" altLang="zh-CN" dirty="0">
                <a:latin typeface="Hannotate SC" panose="03000500000000000000" pitchFamily="66" charset="-122"/>
                <a:ea typeface="Hannotate SC" panose="03000500000000000000" pitchFamily="66" charset="-122"/>
              </a:rPr>
              <a:t>MIRACL</a:t>
            </a:r>
            <a:r>
              <a:rPr lang="zh-CN" altLang="en-US" dirty="0">
                <a:latin typeface="Hannotate SC" panose="03000500000000000000" pitchFamily="66" charset="-122"/>
                <a:ea typeface="Hannotate SC" panose="03000500000000000000" pitchFamily="66" charset="-122"/>
              </a:rPr>
              <a:t>，以及百度发布的中文检索数据集</a:t>
            </a:r>
            <a:r>
              <a:rPr lang="en-US" altLang="zh-CN" dirty="0">
                <a:latin typeface="Hannotate SC" panose="03000500000000000000" pitchFamily="66" charset="-122"/>
                <a:ea typeface="Hannotate SC" panose="03000500000000000000" pitchFamily="66" charset="-122"/>
              </a:rPr>
              <a:t>DuReader</a:t>
            </a:r>
            <a:r>
              <a:rPr lang="zh-CN" altLang="en-US" dirty="0">
                <a:latin typeface="Hannotate SC" panose="03000500000000000000" pitchFamily="66" charset="-122"/>
                <a:ea typeface="Hannotate SC" panose="03000500000000000000" pitchFamily="66" charset="-122"/>
              </a:rPr>
              <a:t>，这些数据也为不同语言条件下的向量学习提供了重要的基础。</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24</a:t>
            </a:fld>
            <a:endParaRPr lang="en-CN"/>
          </a:p>
        </p:txBody>
      </p:sp>
    </p:spTree>
    <p:extLst>
      <p:ext uri="{BB962C8B-B14F-4D97-AF65-F5344CB8AC3E}">
        <p14:creationId xmlns:p14="http://schemas.microsoft.com/office/powerpoint/2010/main" val="106107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不过正如我所说</a:t>
            </a:r>
            <a:r>
              <a:rPr lang="zh-CN" altLang="en-US" dirty="0">
                <a:latin typeface="Hannotate SC" panose="03000500000000000000" pitchFamily="66" charset="-122"/>
                <a:ea typeface="Hannotate SC" panose="03000500000000000000" pitchFamily="66" charset="-122"/>
              </a:rPr>
              <a:t>，向量学习数据始终是一种稀缺资源，其原因在于传统的向量学习数据高度依赖人类标注，所以想要大规模扩增几乎不太可能。但是目前技术的发展带来了另一种可能性，就是利用机器、或者说模型，自动化的生产训练数据，这种方案在大语言模型普及的今天变得十分的具有潜力。甚至说，在很多领域，比如大语言模型的训练，机器生产数据已经变成了一种非常重要的数据来源。一般来讲，我们可以将生产数据的手段划分为如下两类：一个是将机器用作奖励模型，对用户提供的候选数据进行细粒度的标注，从而获得更多更有价值的标签数据。一个典型的例子就是清华大学所构建的</a:t>
            </a:r>
            <a:r>
              <a:rPr lang="en-US" altLang="zh-CN" dirty="0">
                <a:latin typeface="Hannotate SC" panose="03000500000000000000" pitchFamily="66" charset="-122"/>
                <a:ea typeface="Hannotate SC" panose="03000500000000000000" pitchFamily="66" charset="-122"/>
              </a:rPr>
              <a:t>UltraFeedback</a:t>
            </a:r>
            <a:r>
              <a:rPr lang="zh-CN" altLang="en-US" dirty="0">
                <a:latin typeface="Hannotate SC" panose="03000500000000000000" pitchFamily="66" charset="-122"/>
                <a:ea typeface="Hannotate SC" panose="03000500000000000000" pitchFamily="66" charset="-122"/>
              </a:rPr>
              <a:t>数据集。另一种则是将机器用作训练样本生成器，模型依照用户提供的输入，直接生成训练样本。这一方式的代表性工作是斯坦福大学所构建的</a:t>
            </a:r>
            <a:r>
              <a:rPr lang="en-US" altLang="zh-CN" dirty="0">
                <a:latin typeface="Hannotate SC" panose="03000500000000000000" pitchFamily="66" charset="-122"/>
                <a:ea typeface="Hannotate SC" panose="03000500000000000000" pitchFamily="66" charset="-122"/>
              </a:rPr>
              <a:t>Alpaca</a:t>
            </a:r>
            <a:r>
              <a:rPr lang="zh-CN" altLang="en-US" dirty="0">
                <a:latin typeface="Hannotate SC" panose="03000500000000000000" pitchFamily="66" charset="-122"/>
                <a:ea typeface="Hannotate SC" panose="03000500000000000000" pitchFamily="66" charset="-122"/>
              </a:rPr>
              <a:t>数据集。</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25</a:t>
            </a:fld>
            <a:endParaRPr lang="en-CN"/>
          </a:p>
        </p:txBody>
      </p:sp>
    </p:spTree>
    <p:extLst>
      <p:ext uri="{BB962C8B-B14F-4D97-AF65-F5344CB8AC3E}">
        <p14:creationId xmlns:p14="http://schemas.microsoft.com/office/powerpoint/2010/main" val="3421435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对应到向量学习的场景</a:t>
            </a:r>
            <a:r>
              <a:rPr lang="zh-CN" altLang="en-US" dirty="0">
                <a:latin typeface="Hannotate SC" panose="03000500000000000000" pitchFamily="66" charset="-122"/>
                <a:ea typeface="Hannotate SC" panose="03000500000000000000" pitchFamily="66" charset="-122"/>
              </a:rPr>
              <a:t>，我们可以有如下三种自动数据生产方式。一是使用大模型，对查询以及候选文档的关联性进行标注。二是利用大语言模型，为海量的无标签文档直接生成关联的查询。第三，则是利用大语言模型，依照人类指令，通过自我提示的方式，一次性的生产查询以及关联文档。我们说随着大语言模型能力的增强，机器生产数据的质量也会得到不断的优化。可以预期的是，未来越来越多的向量模型将会依靠、甚至是主要依靠模型合成数据进行训练，从而极大的提升向量检索的质量与适用范围。</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26</a:t>
            </a:fld>
            <a:endParaRPr lang="en-CN"/>
          </a:p>
        </p:txBody>
      </p:sp>
    </p:spTree>
    <p:extLst>
      <p:ext uri="{BB962C8B-B14F-4D97-AF65-F5344CB8AC3E}">
        <p14:creationId xmlns:p14="http://schemas.microsoft.com/office/powerpoint/2010/main" val="2578802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在之前的环节</a:t>
            </a:r>
            <a:r>
              <a:rPr lang="zh-CN" altLang="en-US" dirty="0">
                <a:latin typeface="Hannotate SC" panose="03000500000000000000" pitchFamily="66" charset="-122"/>
                <a:ea typeface="Hannotate SC" panose="03000500000000000000" pitchFamily="66" charset="-122"/>
              </a:rPr>
              <a:t>，</a:t>
            </a:r>
            <a:r>
              <a:rPr lang="en-CN" dirty="0">
                <a:latin typeface="Hannotate SC" panose="03000500000000000000" pitchFamily="66" charset="-122"/>
                <a:ea typeface="Hannotate SC" panose="03000500000000000000" pitchFamily="66" charset="-122"/>
              </a:rPr>
              <a:t>我们首先讨论了三要素中的基础模型</a:t>
            </a:r>
            <a:r>
              <a:rPr lang="zh-CN" altLang="en-US" dirty="0">
                <a:latin typeface="Hannotate SC" panose="03000500000000000000" pitchFamily="66" charset="-122"/>
                <a:ea typeface="Hannotate SC" panose="03000500000000000000" pitchFamily="66" charset="-122"/>
              </a:rPr>
              <a:t>、以及训练数据。我个人的观点是二者的重要性要高过后期的训练算法。当然，训练算法同样重要，好的算法可以更大程度的挖掘数据之中的价值，并且解放基础模型的能力。对于向量学习而言，训练算法的基本形式是非常确定的，就是我们常说的对比学习。对比学习的损失函数如图所示。最小化这个损失函数的物理含义非常直观，就是让查询与</a:t>
            </a:r>
            <a:r>
              <a:rPr lang="zh-CN" altLang="en-CN" dirty="0">
                <a:latin typeface="Hannotate SC" panose="03000500000000000000" pitchFamily="66" charset="-122"/>
                <a:ea typeface="Hannotate SC" panose="03000500000000000000" pitchFamily="66" charset="-122"/>
              </a:rPr>
              <a:t>正样本</a:t>
            </a:r>
            <a:r>
              <a:rPr lang="zh-CN" altLang="en-US" dirty="0">
                <a:latin typeface="Hannotate SC" panose="03000500000000000000" pitchFamily="66" charset="-122"/>
                <a:ea typeface="Hannotate SC" panose="03000500000000000000" pitchFamily="66" charset="-122"/>
              </a:rPr>
              <a:t>间的相似形提升，同时，让查询</a:t>
            </a:r>
            <a:r>
              <a:rPr lang="zh-CN" altLang="en-CN" dirty="0">
                <a:latin typeface="Hannotate SC" panose="03000500000000000000" pitchFamily="66" charset="-122"/>
                <a:ea typeface="Hannotate SC" panose="03000500000000000000" pitchFamily="66" charset="-122"/>
              </a:rPr>
              <a:t>与负样例</a:t>
            </a:r>
            <a:r>
              <a:rPr lang="zh-CN" altLang="en-US" dirty="0">
                <a:latin typeface="Hannotate SC" panose="03000500000000000000" pitchFamily="66" charset="-122"/>
                <a:ea typeface="Hannotate SC" panose="03000500000000000000" pitchFamily="66" charset="-122"/>
              </a:rPr>
              <a:t>之间的相似性减少。整个形式非常的简单，其中可以进行优化的自由度只有两个：一个是正样本、另一个是负样本。</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27</a:t>
            </a:fld>
            <a:endParaRPr lang="en-CN"/>
          </a:p>
        </p:txBody>
      </p:sp>
    </p:spTree>
    <p:extLst>
      <p:ext uri="{BB962C8B-B14F-4D97-AF65-F5344CB8AC3E}">
        <p14:creationId xmlns:p14="http://schemas.microsoft.com/office/powerpoint/2010/main" val="1482056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首先我们讨论一下正样本</a:t>
            </a:r>
            <a:r>
              <a:rPr lang="zh-CN" altLang="en-US" dirty="0">
                <a:latin typeface="Hannotate SC" panose="03000500000000000000" pitchFamily="66" charset="-122"/>
                <a:ea typeface="Hannotate SC" panose="03000500000000000000" pitchFamily="66" charset="-122"/>
              </a:rPr>
              <a:t>。我们在之前介绍训练数据的时候就提到，我们希望获得充足、多样、且高质量的</a:t>
            </a:r>
            <a:r>
              <a:rPr lang="zh-CN" altLang="en-CN" dirty="0">
                <a:latin typeface="Hannotate SC" panose="03000500000000000000" pitchFamily="66" charset="-122"/>
                <a:ea typeface="Hannotate SC" panose="03000500000000000000" pitchFamily="66" charset="-122"/>
              </a:rPr>
              <a:t>正样本</a:t>
            </a:r>
            <a:r>
              <a:rPr lang="zh-CN" altLang="en-US" dirty="0">
                <a:latin typeface="Hannotate SC" panose="03000500000000000000" pitchFamily="66" charset="-122"/>
                <a:ea typeface="Hannotate SC" panose="03000500000000000000" pitchFamily="66" charset="-122"/>
              </a:rPr>
              <a:t>训练数据。但是现实中受制于数据标注的成本，</a:t>
            </a:r>
            <a:r>
              <a:rPr lang="zh-CN" altLang="en-CN" dirty="0">
                <a:latin typeface="Hannotate SC" panose="03000500000000000000" pitchFamily="66" charset="-122"/>
                <a:ea typeface="Hannotate SC" panose="03000500000000000000" pitchFamily="66" charset="-122"/>
              </a:rPr>
              <a:t>正样本</a:t>
            </a:r>
            <a:r>
              <a:rPr lang="zh-CN" altLang="en-US" dirty="0">
                <a:latin typeface="Hannotate SC" panose="03000500000000000000" pitchFamily="66" charset="-122"/>
                <a:ea typeface="Hannotate SC" panose="03000500000000000000" pitchFamily="66" charset="-122"/>
              </a:rPr>
              <a:t>的规模往往非常有限。当然，我也介绍过，借助机器自动化合成数据是克服这一问题的有效手段。事实上，在大语言模型出现之前，向量学习算法中就出现了非常多类似思想的设计。通常，我们会借助一个已知的检索模型，为每个查询检索到具备一定关联性的候选文档。随后，我们利用另外一个模型，通常是我们之前提到的更为准确的深交互模型，对候选文档进行细粒度的关联性标注。如此以来，标签数据的规模就可以得到极大的扩增。同时，我们借助知识蒸馏这样的技术手段，可以对向量模型进行更加精细化的训练。</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28</a:t>
            </a:fld>
            <a:endParaRPr lang="en-CN"/>
          </a:p>
        </p:txBody>
      </p:sp>
    </p:spTree>
    <p:extLst>
      <p:ext uri="{BB962C8B-B14F-4D97-AF65-F5344CB8AC3E}">
        <p14:creationId xmlns:p14="http://schemas.microsoft.com/office/powerpoint/2010/main" val="956932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接下来我们讨论负样本</a:t>
            </a:r>
            <a:r>
              <a:rPr lang="zh-CN" altLang="en-US" dirty="0">
                <a:latin typeface="Hannotate SC" panose="03000500000000000000" pitchFamily="66" charset="-122"/>
                <a:ea typeface="Hannotate SC" panose="03000500000000000000" pitchFamily="66" charset="-122"/>
              </a:rPr>
              <a:t>。其实本质上，对比学习的最终目标是希望正样本可以从全体负样本中分辨出来，所以按道理，除正样本之外全部的文档集都应该被用作负样本。但是这样做显然是不现实的，因为计算成本将变得完全无法负担。为了解决这个问题，我们可以借助统计学的思路，对负样本采样做如下设计。首先是尽可能多的引入负样本，这一点很容易理解，负样本越多，实际的损失就将更加接近于无偏。另外是挖掘更难的负样本，统计学的角度看，挖掘难负样本相当于进行重要性采样，而从损失的角度看，更难的负样本则会带来更大的更新梯度。</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29</a:t>
            </a:fld>
            <a:endParaRPr lang="en-CN"/>
          </a:p>
        </p:txBody>
      </p:sp>
    </p:spTree>
    <p:extLst>
      <p:ext uri="{BB962C8B-B14F-4D97-AF65-F5344CB8AC3E}">
        <p14:creationId xmlns:p14="http://schemas.microsoft.com/office/powerpoint/2010/main" val="1385212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3</a:t>
            </a:fld>
            <a:endParaRPr lang="en-CN"/>
          </a:p>
        </p:txBody>
      </p:sp>
    </p:spTree>
    <p:extLst>
      <p:ext uri="{BB962C8B-B14F-4D97-AF65-F5344CB8AC3E}">
        <p14:creationId xmlns:p14="http://schemas.microsoft.com/office/powerpoint/2010/main" val="1653758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为了获得更多的负样本</a:t>
            </a:r>
            <a:r>
              <a:rPr lang="zh-CN" altLang="en-US" dirty="0">
                <a:latin typeface="Hannotate SC" panose="03000500000000000000" pitchFamily="66" charset="-122"/>
                <a:ea typeface="Hannotate SC" panose="03000500000000000000" pitchFamily="66" charset="-122"/>
              </a:rPr>
              <a:t>，直接的做法是</a:t>
            </a:r>
            <a:r>
              <a:rPr lang="en-CN" dirty="0">
                <a:latin typeface="Hannotate SC" panose="03000500000000000000" pitchFamily="66" charset="-122"/>
                <a:ea typeface="Hannotate SC" panose="03000500000000000000" pitchFamily="66" charset="-122"/>
              </a:rPr>
              <a:t>扩增训练编码负样本的规模</a:t>
            </a:r>
            <a:r>
              <a:rPr lang="zh-CN" altLang="en-US" dirty="0">
                <a:latin typeface="Hannotate SC" panose="03000500000000000000" pitchFamily="66" charset="-122"/>
                <a:ea typeface="Hannotate SC" panose="03000500000000000000" pitchFamily="66" charset="-122"/>
              </a:rPr>
              <a:t>。但是我们也提到了，这样做成本上不可取。实际当中我们解决这一问题的思路可以简单概括为“共享”</a:t>
            </a:r>
            <a:r>
              <a:rPr lang="zh-CN" altLang="en-CN" dirty="0">
                <a:latin typeface="Hannotate SC" panose="03000500000000000000" pitchFamily="66" charset="-122"/>
                <a:ea typeface="Hannotate SC" panose="03000500000000000000" pitchFamily="66" charset="-122"/>
              </a:rPr>
              <a:t>一词</a:t>
            </a:r>
            <a:r>
              <a:rPr lang="zh-CN" altLang="en-US" dirty="0">
                <a:latin typeface="Hannotate SC" panose="03000500000000000000" pitchFamily="66" charset="-122"/>
                <a:ea typeface="Hannotate SC" panose="03000500000000000000" pitchFamily="66" charset="-122"/>
              </a:rPr>
              <a:t>。我们知道，训练过程之中，同一批次的训练数据是由多个训练样本构成。不同训练样本之间是相互独立的。因此，一个训练样本的</a:t>
            </a:r>
            <a:r>
              <a:rPr lang="zh-CN" altLang="en-CN" dirty="0">
                <a:latin typeface="Hannotate SC" panose="03000500000000000000" pitchFamily="66" charset="-122"/>
                <a:ea typeface="Hannotate SC" panose="03000500000000000000" pitchFamily="66" charset="-122"/>
              </a:rPr>
              <a:t>正样例</a:t>
            </a:r>
            <a:r>
              <a:rPr lang="zh-CN" altLang="en-US" dirty="0">
                <a:latin typeface="Hannotate SC" panose="03000500000000000000" pitchFamily="66" charset="-122"/>
                <a:ea typeface="Hannotate SC" panose="03000500000000000000" pitchFamily="66" charset="-122"/>
              </a:rPr>
              <a:t>可以被视作另一个训练样本的</a:t>
            </a:r>
            <a:r>
              <a:rPr lang="zh-CN" altLang="en-CN" dirty="0">
                <a:latin typeface="Hannotate SC" panose="03000500000000000000" pitchFamily="66" charset="-122"/>
                <a:ea typeface="Hannotate SC" panose="03000500000000000000" pitchFamily="66" charset="-122"/>
              </a:rPr>
              <a:t>负样例</a:t>
            </a:r>
            <a:r>
              <a:rPr lang="zh-CN" altLang="en-US" dirty="0">
                <a:latin typeface="Hannotate SC" panose="03000500000000000000" pitchFamily="66" charset="-122"/>
                <a:ea typeface="Hannotate SC" panose="03000500000000000000" pitchFamily="66" charset="-122"/>
              </a:rPr>
              <a:t>。基于这样一个性质，我们可以让整个训练批次的正样本彼此共享，从而构成负样本的来源。这样一来，训练批次有多大，负样本的规模就可以有多大。这一方法通常被称作</a:t>
            </a:r>
            <a:r>
              <a:rPr lang="en-US" altLang="zh-CN" dirty="0">
                <a:latin typeface="Hannotate SC" panose="03000500000000000000" pitchFamily="66" charset="-122"/>
                <a:ea typeface="Hannotate SC" panose="03000500000000000000" pitchFamily="66" charset="-122"/>
              </a:rPr>
              <a:t>in-batch negative sampling</a:t>
            </a:r>
            <a:r>
              <a:rPr lang="zh-CN" altLang="en-US" dirty="0">
                <a:latin typeface="Hannotate SC" panose="03000500000000000000" pitchFamily="66" charset="-122"/>
                <a:ea typeface="Hannotate SC" panose="03000500000000000000" pitchFamily="66" charset="-122"/>
              </a:rPr>
              <a:t>。</a:t>
            </a:r>
            <a:r>
              <a:rPr lang="zh-CN" altLang="en-CN" dirty="0">
                <a:latin typeface="Hannotate SC" panose="03000500000000000000" pitchFamily="66" charset="-122"/>
                <a:ea typeface="Hannotate SC" panose="03000500000000000000" pitchFamily="66" charset="-122"/>
              </a:rPr>
              <a:t>本着相同的原则</a:t>
            </a:r>
            <a:r>
              <a:rPr lang="zh-CN" altLang="en-US" dirty="0">
                <a:latin typeface="Hannotate SC" panose="03000500000000000000" pitchFamily="66" charset="-122"/>
                <a:ea typeface="Hannotate SC" panose="03000500000000000000" pitchFamily="66" charset="-122"/>
              </a:rPr>
              <a:t>，我们还可以进一步在不同设备，不同训练</a:t>
            </a:r>
            <a:r>
              <a:rPr lang="en-US" altLang="zh-CN" dirty="0">
                <a:latin typeface="Hannotate SC" panose="03000500000000000000" pitchFamily="66" charset="-122"/>
                <a:ea typeface="Hannotate SC" panose="03000500000000000000" pitchFamily="66" charset="-122"/>
              </a:rPr>
              <a:t>step</a:t>
            </a:r>
            <a:r>
              <a:rPr lang="zh-CN" altLang="en-US" dirty="0">
                <a:latin typeface="Hannotate SC" panose="03000500000000000000" pitchFamily="66" charset="-122"/>
                <a:ea typeface="Hannotate SC" panose="03000500000000000000" pitchFamily="66" charset="-122"/>
              </a:rPr>
              <a:t>之间共享训练样本，对应的策略被称为</a:t>
            </a:r>
            <a:r>
              <a:rPr lang="en-US" altLang="zh-CN" dirty="0">
                <a:latin typeface="Hannotate SC" panose="03000500000000000000" pitchFamily="66" charset="-122"/>
                <a:ea typeface="Hannotate SC" panose="03000500000000000000" pitchFamily="66" charset="-122"/>
              </a:rPr>
              <a:t>cross-device negative sampling</a:t>
            </a:r>
            <a:r>
              <a:rPr lang="zh-CN" altLang="en-US" dirty="0">
                <a:latin typeface="Hannotate SC" panose="03000500000000000000" pitchFamily="66" charset="-122"/>
                <a:ea typeface="Hannotate SC" panose="03000500000000000000" pitchFamily="66" charset="-122"/>
              </a:rPr>
              <a:t>，以及</a:t>
            </a:r>
            <a:r>
              <a:rPr lang="en-US" altLang="zh-CN" dirty="0">
                <a:latin typeface="Hannotate SC" panose="03000500000000000000" pitchFamily="66" charset="-122"/>
                <a:ea typeface="Hannotate SC" panose="03000500000000000000" pitchFamily="66" charset="-122"/>
              </a:rPr>
              <a:t>gradient-checkpoint</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based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negative sampling</a:t>
            </a:r>
            <a:r>
              <a:rPr lang="zh-CN" altLang="en-US" dirty="0">
                <a:latin typeface="Hannotate SC" panose="03000500000000000000" pitchFamily="66" charset="-122"/>
                <a:ea typeface="Hannotate SC" panose="03000500000000000000" pitchFamily="66" charset="-122"/>
              </a:rPr>
              <a:t>。实际当中，我们往往会搭配使用三种采样方式，使得我们可以获得数以万计的负样本。不过为此，我们也是要付出一定的代价，比如更大规模的训练集群，以及更长的训练时间。</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30</a:t>
            </a:fld>
            <a:endParaRPr lang="en-CN"/>
          </a:p>
        </p:txBody>
      </p:sp>
    </p:spTree>
    <p:extLst>
      <p:ext uri="{BB962C8B-B14F-4D97-AF65-F5344CB8AC3E}">
        <p14:creationId xmlns:p14="http://schemas.microsoft.com/office/powerpoint/2010/main" val="4041789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获取难负样本的方法则是更加的直接</a:t>
            </a:r>
            <a:r>
              <a:rPr lang="zh-CN" altLang="en-US" dirty="0">
                <a:latin typeface="Hannotate SC" panose="03000500000000000000" pitchFamily="66" charset="-122"/>
                <a:ea typeface="Hannotate SC" panose="03000500000000000000" pitchFamily="66" charset="-122"/>
              </a:rPr>
              <a:t>。现实中我们往往可以记住不同的检索模型为每个训练样本寻找到关联度高的候选文档。这些候选文档都可以被认为是比较难的负样本。不过随之而来的一个问题是如何甄别并排出其中的伪负样本。这里常见的方式有两种：一是采样检索结果的</a:t>
            </a:r>
            <a:r>
              <a:rPr lang="en-US" altLang="zh-CN" dirty="0">
                <a:latin typeface="Hannotate SC" panose="03000500000000000000" pitchFamily="66" charset="-122"/>
                <a:ea typeface="Hannotate SC" panose="03000500000000000000" pitchFamily="66" charset="-122"/>
              </a:rPr>
              <a:t>top-N</a:t>
            </a:r>
            <a:r>
              <a:rPr lang="zh-CN" altLang="en-US" dirty="0">
                <a:latin typeface="Hannotate SC" panose="03000500000000000000" pitchFamily="66" charset="-122"/>
                <a:ea typeface="Hannotate SC" panose="03000500000000000000" pitchFamily="66" charset="-122"/>
              </a:rPr>
              <a:t>，通过增加一定的随机性降低伪负样本出现的几率，另一个是使用更为精准的重排序模型，对负采样结果加以过滤。</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31</a:t>
            </a:fld>
            <a:endParaRPr lang="en-CN"/>
          </a:p>
        </p:txBody>
      </p:sp>
    </p:spTree>
    <p:extLst>
      <p:ext uri="{BB962C8B-B14F-4D97-AF65-F5344CB8AC3E}">
        <p14:creationId xmlns:p14="http://schemas.microsoft.com/office/powerpoint/2010/main" val="57187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a:t>
            </a:r>
            <a:r>
              <a:rPr lang="zh-CN" altLang="en-US" dirty="0">
                <a:latin typeface="Hannotate SC" panose="03000500000000000000" pitchFamily="66" charset="-122"/>
                <a:ea typeface="Hannotate SC" panose="03000500000000000000" pitchFamily="66" charset="-122"/>
              </a:rPr>
              <a:t>，我们串联一下前面讨论到的几个关键步骤。为了获得一个向量模型，我们通常需要首先预训练一个足够出色的基础模型。在此基础之上，我们需要开展对比学习并且不断的迭代。针对每一代的模型，我们需要为其挖掘合适的</a:t>
            </a:r>
            <a:r>
              <a:rPr lang="zh-CN" altLang="en-CN" dirty="0">
                <a:latin typeface="Hannotate SC" panose="03000500000000000000" pitchFamily="66" charset="-122"/>
                <a:ea typeface="Hannotate SC" panose="03000500000000000000" pitchFamily="66" charset="-122"/>
              </a:rPr>
              <a:t>负样本</a:t>
            </a:r>
            <a:r>
              <a:rPr lang="zh-CN" altLang="en-US" dirty="0">
                <a:latin typeface="Hannotate SC" panose="03000500000000000000" pitchFamily="66" charset="-122"/>
                <a:ea typeface="Hannotate SC" panose="03000500000000000000" pitchFamily="66" charset="-122"/>
              </a:rPr>
              <a:t>，并且扩充模型标注的正样本。循环往复，</a:t>
            </a:r>
            <a:r>
              <a:rPr lang="zh-CN" altLang="en-CN" dirty="0">
                <a:latin typeface="Hannotate SC" panose="03000500000000000000" pitchFamily="66" charset="-122"/>
                <a:ea typeface="Hannotate SC" panose="03000500000000000000" pitchFamily="66" charset="-122"/>
              </a:rPr>
              <a:t>直至收敛</a:t>
            </a:r>
            <a:r>
              <a:rPr lang="zh-CN" altLang="en-US" dirty="0">
                <a:latin typeface="Hannotate SC" panose="03000500000000000000" pitchFamily="66" charset="-122"/>
                <a:ea typeface="Hannotate SC" panose="03000500000000000000" pitchFamily="66" charset="-122"/>
              </a:rPr>
              <a:t>。</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a:p>
            <a:r>
              <a:rPr lang="zh-CN" altLang="en-US" dirty="0">
                <a:latin typeface="Hannotate SC" panose="03000500000000000000" pitchFamily="66" charset="-122"/>
                <a:ea typeface="Hannotate SC" panose="03000500000000000000" pitchFamily="66" charset="-122"/>
              </a:rPr>
              <a:t>应该说向量学习是一个非常成熟的技术体系，主要的训练环节大致都符合上述流程。业界很多机构，包括我们自己团队，都有这方面非常出色的开源实现，感兴趣的同学可以查阅相关代码仓库做进一步的了解。</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32</a:t>
            </a:fld>
            <a:endParaRPr lang="en-CN"/>
          </a:p>
        </p:txBody>
      </p:sp>
    </p:spTree>
    <p:extLst>
      <p:ext uri="{BB962C8B-B14F-4D97-AF65-F5344CB8AC3E}">
        <p14:creationId xmlns:p14="http://schemas.microsoft.com/office/powerpoint/2010/main" val="1379835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接下来</a:t>
            </a:r>
            <a:r>
              <a:rPr lang="zh-CN" altLang="en-US" dirty="0">
                <a:latin typeface="Hannotate SC" panose="03000500000000000000" pitchFamily="66" charset="-122"/>
                <a:ea typeface="Hannotate SC" panose="03000500000000000000" pitchFamily="66" charset="-122"/>
              </a:rPr>
              <a:t>，我们讨论一下</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，这是一个由我们团队开发的通用语义向量模型。借此我们可以一窥向量模型开发的全部流程。</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33</a:t>
            </a:fld>
            <a:endParaRPr lang="en-CN"/>
          </a:p>
        </p:txBody>
      </p:sp>
    </p:spTree>
    <p:extLst>
      <p:ext uri="{BB962C8B-B14F-4D97-AF65-F5344CB8AC3E}">
        <p14:creationId xmlns:p14="http://schemas.microsoft.com/office/powerpoint/2010/main" val="3808133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首先我们需要介绍一下我们开发BGE的目的</a:t>
            </a:r>
            <a:r>
              <a:rPr lang="zh-CN" altLang="en-US" dirty="0">
                <a:latin typeface="Hannotate SC" panose="03000500000000000000" pitchFamily="66" charset="-122"/>
                <a:ea typeface="Hannotate SC" panose="03000500000000000000" pitchFamily="66" charset="-122"/>
              </a:rPr>
              <a:t>。我刚才一直在说向量模型的开发事实上是一个技术上比较成熟的事情。但是，在大模型流行的今天，向量模型其实仍然面临着非常大的挑战。这一挑战在于，大语言模型、以及检索增强的大语言模型，已经渗透到了各个应用场景。因此，我们希望向量模型可以全天候的、全场景的为大语言模型提供数据检索服务。但是很不幸的是，过去大多的向量模型都是点对点开发的，能够在不同场景下具备普遍适用性、且能力出色的向量模型几乎是不存在的。</a:t>
            </a:r>
            <a:r>
              <a:rPr lang="zh-CN" altLang="en-CN" dirty="0">
                <a:latin typeface="Hannotate SC" panose="03000500000000000000" pitchFamily="66" charset="-122"/>
                <a:ea typeface="Hannotate SC" panose="03000500000000000000" pitchFamily="66" charset="-122"/>
              </a:rPr>
              <a:t>换言之</a:t>
            </a:r>
            <a:r>
              <a:rPr lang="zh-CN" altLang="en-US" dirty="0">
                <a:latin typeface="Hannotate SC" panose="03000500000000000000" pitchFamily="66" charset="-122"/>
                <a:ea typeface="Hannotate SC" panose="03000500000000000000" pitchFamily="66" charset="-122"/>
              </a:rPr>
              <a:t>，向量模型实际上就构成了整个</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生态的一个很大的瓶颈。为此，我们觉得通用能力是未来向量模型最主要的一个优化目标。也正是受这一目标的驱动，我们决定开发</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这样一个模型。这个模型名字本身：</a:t>
            </a:r>
            <a:r>
              <a:rPr lang="en-US" altLang="zh-CN" dirty="0">
                <a:latin typeface="Hannotate SC" panose="03000500000000000000" pitchFamily="66" charset="-122"/>
                <a:ea typeface="Hannotate SC" panose="03000500000000000000" pitchFamily="66" charset="-122"/>
              </a:rPr>
              <a:t>BAAI</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General</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Embedding</a:t>
            </a:r>
            <a:r>
              <a:rPr lang="zh-CN" altLang="en-US" dirty="0">
                <a:latin typeface="Hannotate SC" panose="03000500000000000000" pitchFamily="66" charset="-122"/>
                <a:ea typeface="Hannotate SC" panose="03000500000000000000" pitchFamily="66" charset="-122"/>
              </a:rPr>
              <a:t>，</a:t>
            </a:r>
            <a:r>
              <a:rPr lang="zh-CN" altLang="en-CN" dirty="0">
                <a:latin typeface="Hannotate SC" panose="03000500000000000000" pitchFamily="66" charset="-122"/>
                <a:ea typeface="Hannotate SC" panose="03000500000000000000" pitchFamily="66" charset="-122"/>
              </a:rPr>
              <a:t>也充分体现了它的</a:t>
            </a:r>
            <a:r>
              <a:rPr lang="zh-CN" altLang="en-US" dirty="0">
                <a:latin typeface="Hannotate SC" panose="03000500000000000000" pitchFamily="66" charset="-122"/>
                <a:ea typeface="Hannotate SC" panose="03000500000000000000" pitchFamily="66" charset="-122"/>
              </a:rPr>
              <a:t>设计目标。</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34</a:t>
            </a:fld>
            <a:endParaRPr lang="en-CN"/>
          </a:p>
        </p:txBody>
      </p:sp>
    </p:spTree>
    <p:extLst>
      <p:ext uri="{BB962C8B-B14F-4D97-AF65-F5344CB8AC3E}">
        <p14:creationId xmlns:p14="http://schemas.microsoft.com/office/powerpoint/2010/main" val="1419708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具体来说</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希望达成如下三个维度的通用性。一是任务场景，我们希望一个模型可以服务任意的应用，不论其涉及的知识领域是什么，也不论其搜索的方式是什么。二是语言，我们希望获得一个统一的模型，支撑任意语言的检索诉求，同时也可以实现任意语言间的语义互通。最后，我们希望模型可以一站式的支撑不同的数据模态，不论文本、视觉、语音、甚至是分子结构。我们的最终目标是同时实现这三个维度的通用性。这是一个技术难度很高的事情，因此，我们依然是从最基础的层面开始做起。</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35</a:t>
            </a:fld>
            <a:endParaRPr lang="en-CN"/>
          </a:p>
        </p:txBody>
      </p:sp>
    </p:spTree>
    <p:extLst>
      <p:ext uri="{BB962C8B-B14F-4D97-AF65-F5344CB8AC3E}">
        <p14:creationId xmlns:p14="http://schemas.microsoft.com/office/powerpoint/2010/main" val="108408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在去年的八月份</a:t>
            </a:r>
            <a:r>
              <a:rPr lang="zh-CN" altLang="en-US" dirty="0">
                <a:latin typeface="Hannotate SC" panose="03000500000000000000" pitchFamily="66" charset="-122"/>
                <a:ea typeface="Hannotate SC" panose="03000500000000000000" pitchFamily="66" charset="-122"/>
              </a:rPr>
              <a:t>，我们开发了我们第一版的模型，</a:t>
            </a:r>
            <a:r>
              <a:rPr lang="en-US" altLang="zh-CN" dirty="0">
                <a:latin typeface="Hannotate SC" panose="03000500000000000000" pitchFamily="66" charset="-122"/>
                <a:ea typeface="Hannotate SC" panose="03000500000000000000" pitchFamily="66" charset="-122"/>
              </a:rPr>
              <a:t>BGEv1</a:t>
            </a:r>
            <a:r>
              <a:rPr lang="zh-CN" altLang="en-US" dirty="0">
                <a:latin typeface="Hannotate SC" panose="03000500000000000000" pitchFamily="66" charset="-122"/>
                <a:ea typeface="Hannotate SC" panose="03000500000000000000" pitchFamily="66" charset="-122"/>
              </a:rPr>
              <a:t>，这是一个中文、英文独立的，包含三种不同模型尺寸的系列模型。借助这一版模型，我们可以统一支持涉及向量模型的不同任务，比如检索、排序、分类、</a:t>
            </a:r>
            <a:r>
              <a:rPr lang="zh-CN" altLang="en-CN" dirty="0">
                <a:latin typeface="Hannotate SC" panose="03000500000000000000" pitchFamily="66" charset="-122"/>
                <a:ea typeface="Hannotate SC" panose="03000500000000000000" pitchFamily="66" charset="-122"/>
              </a:rPr>
              <a:t>聚类</a:t>
            </a:r>
            <a:r>
              <a:rPr lang="zh-CN" altLang="en-US" dirty="0">
                <a:latin typeface="Hannotate SC" panose="03000500000000000000" pitchFamily="66" charset="-122"/>
                <a:ea typeface="Hannotate SC" panose="03000500000000000000" pitchFamily="66" charset="-122"/>
              </a:rPr>
              <a:t>，以及与每种任务关联的不同场景。</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36</a:t>
            </a:fld>
            <a:endParaRPr lang="en-CN"/>
          </a:p>
        </p:txBody>
      </p:sp>
    </p:spTree>
    <p:extLst>
      <p:ext uri="{BB962C8B-B14F-4D97-AF65-F5344CB8AC3E}">
        <p14:creationId xmlns:p14="http://schemas.microsoft.com/office/powerpoint/2010/main" val="48191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我们说通用的向量模型需要能够表达多元的语义关系</a:t>
            </a:r>
            <a:r>
              <a:rPr lang="zh-CN" altLang="en-US" dirty="0">
                <a:latin typeface="Hannotate SC" panose="03000500000000000000" pitchFamily="66" charset="-122"/>
                <a:ea typeface="Hannotate SC" panose="03000500000000000000" pitchFamily="66" charset="-122"/>
              </a:rPr>
              <a:t>。为了获得这样的能力，有两个要素至关重要。首先是数据建设：我们需要足够的、多样化的、高质量的训练数据。为了训练通用模型，这一条件显得尤为关键。第二是训练方法，我们需要更大规模的训练，同时，我们也需要保证精细化的训练。</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37</a:t>
            </a:fld>
            <a:endParaRPr lang="en-CN"/>
          </a:p>
        </p:txBody>
      </p:sp>
    </p:spTree>
    <p:extLst>
      <p:ext uri="{BB962C8B-B14F-4D97-AF65-F5344CB8AC3E}">
        <p14:creationId xmlns:p14="http://schemas.microsoft.com/office/powerpoint/2010/main" val="2178392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我们之前提到过</a:t>
            </a:r>
            <a:r>
              <a:rPr lang="zh-CN" altLang="en-US" dirty="0">
                <a:latin typeface="Hannotate SC" panose="03000500000000000000" pitchFamily="66" charset="-122"/>
                <a:ea typeface="Hannotate SC" panose="03000500000000000000" pitchFamily="66" charset="-122"/>
              </a:rPr>
              <a:t>，向量模型的高质量训练数据是一种稀缺资源。因此，在训练</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的过程中，我们采取了两种不同类型数据相互搭配的模式。第一类型数据质量相对较低，但是规模巨大，形式多样。第二类型数据规模较小，但是质量较高，且能够覆盖模型的关键能力。</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38</a:t>
            </a:fld>
            <a:endParaRPr lang="en-CN"/>
          </a:p>
        </p:txBody>
      </p:sp>
    </p:spTree>
    <p:extLst>
      <p:ext uri="{BB962C8B-B14F-4D97-AF65-F5344CB8AC3E}">
        <p14:creationId xmlns:p14="http://schemas.microsoft.com/office/powerpoint/2010/main" val="3496814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我们借助海量的公开语料来生产第一类型数据</a:t>
            </a:r>
            <a:r>
              <a:rPr lang="zh-CN" altLang="en-US" dirty="0">
                <a:latin typeface="Hannotate SC" panose="03000500000000000000" pitchFamily="66" charset="-122"/>
                <a:ea typeface="Hannotate SC" panose="03000500000000000000" pitchFamily="66" charset="-122"/>
              </a:rPr>
              <a:t>。由于近年来大模型预训练语料的积累，我们可以很容易的获得大量的相关的数据。比如，英文的</a:t>
            </a:r>
            <a:r>
              <a:rPr lang="en-US" altLang="zh-CN" dirty="0">
                <a:latin typeface="Hannotate SC" panose="03000500000000000000" pitchFamily="66" charset="-122"/>
                <a:ea typeface="Hannotate SC" panose="03000500000000000000" pitchFamily="66" charset="-122"/>
              </a:rPr>
              <a:t>Wikipedia</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common</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crawl</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PubMed</a:t>
            </a:r>
            <a:r>
              <a:rPr lang="zh-CN" altLang="en-US" dirty="0">
                <a:latin typeface="Hannotate SC" panose="03000500000000000000" pitchFamily="66" charset="-122"/>
                <a:ea typeface="Hannotate SC" panose="03000500000000000000" pitchFamily="66" charset="-122"/>
              </a:rPr>
              <a:t>，中文的悟道、知乎、百科。这些公开预料中包含大量半结构化信息，比如“标题</a:t>
            </a:r>
            <a:r>
              <a:rPr lang="en-US" altLang="zh-CN" dirty="0">
                <a:latin typeface="Hannotate SC" panose="03000500000000000000" pitchFamily="66" charset="-122"/>
                <a:ea typeface="Hannotate SC" panose="03000500000000000000" pitchFamily="66" charset="-122"/>
              </a:rPr>
              <a:t>-</a:t>
            </a:r>
            <a:r>
              <a:rPr lang="zh-CN" altLang="en-US" dirty="0">
                <a:latin typeface="Hannotate SC" panose="03000500000000000000" pitchFamily="66" charset="-122"/>
                <a:ea typeface="Hannotate SC" panose="03000500000000000000" pitchFamily="66" charset="-122"/>
              </a:rPr>
              <a:t>摘要”、“子标题</a:t>
            </a:r>
            <a:r>
              <a:rPr lang="en-US" altLang="zh-CN" dirty="0">
                <a:latin typeface="Hannotate SC" panose="03000500000000000000" pitchFamily="66" charset="-122"/>
                <a:ea typeface="Hannotate SC" panose="03000500000000000000" pitchFamily="66" charset="-122"/>
              </a:rPr>
              <a:t>-</a:t>
            </a:r>
            <a:r>
              <a:rPr lang="zh-CN" altLang="en-US" dirty="0">
                <a:latin typeface="Hannotate SC" panose="03000500000000000000" pitchFamily="66" charset="-122"/>
                <a:ea typeface="Hannotate SC" panose="03000500000000000000" pitchFamily="66" charset="-122"/>
              </a:rPr>
              <a:t>段落”、“关联标题”、“关联评论”等等。我们把这些数据加以抽取、过滤，便形成了我们第一部分的训练预料。</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39</a:t>
            </a:fld>
            <a:endParaRPr lang="en-CN"/>
          </a:p>
        </p:txBody>
      </p:sp>
    </p:spTree>
    <p:extLst>
      <p:ext uri="{BB962C8B-B14F-4D97-AF65-F5344CB8AC3E}">
        <p14:creationId xmlns:p14="http://schemas.microsoft.com/office/powerpoint/2010/main" val="3041953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首先我们来介绍一下向量模型</a:t>
            </a:r>
            <a:r>
              <a:rPr lang="zh-CN" altLang="en-US" dirty="0">
                <a:latin typeface="Hannotate SC" panose="03000500000000000000" pitchFamily="66" charset="-122"/>
                <a:ea typeface="Hannotate SC" panose="03000500000000000000" pitchFamily="66" charset="-122"/>
              </a:rPr>
              <a:t>。在这一部分，我们探讨两个基本议题。第一，什么是向量模型？第二，向量模型这一概念近期非常的火爆，我们试图讨论一下为什么向量模型会变得如此的流行，从而帮助我们更好的梳理清楚未来我们需要做怎样的向量模型。</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a:t>
            </a:fld>
            <a:endParaRPr lang="en-CN"/>
          </a:p>
        </p:txBody>
      </p:sp>
    </p:spTree>
    <p:extLst>
      <p:ext uri="{BB962C8B-B14F-4D97-AF65-F5344CB8AC3E}">
        <p14:creationId xmlns:p14="http://schemas.microsoft.com/office/powerpoint/2010/main" val="3287949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我们第二类型</a:t>
            </a:r>
            <a:r>
              <a:rPr lang="en-US" dirty="0">
                <a:latin typeface="Hannotate SC" panose="03000500000000000000" pitchFamily="66" charset="-122"/>
                <a:ea typeface="Hannotate SC" panose="03000500000000000000" pitchFamily="66" charset="-122"/>
              </a:rPr>
              <a:t>的训练数据强调数据质量</a:t>
            </a:r>
            <a:r>
              <a:rPr lang="zh-CN" altLang="en-US" dirty="0">
                <a:latin typeface="Hannotate SC" panose="03000500000000000000" pitchFamily="66" charset="-122"/>
                <a:ea typeface="Hannotate SC" panose="03000500000000000000" pitchFamily="66" charset="-122"/>
              </a:rPr>
              <a:t>、以及</a:t>
            </a:r>
            <a:r>
              <a:rPr lang="en-US" dirty="0">
                <a:latin typeface="Hannotate SC" panose="03000500000000000000" pitchFamily="66" charset="-122"/>
                <a:ea typeface="Hannotate SC" panose="03000500000000000000" pitchFamily="66" charset="-122"/>
              </a:rPr>
              <a:t>关键能力的覆盖</a:t>
            </a:r>
            <a:r>
              <a:rPr lang="zh-CN" altLang="en-US" dirty="0">
                <a:latin typeface="Hannotate SC" panose="03000500000000000000" pitchFamily="66" charset="-122"/>
                <a:ea typeface="Hannotate SC" panose="03000500000000000000" pitchFamily="66" charset="-122"/>
              </a:rPr>
              <a:t>。我们说向量模型实际中的使用场景很多，但是主要需要完成的功能其实就是两类，一个是匹配“</a:t>
            </a:r>
            <a:r>
              <a:rPr lang="zh-CN" altLang="en-CN" dirty="0">
                <a:latin typeface="Hannotate SC" panose="03000500000000000000" pitchFamily="66" charset="-122"/>
                <a:ea typeface="Hannotate SC" panose="03000500000000000000" pitchFamily="66" charset="-122"/>
              </a:rPr>
              <a:t>语义</a:t>
            </a:r>
            <a:r>
              <a:rPr lang="zh-CN" altLang="en-US" dirty="0">
                <a:latin typeface="Hannotate SC" panose="03000500000000000000" pitchFamily="66" charset="-122"/>
                <a:ea typeface="Hannotate SC" panose="03000500000000000000" pitchFamily="66" charset="-122"/>
              </a:rPr>
              <a:t>关联的文本”，比如，问题与答案，虽然二者含义完全不同，表述方式也不一样，但是二者却具有极强的关联关系。第二是匹配“</a:t>
            </a:r>
            <a:r>
              <a:rPr lang="zh-CN" altLang="en-CN" dirty="0">
                <a:latin typeface="Hannotate SC" panose="03000500000000000000" pitchFamily="66" charset="-122"/>
                <a:ea typeface="Hannotate SC" panose="03000500000000000000" pitchFamily="66" charset="-122"/>
              </a:rPr>
              <a:t>语义等价</a:t>
            </a:r>
            <a:r>
              <a:rPr lang="zh-CN" altLang="en-US" dirty="0">
                <a:latin typeface="Hannotate SC" panose="03000500000000000000" pitchFamily="66" charset="-122"/>
                <a:ea typeface="Hannotate SC" panose="03000500000000000000" pitchFamily="66" charset="-122"/>
              </a:rPr>
              <a:t>的文本”，比如同一个问题的两种不同表述方式，很多时候我们也称其为</a:t>
            </a:r>
            <a:r>
              <a:rPr lang="en-US" altLang="zh-CN" dirty="0">
                <a:latin typeface="Hannotate SC" panose="03000500000000000000" pitchFamily="66" charset="-122"/>
                <a:ea typeface="Hannotate SC" panose="03000500000000000000" pitchFamily="66" charset="-122"/>
              </a:rPr>
              <a:t>Paraphrasing</a:t>
            </a:r>
            <a:r>
              <a:rPr lang="zh-CN" altLang="en-US" dirty="0">
                <a:latin typeface="Hannotate SC" panose="03000500000000000000" pitchFamily="66" charset="-122"/>
                <a:ea typeface="Hannotate SC" panose="03000500000000000000" pitchFamily="66" charset="-122"/>
              </a:rPr>
              <a:t>。针对第一种关系，我们收集了典型的</a:t>
            </a:r>
            <a:r>
              <a:rPr lang="en-US" altLang="zh-CN" dirty="0">
                <a:latin typeface="Hannotate SC" panose="03000500000000000000" pitchFamily="66" charset="-122"/>
                <a:ea typeface="Hannotate SC" panose="03000500000000000000" pitchFamily="66" charset="-122"/>
              </a:rPr>
              <a:t>QA</a:t>
            </a:r>
            <a:r>
              <a:rPr lang="zh-CN" altLang="en-US" dirty="0">
                <a:latin typeface="Hannotate SC" panose="03000500000000000000" pitchFamily="66" charset="-122"/>
                <a:ea typeface="Hannotate SC" panose="03000500000000000000" pitchFamily="66" charset="-122"/>
              </a:rPr>
              <a:t>数据集，比如</a:t>
            </a:r>
            <a:r>
              <a:rPr lang="en-US" altLang="zh-CN" dirty="0">
                <a:latin typeface="Hannotate SC" panose="03000500000000000000" pitchFamily="66" charset="-122"/>
                <a:ea typeface="Hannotate SC" panose="03000500000000000000" pitchFamily="66" charset="-122"/>
              </a:rPr>
              <a:t>MSMARCO</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HotpotQA</a:t>
            </a:r>
            <a:r>
              <a:rPr lang="zh-CN" altLang="en-US" dirty="0">
                <a:latin typeface="Hannotate SC" panose="03000500000000000000" pitchFamily="66" charset="-122"/>
                <a:ea typeface="Hannotate SC" panose="03000500000000000000" pitchFamily="66" charset="-122"/>
              </a:rPr>
              <a:t>。针对第二种关系，我们收集了</a:t>
            </a:r>
            <a:r>
              <a:rPr lang="en-US" altLang="zh-CN" dirty="0">
                <a:latin typeface="Hannotate SC" panose="03000500000000000000" pitchFamily="66" charset="-122"/>
                <a:ea typeface="Hannotate SC" panose="03000500000000000000" pitchFamily="66" charset="-122"/>
              </a:rPr>
              <a:t>NLI</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Quora</a:t>
            </a:r>
            <a:r>
              <a:rPr lang="zh-CN" altLang="en-US" dirty="0">
                <a:latin typeface="Hannotate SC" panose="03000500000000000000" pitchFamily="66" charset="-122"/>
                <a:ea typeface="Hannotate SC" panose="03000500000000000000" pitchFamily="66" charset="-122"/>
              </a:rPr>
              <a:t>这样的数据集。</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40</a:t>
            </a:fld>
            <a:endParaRPr lang="en-CN"/>
          </a:p>
        </p:txBody>
      </p:sp>
    </p:spTree>
    <p:extLst>
      <p:ext uri="{BB962C8B-B14F-4D97-AF65-F5344CB8AC3E}">
        <p14:creationId xmlns:p14="http://schemas.microsoft.com/office/powerpoint/2010/main" val="1311873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由于我们的数据分为两种类型</a:t>
            </a:r>
            <a:r>
              <a:rPr lang="zh-CN" altLang="en-US" dirty="0">
                <a:latin typeface="Hannotate SC" panose="03000500000000000000" pitchFamily="66" charset="-122"/>
                <a:ea typeface="Hannotate SC" panose="03000500000000000000" pitchFamily="66" charset="-122"/>
              </a:rPr>
              <a:t>，我们的训练过程也相应的被划分为两个阶段。第一阶段训练强调规模化，我们仅以最基础的对比学习的形式，对第一类型的数据进行训练，这使得模型可以初步、但是全面的建立对复杂、多样语义关系的匹配能力。为了优化第一阶段的训练效果，我们主要的技术手段是增大训练批次，使得负样本的规模可以达到</a:t>
            </a:r>
            <a:r>
              <a:rPr lang="en-US" altLang="zh-CN" dirty="0">
                <a:latin typeface="Hannotate SC" panose="03000500000000000000" pitchFamily="66" charset="-122"/>
                <a:ea typeface="Hannotate SC" panose="03000500000000000000" pitchFamily="66" charset="-122"/>
              </a:rPr>
              <a:t>19K</a:t>
            </a:r>
            <a:r>
              <a:rPr lang="zh-CN" altLang="en-US" dirty="0">
                <a:latin typeface="Hannotate SC" panose="03000500000000000000" pitchFamily="66" charset="-122"/>
                <a:ea typeface="Hannotate SC" panose="03000500000000000000" pitchFamily="66" charset="-122"/>
              </a:rPr>
              <a:t>以上。第二阶段的学习强调精细化，我们使用更为复杂的训练方式，比如</a:t>
            </a:r>
            <a:r>
              <a:rPr lang="zh-CN" altLang="en-CN" dirty="0">
                <a:latin typeface="Hannotate SC" panose="03000500000000000000" pitchFamily="66" charset="-122"/>
                <a:ea typeface="Hannotate SC" panose="03000500000000000000" pitchFamily="66" charset="-122"/>
              </a:rPr>
              <a:t>难负例挖掘</a:t>
            </a:r>
            <a:r>
              <a:rPr lang="zh-CN" altLang="en-US" dirty="0">
                <a:latin typeface="Hannotate SC" panose="03000500000000000000" pitchFamily="66" charset="-122"/>
                <a:ea typeface="Hannotate SC" panose="03000500000000000000" pitchFamily="66" charset="-122"/>
              </a:rPr>
              <a:t>、数据增强、知识蒸馏等方式，经过若干个</a:t>
            </a:r>
            <a:r>
              <a:rPr lang="en-US" altLang="zh-CN" dirty="0">
                <a:latin typeface="Hannotate SC" panose="03000500000000000000" pitchFamily="66" charset="-122"/>
                <a:ea typeface="Hannotate SC" panose="03000500000000000000" pitchFamily="66" charset="-122"/>
              </a:rPr>
              <a:t>iteration</a:t>
            </a:r>
            <a:r>
              <a:rPr lang="zh-CN" altLang="en-US" dirty="0">
                <a:latin typeface="Hannotate SC" panose="03000500000000000000" pitchFamily="66" charset="-122"/>
                <a:ea typeface="Hannotate SC" panose="03000500000000000000" pitchFamily="66" charset="-122"/>
              </a:rPr>
              <a:t>的训练，建立模型对关键领域的语义匹配能力。</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41</a:t>
            </a:fld>
            <a:endParaRPr lang="en-CN"/>
          </a:p>
        </p:txBody>
      </p:sp>
    </p:spTree>
    <p:extLst>
      <p:ext uri="{BB962C8B-B14F-4D97-AF65-F5344CB8AC3E}">
        <p14:creationId xmlns:p14="http://schemas.microsoft.com/office/powerpoint/2010/main" val="3556665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当我们完成模型的训练</a:t>
            </a:r>
            <a:r>
              <a:rPr lang="zh-CN" altLang="en-US" dirty="0">
                <a:latin typeface="Hannotate SC" panose="03000500000000000000" pitchFamily="66" charset="-122"/>
                <a:ea typeface="Hannotate SC" panose="03000500000000000000" pitchFamily="66" charset="-122"/>
              </a:rPr>
              <a:t>，接下来的一个问题就是如何对其进行评估。为此，我们需要将模型能力细分为检索任务与非检索任务两类。针对检索任务，我们可以进一步划分了检索与重排序两种任务场景。针对非检索任务，我们则可以引入了分类、二元关系判定等任务场景。针对每种任务场景，我们都需要尽可能多的搜集相关的测试数据集。</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42</a:t>
            </a:fld>
            <a:endParaRPr lang="en-CN"/>
          </a:p>
        </p:txBody>
      </p:sp>
    </p:spTree>
    <p:extLst>
      <p:ext uri="{BB962C8B-B14F-4D97-AF65-F5344CB8AC3E}">
        <p14:creationId xmlns:p14="http://schemas.microsoft.com/office/powerpoint/2010/main" val="2835252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目前</a:t>
            </a:r>
            <a:r>
              <a:rPr lang="zh-CN" altLang="en-US" dirty="0">
                <a:latin typeface="Hannotate SC" panose="03000500000000000000" pitchFamily="66" charset="-122"/>
                <a:ea typeface="Hannotate SC" panose="03000500000000000000" pitchFamily="66" charset="-122"/>
              </a:rPr>
              <a:t>，社区已经建立了针对英文、中文的评测基准。英文基准由</a:t>
            </a:r>
            <a:r>
              <a:rPr lang="en-US" altLang="zh-CN" dirty="0">
                <a:latin typeface="Hannotate SC" panose="03000500000000000000" pitchFamily="66" charset="-122"/>
                <a:ea typeface="Hannotate SC" panose="03000500000000000000" pitchFamily="66" charset="-122"/>
              </a:rPr>
              <a:t>Huggingface</a:t>
            </a:r>
            <a:r>
              <a:rPr lang="zh-CN" altLang="en-US" dirty="0">
                <a:latin typeface="Hannotate SC" panose="03000500000000000000" pitchFamily="66" charset="-122"/>
                <a:ea typeface="Hannotate SC" panose="03000500000000000000" pitchFamily="66" charset="-122"/>
              </a:rPr>
              <a:t>构建，包含</a:t>
            </a:r>
            <a:r>
              <a:rPr lang="en-US" altLang="zh-CN" dirty="0">
                <a:latin typeface="Hannotate SC" panose="03000500000000000000" pitchFamily="66" charset="-122"/>
                <a:ea typeface="Hannotate SC" panose="03000500000000000000" pitchFamily="66" charset="-122"/>
              </a:rPr>
              <a:t>8</a:t>
            </a:r>
            <a:r>
              <a:rPr lang="zh-CN" altLang="en-US" dirty="0">
                <a:latin typeface="Hannotate SC" panose="03000500000000000000" pitchFamily="66" charset="-122"/>
                <a:ea typeface="Hannotate SC" panose="03000500000000000000" pitchFamily="66" charset="-122"/>
              </a:rPr>
              <a:t>大类任务、</a:t>
            </a:r>
            <a:r>
              <a:rPr lang="en-US" altLang="zh-CN" dirty="0">
                <a:latin typeface="Hannotate SC" panose="03000500000000000000" pitchFamily="66" charset="-122"/>
                <a:ea typeface="Hannotate SC" panose="03000500000000000000" pitchFamily="66" charset="-122"/>
              </a:rPr>
              <a:t>56</a:t>
            </a:r>
            <a:r>
              <a:rPr lang="zh-CN" altLang="en-US" dirty="0">
                <a:latin typeface="Hannotate SC" panose="03000500000000000000" pitchFamily="66" charset="-122"/>
                <a:ea typeface="Hannotate SC" panose="03000500000000000000" pitchFamily="66" charset="-122"/>
              </a:rPr>
              <a:t>个测试数据集。中文基准由我们团队与</a:t>
            </a:r>
            <a:r>
              <a:rPr lang="en-US" altLang="zh-CN" dirty="0">
                <a:latin typeface="Hannotate SC" panose="03000500000000000000" pitchFamily="66" charset="-122"/>
                <a:ea typeface="Hannotate SC" panose="03000500000000000000" pitchFamily="66" charset="-122"/>
              </a:rPr>
              <a:t>Huggingface</a:t>
            </a:r>
            <a:r>
              <a:rPr lang="zh-CN" altLang="en-US" dirty="0">
                <a:latin typeface="Hannotate SC" panose="03000500000000000000" pitchFamily="66" charset="-122"/>
                <a:ea typeface="Hannotate SC" panose="03000500000000000000" pitchFamily="66" charset="-122"/>
              </a:rPr>
              <a:t>联合构建，包含</a:t>
            </a:r>
            <a:r>
              <a:rPr lang="en-US" altLang="zh-CN" dirty="0">
                <a:latin typeface="Hannotate SC" panose="03000500000000000000" pitchFamily="66" charset="-122"/>
                <a:ea typeface="Hannotate SC" panose="03000500000000000000" pitchFamily="66" charset="-122"/>
              </a:rPr>
              <a:t>7</a:t>
            </a:r>
            <a:r>
              <a:rPr lang="zh-CN" altLang="en-US" dirty="0">
                <a:latin typeface="Hannotate SC" panose="03000500000000000000" pitchFamily="66" charset="-122"/>
                <a:ea typeface="Hannotate SC" panose="03000500000000000000" pitchFamily="66" charset="-122"/>
              </a:rPr>
              <a:t>大类任务，</a:t>
            </a:r>
            <a:r>
              <a:rPr lang="en-US" altLang="zh-CN" dirty="0">
                <a:latin typeface="Hannotate SC" panose="03000500000000000000" pitchFamily="66" charset="-122"/>
                <a:ea typeface="Hannotate SC" panose="03000500000000000000" pitchFamily="66" charset="-122"/>
              </a:rPr>
              <a:t>38</a:t>
            </a:r>
            <a:r>
              <a:rPr lang="zh-CN" altLang="en-US" dirty="0">
                <a:latin typeface="Hannotate SC" panose="03000500000000000000" pitchFamily="66" charset="-122"/>
                <a:ea typeface="Hannotate SC" panose="03000500000000000000" pitchFamily="66" charset="-122"/>
              </a:rPr>
              <a:t>个测试数据集。</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43</a:t>
            </a:fld>
            <a:endParaRPr lang="en-CN"/>
          </a:p>
        </p:txBody>
      </p:sp>
    </p:spTree>
    <p:extLst>
      <p:ext uri="{BB962C8B-B14F-4D97-AF65-F5344CB8AC3E}">
        <p14:creationId xmlns:p14="http://schemas.microsoft.com/office/powerpoint/2010/main" val="1287326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在所有的评测中</a:t>
            </a:r>
            <a:r>
              <a:rPr lang="zh-CN" altLang="en-US" dirty="0">
                <a:latin typeface="Hannotate SC" panose="03000500000000000000" pitchFamily="66" charset="-122"/>
                <a:ea typeface="Hannotate SC" panose="03000500000000000000" pitchFamily="66" charset="-122"/>
              </a:rPr>
              <a:t>，我们的</a:t>
            </a:r>
            <a:r>
              <a:rPr lang="en-US" altLang="zh-CN" dirty="0">
                <a:latin typeface="Hannotate SC" panose="03000500000000000000" pitchFamily="66" charset="-122"/>
                <a:ea typeface="Hannotate SC" panose="03000500000000000000" pitchFamily="66" charset="-122"/>
              </a:rPr>
              <a:t>BGE v1</a:t>
            </a:r>
            <a:r>
              <a:rPr lang="zh-CN" altLang="en-US" dirty="0">
                <a:latin typeface="Hannotate SC" panose="03000500000000000000" pitchFamily="66" charset="-122"/>
                <a:ea typeface="Hannotate SC" panose="03000500000000000000" pitchFamily="66" charset="-122"/>
              </a:rPr>
              <a:t>模型都取得了很好的成绩。就英文能力而言，</a:t>
            </a:r>
            <a:r>
              <a:rPr lang="en-US" altLang="zh-CN" dirty="0">
                <a:latin typeface="Hannotate SC" panose="03000500000000000000" pitchFamily="66" charset="-122"/>
                <a:ea typeface="Hannotate SC" panose="03000500000000000000" pitchFamily="66" charset="-122"/>
              </a:rPr>
              <a:t>BGE v1</a:t>
            </a:r>
            <a:r>
              <a:rPr lang="zh-CN" altLang="en-US" dirty="0">
                <a:latin typeface="Hannotate SC" panose="03000500000000000000" pitchFamily="66" charset="-122"/>
                <a:ea typeface="Hannotate SC" panose="03000500000000000000" pitchFamily="66" charset="-122"/>
              </a:rPr>
              <a:t>超越了包括</a:t>
            </a:r>
            <a:r>
              <a:rPr lang="en-US" altLang="zh-CN" dirty="0">
                <a:latin typeface="Hannotate SC" panose="03000500000000000000" pitchFamily="66" charset="-122"/>
                <a:ea typeface="Hannotate SC" panose="03000500000000000000" pitchFamily="66" charset="-122"/>
              </a:rPr>
              <a:t>OpenAI-text-embedding-002</a:t>
            </a:r>
            <a:r>
              <a:rPr lang="zh-CN" altLang="en-US" dirty="0">
                <a:latin typeface="Hannotate SC" panose="03000500000000000000" pitchFamily="66" charset="-122"/>
                <a:ea typeface="Hannotate SC" panose="03000500000000000000" pitchFamily="66" charset="-122"/>
              </a:rPr>
              <a:t>在内的最强的竞品模型。而中文能力更加出色，几乎每个维度，</a:t>
            </a:r>
            <a:r>
              <a:rPr lang="en-US" altLang="zh-CN" dirty="0">
                <a:latin typeface="Hannotate SC" panose="03000500000000000000" pitchFamily="66" charset="-122"/>
                <a:ea typeface="Hannotate SC" panose="03000500000000000000" pitchFamily="66" charset="-122"/>
              </a:rPr>
              <a:t>BGE v</a:t>
            </a:r>
          </a:p>
          <a:p>
            <a:r>
              <a:rPr lang="en-US" altLang="zh-CN" dirty="0">
                <a:latin typeface="Hannotate SC" panose="03000500000000000000" pitchFamily="66" charset="-122"/>
                <a:ea typeface="Hannotate SC" panose="03000500000000000000" pitchFamily="66" charset="-122"/>
              </a:rPr>
              <a:t>1</a:t>
            </a:r>
            <a:r>
              <a:rPr lang="zh-CN" altLang="en-US" dirty="0">
                <a:latin typeface="Hannotate SC" panose="03000500000000000000" pitchFamily="66" charset="-122"/>
                <a:ea typeface="Hannotate SC" panose="03000500000000000000" pitchFamily="66" charset="-122"/>
              </a:rPr>
              <a:t>都可以显著超越此前的</a:t>
            </a:r>
            <a:r>
              <a:rPr lang="zh-CN" altLang="en-CN" dirty="0">
                <a:latin typeface="Hannotate SC" panose="03000500000000000000" pitchFamily="66" charset="-122"/>
                <a:ea typeface="Hannotate SC" panose="03000500000000000000" pitchFamily="66" charset="-122"/>
              </a:rPr>
              <a:t>最佳基线</a:t>
            </a:r>
            <a:r>
              <a:rPr lang="zh-CN" altLang="en-US" dirty="0">
                <a:latin typeface="Hannotate SC" panose="03000500000000000000" pitchFamily="66" charset="-122"/>
                <a:ea typeface="Hannotate SC" panose="03000500000000000000" pitchFamily="66" charset="-122"/>
              </a:rPr>
              <a:t>。需要指出，在</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之前，中文向量检索模型是非常稀缺的，国内的开发者很多时候不得不借助</a:t>
            </a:r>
            <a:r>
              <a:rPr lang="en-US" altLang="zh-CN" dirty="0">
                <a:latin typeface="Hannotate SC" panose="03000500000000000000" pitchFamily="66" charset="-122"/>
                <a:ea typeface="Hannotate SC" panose="03000500000000000000" pitchFamily="66" charset="-122"/>
              </a:rPr>
              <a:t>OpenAI-text-embedding</a:t>
            </a:r>
            <a:r>
              <a:rPr lang="zh-CN" altLang="en-US" dirty="0">
                <a:latin typeface="Hannotate SC" panose="03000500000000000000" pitchFamily="66" charset="-122"/>
                <a:ea typeface="Hannotate SC" panose="03000500000000000000" pitchFamily="66" charset="-122"/>
              </a:rPr>
              <a:t>这样的英文为主的向量模型来部署各自的</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服务。但是随着</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的开源，这一情况已经大大改善了。</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44</a:t>
            </a:fld>
            <a:endParaRPr lang="en-CN"/>
          </a:p>
        </p:txBody>
      </p:sp>
    </p:spTree>
    <p:extLst>
      <p:ext uri="{BB962C8B-B14F-4D97-AF65-F5344CB8AC3E}">
        <p14:creationId xmlns:p14="http://schemas.microsoft.com/office/powerpoint/2010/main" val="4282274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那么得益于出色的能力</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在发布之后得到了社区非常积极的反响。海外技术社区对</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总体的评价还是非常积极正面的。目前，</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在</a:t>
            </a:r>
            <a:r>
              <a:rPr lang="en-US" altLang="zh-CN" dirty="0">
                <a:latin typeface="Hannotate SC" panose="03000500000000000000" pitchFamily="66" charset="-122"/>
                <a:ea typeface="Hannotate SC" panose="03000500000000000000" pitchFamily="66" charset="-122"/>
              </a:rPr>
              <a:t>HuggingFace</a:t>
            </a:r>
            <a:r>
              <a:rPr lang="zh-CN" altLang="en-US" dirty="0">
                <a:latin typeface="Hannotate SC" panose="03000500000000000000" pitchFamily="66" charset="-122"/>
                <a:ea typeface="Hannotate SC" panose="03000500000000000000" pitchFamily="66" charset="-122"/>
              </a:rPr>
              <a:t>上的下载量已经能够超越了</a:t>
            </a:r>
            <a:r>
              <a:rPr lang="en-US" altLang="zh-CN" dirty="0">
                <a:latin typeface="Hannotate SC" panose="03000500000000000000" pitchFamily="66" charset="-122"/>
                <a:ea typeface="Hannotate SC" panose="03000500000000000000" pitchFamily="66" charset="-122"/>
              </a:rPr>
              <a:t>4</a:t>
            </a:r>
            <a:r>
              <a:rPr lang="zh-CN" altLang="en-US" dirty="0">
                <a:latin typeface="Hannotate SC" panose="03000500000000000000" pitchFamily="66" charset="-122"/>
                <a:ea typeface="Hannotate SC" panose="03000500000000000000" pitchFamily="66" charset="-122"/>
              </a:rPr>
              <a:t>千万，这个数字其实是远远的高于其他国内机构所开发的</a:t>
            </a:r>
            <a:r>
              <a:rPr lang="en-US" altLang="zh-CN" dirty="0">
                <a:latin typeface="Hannotate SC" panose="03000500000000000000" pitchFamily="66" charset="-122"/>
                <a:ea typeface="Hannotate SC" panose="03000500000000000000" pitchFamily="66" charset="-122"/>
              </a:rPr>
              <a:t>AI</a:t>
            </a:r>
            <a:r>
              <a:rPr lang="zh-CN" altLang="en-US" dirty="0">
                <a:latin typeface="Hannotate SC" panose="03000500000000000000" pitchFamily="66" charset="-122"/>
                <a:ea typeface="Hannotate SC" panose="03000500000000000000" pitchFamily="66" charset="-122"/>
              </a:rPr>
              <a:t>模型的。另外，我们的代码仓库也在</a:t>
            </a:r>
            <a:r>
              <a:rPr lang="en-US" altLang="zh-CN" dirty="0">
                <a:latin typeface="Hannotate SC" panose="03000500000000000000" pitchFamily="66" charset="-122"/>
                <a:ea typeface="Hannotate SC" panose="03000500000000000000" pitchFamily="66" charset="-122"/>
              </a:rPr>
              <a:t>Github</a:t>
            </a:r>
            <a:r>
              <a:rPr lang="zh-CN" altLang="en-US" dirty="0">
                <a:latin typeface="Hannotate SC" panose="03000500000000000000" pitchFamily="66" charset="-122"/>
                <a:ea typeface="Hannotate SC" panose="03000500000000000000" pitchFamily="66" charset="-122"/>
              </a:rPr>
              <a:t>上收获了</a:t>
            </a:r>
            <a:r>
              <a:rPr lang="en-US" altLang="zh-CN" dirty="0">
                <a:latin typeface="Hannotate SC" panose="03000500000000000000" pitchFamily="66" charset="-122"/>
                <a:ea typeface="Hannotate SC" panose="03000500000000000000" pitchFamily="66" charset="-122"/>
              </a:rPr>
              <a:t>5000</a:t>
            </a:r>
            <a:r>
              <a:rPr lang="zh-CN" altLang="en-US" dirty="0">
                <a:latin typeface="Hannotate SC" panose="03000500000000000000" pitchFamily="66" charset="-122"/>
                <a:ea typeface="Hannotate SC" panose="03000500000000000000" pitchFamily="66" charset="-122"/>
              </a:rPr>
              <a:t>多枚的</a:t>
            </a:r>
            <a:r>
              <a:rPr lang="en-US" altLang="zh-CN" dirty="0">
                <a:latin typeface="Hannotate SC" panose="03000500000000000000" pitchFamily="66" charset="-122"/>
                <a:ea typeface="Hannotate SC" panose="03000500000000000000" pitchFamily="66" charset="-122"/>
              </a:rPr>
              <a:t>star</a:t>
            </a:r>
            <a:r>
              <a:rPr lang="zh-CN" altLang="en-US" dirty="0">
                <a:latin typeface="Hannotate SC" panose="03000500000000000000" pitchFamily="66" charset="-122"/>
                <a:ea typeface="Hannotate SC" panose="03000500000000000000" pitchFamily="66" charset="-122"/>
              </a:rPr>
              <a:t>。目前，</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已经渗透到了</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生态的很多方面，包括</a:t>
            </a:r>
            <a:r>
              <a:rPr lang="en-US" altLang="zh-CN" dirty="0">
                <a:latin typeface="Hannotate SC" panose="03000500000000000000" pitchFamily="66" charset="-122"/>
                <a:ea typeface="Hannotate SC" panose="03000500000000000000" pitchFamily="66" charset="-122"/>
              </a:rPr>
              <a:t>Langchain</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Llama</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Index</a:t>
            </a:r>
            <a:r>
              <a:rPr lang="zh-CN" altLang="en-US" dirty="0">
                <a:latin typeface="Hannotate SC" panose="03000500000000000000" pitchFamily="66" charset="-122"/>
                <a:ea typeface="Hannotate SC" panose="03000500000000000000" pitchFamily="66" charset="-122"/>
              </a:rPr>
              <a:t>这样的开发框架都已经集成了</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zilliz</a:t>
            </a:r>
            <a:r>
              <a:rPr lang="zh-CN" altLang="en-US" dirty="0">
                <a:latin typeface="Hannotate SC" panose="03000500000000000000" pitchFamily="66" charset="-122"/>
                <a:ea typeface="Hannotate SC" panose="03000500000000000000" pitchFamily="66" charset="-122"/>
              </a:rPr>
              <a:t>这样的向量数据库、以及</a:t>
            </a:r>
            <a:r>
              <a:rPr lang="en-US" altLang="zh-CN" dirty="0">
                <a:latin typeface="Hannotate SC" panose="03000500000000000000" pitchFamily="66" charset="-122"/>
                <a:ea typeface="Hannotate SC" panose="03000500000000000000" pitchFamily="66" charset="-122"/>
              </a:rPr>
              <a:t>Amazon</a:t>
            </a:r>
            <a:r>
              <a:rPr lang="zh-CN" altLang="en-US" dirty="0">
                <a:latin typeface="Hannotate SC" panose="03000500000000000000" pitchFamily="66" charset="-122"/>
                <a:ea typeface="Hannotate SC" panose="03000500000000000000" pitchFamily="66" charset="-122"/>
              </a:rPr>
              <a:t>的</a:t>
            </a:r>
            <a:r>
              <a:rPr lang="en-US" altLang="zh-CN" dirty="0">
                <a:latin typeface="Hannotate SC" panose="03000500000000000000" pitchFamily="66" charset="-122"/>
                <a:ea typeface="Hannotate SC" panose="03000500000000000000" pitchFamily="66" charset="-122"/>
              </a:rPr>
              <a:t>AWS</a:t>
            </a:r>
            <a:r>
              <a:rPr lang="zh-CN" altLang="en-US" dirty="0">
                <a:latin typeface="Hannotate SC" panose="03000500000000000000" pitchFamily="66" charset="-122"/>
                <a:ea typeface="Hannotate SC" panose="03000500000000000000" pitchFamily="66" charset="-122"/>
              </a:rPr>
              <a:t>、微软的</a:t>
            </a:r>
            <a:r>
              <a:rPr lang="en-US" altLang="zh-CN" dirty="0">
                <a:latin typeface="Hannotate SC" panose="03000500000000000000" pitchFamily="66" charset="-122"/>
                <a:ea typeface="Hannotate SC" panose="03000500000000000000" pitchFamily="66" charset="-122"/>
              </a:rPr>
              <a:t>Azure</a:t>
            </a:r>
            <a:r>
              <a:rPr lang="zh-CN" altLang="en-US" dirty="0">
                <a:latin typeface="Hannotate SC" panose="03000500000000000000" pitchFamily="66" charset="-122"/>
                <a:ea typeface="Hannotate SC" panose="03000500000000000000" pitchFamily="66" charset="-122"/>
              </a:rPr>
              <a:t>、国内主流的云服务商，都已经使用</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对外提供商业化服务。在此，我也号召大家能够多多使用</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，并且多多提出反馈意见，帮助我们接下来不断优化模型效果。</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45</a:t>
            </a:fld>
            <a:endParaRPr lang="en-CN"/>
          </a:p>
        </p:txBody>
      </p:sp>
    </p:spTree>
    <p:extLst>
      <p:ext uri="{BB962C8B-B14F-4D97-AF65-F5344CB8AC3E}">
        <p14:creationId xmlns:p14="http://schemas.microsoft.com/office/powerpoint/2010/main" val="4230451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在完成BGE v</a:t>
            </a:r>
            <a:r>
              <a:rPr lang="en-US" altLang="zh-CN" dirty="0">
                <a:latin typeface="Hannotate SC" panose="03000500000000000000" pitchFamily="66" charset="-122"/>
                <a:ea typeface="Hannotate SC" panose="03000500000000000000" pitchFamily="66" charset="-122"/>
              </a:rPr>
              <a:t>1</a:t>
            </a:r>
            <a:r>
              <a:rPr lang="zh-CN" altLang="en-US" dirty="0">
                <a:latin typeface="Hannotate SC" panose="03000500000000000000" pitchFamily="66" charset="-122"/>
                <a:ea typeface="Hannotate SC" panose="03000500000000000000" pitchFamily="66" charset="-122"/>
              </a:rPr>
              <a:t>之后，我们团队进行了模型版本的快速迭代。我们新一版模型的首要目标是打通语言之间的壁垒，使得我们可以用一个统一的模型支撑不同语言内部的多语言检索能力，以及不同语言之间的跨语言检索能力。</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46</a:t>
            </a:fld>
            <a:endParaRPr lang="en-CN"/>
          </a:p>
        </p:txBody>
      </p:sp>
    </p:spTree>
    <p:extLst>
      <p:ext uri="{BB962C8B-B14F-4D97-AF65-F5344CB8AC3E}">
        <p14:creationId xmlns:p14="http://schemas.microsoft.com/office/powerpoint/2010/main" val="3050675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另外</a:t>
            </a:r>
            <a:r>
              <a:rPr lang="zh-CN" altLang="en-US" dirty="0">
                <a:latin typeface="Hannotate SC" panose="03000500000000000000" pitchFamily="66" charset="-122"/>
                <a:ea typeface="Hannotate SC" panose="03000500000000000000" pitchFamily="66" charset="-122"/>
              </a:rPr>
              <a:t>，我们也希望新的模型可以有更长的序列范围，使得我们可以一站式的支持句子级别的检索、段落级别的检索、以及长文档级别的检索</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47</a:t>
            </a:fld>
            <a:endParaRPr lang="en-CN"/>
          </a:p>
        </p:txBody>
      </p:sp>
    </p:spTree>
    <p:extLst>
      <p:ext uri="{BB962C8B-B14F-4D97-AF65-F5344CB8AC3E}">
        <p14:creationId xmlns:p14="http://schemas.microsoft.com/office/powerpoint/2010/main" val="2672490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a:t>
            </a:r>
            <a:r>
              <a:rPr lang="zh-CN" altLang="en-US" dirty="0">
                <a:latin typeface="Hannotate SC" panose="03000500000000000000" pitchFamily="66" charset="-122"/>
                <a:ea typeface="Hannotate SC" panose="03000500000000000000" pitchFamily="66" charset="-122"/>
              </a:rPr>
              <a:t>，我们之前提到了，检索系统其实是包含不同的模块的，除了向量检索，还有关键词检索，以及</a:t>
            </a:r>
            <a:r>
              <a:rPr lang="zh-CN" altLang="en-CN" dirty="0">
                <a:latin typeface="Hannotate SC" panose="03000500000000000000" pitchFamily="66" charset="-122"/>
                <a:ea typeface="Hannotate SC" panose="03000500000000000000" pitchFamily="66" charset="-122"/>
              </a:rPr>
              <a:t>重</a:t>
            </a:r>
            <a:r>
              <a:rPr lang="zh-CN" altLang="en-US" dirty="0">
                <a:latin typeface="Hannotate SC" panose="03000500000000000000" pitchFamily="66" charset="-122"/>
                <a:ea typeface="Hannotate SC" panose="03000500000000000000" pitchFamily="66" charset="-122"/>
              </a:rPr>
              <a:t>排序模块。过去，这些模块都是由不同的模型所承担。但是这里，我们希望一个模型可以集成全部这些能力。</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48</a:t>
            </a:fld>
            <a:endParaRPr lang="en-CN"/>
          </a:p>
        </p:txBody>
      </p:sp>
    </p:spTree>
    <p:extLst>
      <p:ext uri="{BB962C8B-B14F-4D97-AF65-F5344CB8AC3E}">
        <p14:creationId xmlns:p14="http://schemas.microsoft.com/office/powerpoint/2010/main" val="3742399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Hannotate SC" panose="03000500000000000000" pitchFamily="66" charset="-122"/>
                <a:ea typeface="Hannotate SC" panose="03000500000000000000" pitchFamily="66" charset="-122"/>
              </a:rPr>
              <a:t>同时，我们希望一次的模型推理，就可以获得全部的检索得分。支撑每个独立检索模块的同时，又可以联合起来获得更为精准的检索得分。这样的一个统一的检索模型不论是对用户的实际使用，还是系统的运行效率，都是大有帮助的。</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49</a:t>
            </a:fld>
            <a:endParaRPr lang="en-CN"/>
          </a:p>
        </p:txBody>
      </p:sp>
    </p:spTree>
    <p:extLst>
      <p:ext uri="{BB962C8B-B14F-4D97-AF65-F5344CB8AC3E}">
        <p14:creationId xmlns:p14="http://schemas.microsoft.com/office/powerpoint/2010/main" val="1587368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那么向量模型</a:t>
            </a:r>
            <a:r>
              <a:rPr lang="zh-CN" altLang="en-US" dirty="0">
                <a:latin typeface="Hannotate SC" panose="03000500000000000000" pitchFamily="66" charset="-122"/>
                <a:ea typeface="Hannotate SC" panose="03000500000000000000" pitchFamily="66" charset="-122"/>
              </a:rPr>
              <a:t>简单来说</a:t>
            </a:r>
            <a:r>
              <a:rPr lang="en-CN" dirty="0">
                <a:latin typeface="Hannotate SC" panose="03000500000000000000" pitchFamily="66" charset="-122"/>
                <a:ea typeface="Hannotate SC" panose="03000500000000000000" pitchFamily="66" charset="-122"/>
              </a:rPr>
              <a:t>就是将任意数据转化为高维空间中稠密向量的计算机模型</a:t>
            </a:r>
            <a:r>
              <a:rPr lang="zh-CN" altLang="en-US" dirty="0">
                <a:latin typeface="Hannotate SC" panose="03000500000000000000" pitchFamily="66" charset="-122"/>
                <a:ea typeface="Hannotate SC" panose="03000500000000000000" pitchFamily="66" charset="-122"/>
              </a:rPr>
              <a:t>。当然在当下这个时代，向量模型普遍被的等同于实现数据向量化的深度神经网络。那么这里数据可以是任意形式的，既可以是我们常见的文本，又可以是其他任意的模态，包括但不限于图片、视频、语音、代码，等等。而神经网络的结构也可以是多种多样的，例如卷积神经网络，图神经网络，当然现在最为主流的还是以</a:t>
            </a:r>
            <a:r>
              <a:rPr lang="en-US" altLang="zh-CN" dirty="0">
                <a:latin typeface="Hannotate SC" panose="03000500000000000000" pitchFamily="66" charset="-122"/>
                <a:ea typeface="Hannotate SC" panose="03000500000000000000" pitchFamily="66" charset="-122"/>
              </a:rPr>
              <a:t>transformer</a:t>
            </a:r>
            <a:r>
              <a:rPr lang="zh-CN" altLang="en-US" dirty="0">
                <a:latin typeface="Hannotate SC" panose="03000500000000000000" pitchFamily="66" charset="-122"/>
                <a:ea typeface="Hannotate SC" panose="03000500000000000000" pitchFamily="66" charset="-122"/>
              </a:rPr>
              <a:t>为基础，尤其是大规模预训练模型为代表的深度神经网络。当然向量模型不仅仅是将数据转化为向量，它的重要的属性是“向量的相似性” 需要与“数据的相关性必须”保持一致。也就是说，如果两条数据之间具备较强的关联，那么它们所对应的向量也必须在高维空间中具备更高的相似性。这里相似性的度量可以是任意的，通常我们认为相似性的度量需要满足三角不等式，比如欧氏距离，</a:t>
            </a:r>
            <a:r>
              <a:rPr lang="zh-CN" altLang="en-CN" dirty="0">
                <a:latin typeface="Hannotate SC" panose="03000500000000000000" pitchFamily="66" charset="-122"/>
                <a:ea typeface="Hannotate SC" panose="03000500000000000000" pitchFamily="66" charset="-122"/>
              </a:rPr>
              <a:t>余</a:t>
            </a:r>
            <a:r>
              <a:rPr lang="zh-CN" altLang="en-US" dirty="0">
                <a:latin typeface="Hannotate SC" panose="03000500000000000000" pitchFamily="66" charset="-122"/>
                <a:ea typeface="Hannotate SC" panose="03000500000000000000" pitchFamily="66" charset="-122"/>
              </a:rPr>
              <a:t>弦距离，但是这里并没有严格的限制，像</a:t>
            </a:r>
            <a:r>
              <a:rPr lang="zh-CN" altLang="en-CN" dirty="0">
                <a:latin typeface="Hannotate SC" panose="03000500000000000000" pitchFamily="66" charset="-122"/>
                <a:ea typeface="Hannotate SC" panose="03000500000000000000" pitchFamily="66" charset="-122"/>
              </a:rPr>
              <a:t>内积这样的</a:t>
            </a:r>
            <a:r>
              <a:rPr lang="zh-CN" altLang="en-US" dirty="0">
                <a:latin typeface="Hannotate SC" panose="03000500000000000000" pitchFamily="66" charset="-122"/>
                <a:ea typeface="Hannotate SC" panose="03000500000000000000" pitchFamily="66" charset="-122"/>
              </a:rPr>
              <a:t>不满足三角不等式的相似性度量在今天也是非常常见的。</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a:t>
            </a:fld>
            <a:endParaRPr lang="en-CN"/>
          </a:p>
        </p:txBody>
      </p:sp>
    </p:spTree>
    <p:extLst>
      <p:ext uri="{BB962C8B-B14F-4D97-AF65-F5344CB8AC3E}">
        <p14:creationId xmlns:p14="http://schemas.microsoft.com/office/powerpoint/2010/main" val="1007377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a:t>
            </a:r>
            <a:r>
              <a:rPr lang="zh-CN" altLang="en-US" dirty="0">
                <a:latin typeface="Hannotate SC" panose="03000500000000000000" pitchFamily="66" charset="-122"/>
                <a:ea typeface="Hannotate SC" panose="03000500000000000000" pitchFamily="66" charset="-122"/>
              </a:rPr>
              <a:t>，我们将我们的模型命名为</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a:t>
            </a:r>
            <a:r>
              <a:rPr lang="zh-CN" altLang="en-CN" dirty="0">
                <a:latin typeface="Hannotate SC" panose="03000500000000000000" pitchFamily="66" charset="-122"/>
                <a:ea typeface="Hannotate SC" panose="03000500000000000000" pitchFamily="66" charset="-122"/>
              </a:rPr>
              <a:t>这里的</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分别对应</a:t>
            </a:r>
            <a:r>
              <a:rPr lang="en-US" altLang="zh-CN" dirty="0">
                <a:latin typeface="Hannotate SC" panose="03000500000000000000" pitchFamily="66" charset="-122"/>
                <a:ea typeface="Hannotate SC" panose="03000500000000000000" pitchFamily="66" charset="-122"/>
              </a:rPr>
              <a:t>Multi-lingual</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Multi-granularity</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Multi-functional</a:t>
            </a:r>
            <a:r>
              <a:rPr lang="zh-CN" altLang="en-US" dirty="0">
                <a:latin typeface="Hannotate SC" panose="03000500000000000000" pitchFamily="66" charset="-122"/>
                <a:ea typeface="Hannotate SC" panose="03000500000000000000" pitchFamily="66" charset="-122"/>
              </a:rPr>
              <a:t>三大技术特色。</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50</a:t>
            </a:fld>
            <a:endParaRPr lang="en-CN"/>
          </a:p>
        </p:txBody>
      </p:sp>
    </p:spTree>
    <p:extLst>
      <p:ext uri="{BB962C8B-B14F-4D97-AF65-F5344CB8AC3E}">
        <p14:creationId xmlns:p14="http://schemas.microsoft.com/office/powerpoint/2010/main" val="3254107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的训练同样需要高质量的数据建设。我们的设计目标是覆盖</a:t>
            </a:r>
            <a:r>
              <a:rPr lang="en-US" altLang="zh-CN" dirty="0">
                <a:latin typeface="Hannotate SC" panose="03000500000000000000" pitchFamily="66" charset="-122"/>
                <a:ea typeface="Hannotate SC" panose="03000500000000000000" pitchFamily="66" charset="-122"/>
              </a:rPr>
              <a:t>100</a:t>
            </a:r>
            <a:r>
              <a:rPr lang="zh-CN" altLang="en-US" dirty="0">
                <a:latin typeface="Hannotate SC" panose="03000500000000000000" pitchFamily="66" charset="-122"/>
                <a:ea typeface="Hannotate SC" panose="03000500000000000000" pitchFamily="66" charset="-122"/>
              </a:rPr>
              <a:t>种以上的语言，为此，我们收集了多达</a:t>
            </a:r>
            <a:r>
              <a:rPr lang="en-US" altLang="zh-CN" dirty="0">
                <a:latin typeface="Hannotate SC" panose="03000500000000000000" pitchFamily="66" charset="-122"/>
                <a:ea typeface="Hannotate SC" panose="03000500000000000000" pitchFamily="66" charset="-122"/>
              </a:rPr>
              <a:t>1.2billion</a:t>
            </a:r>
            <a:r>
              <a:rPr lang="zh-CN" altLang="en-US" dirty="0">
                <a:latin typeface="Hannotate SC" panose="03000500000000000000" pitchFamily="66" charset="-122"/>
                <a:ea typeface="Hannotate SC" panose="03000500000000000000" pitchFamily="66" charset="-122"/>
              </a:rPr>
              <a:t>的第一类型数据，这比</a:t>
            </a:r>
            <a:r>
              <a:rPr lang="en-US" altLang="zh-CN" dirty="0">
                <a:latin typeface="Hannotate SC" panose="03000500000000000000" pitchFamily="66" charset="-122"/>
                <a:ea typeface="Hannotate SC" panose="03000500000000000000" pitchFamily="66" charset="-122"/>
              </a:rPr>
              <a:t>BGE v1</a:t>
            </a:r>
            <a:r>
              <a:rPr lang="zh-CN" altLang="en-US" dirty="0">
                <a:latin typeface="Hannotate SC" panose="03000500000000000000" pitchFamily="66" charset="-122"/>
                <a:ea typeface="Hannotate SC" panose="03000500000000000000" pitchFamily="66" charset="-122"/>
              </a:rPr>
              <a:t>高出近乎一个数量级。另外，我们引入了大量的跨语言</a:t>
            </a:r>
            <a:r>
              <a:rPr lang="zh-CN" altLang="en-CN" dirty="0">
                <a:latin typeface="Hannotate SC" panose="03000500000000000000" pitchFamily="66" charset="-122"/>
                <a:ea typeface="Hannotate SC" panose="03000500000000000000" pitchFamily="66" charset="-122"/>
              </a:rPr>
              <a:t>平行语料</a:t>
            </a:r>
            <a:r>
              <a:rPr lang="zh-CN" altLang="en-US" dirty="0">
                <a:latin typeface="Hannotate SC" panose="03000500000000000000" pitchFamily="66" charset="-122"/>
                <a:ea typeface="Hannotate SC" panose="03000500000000000000" pitchFamily="66" charset="-122"/>
              </a:rPr>
              <a:t>，用以提升不同语言之间的跨语言检索能力。</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51</a:t>
            </a:fld>
            <a:endParaRPr lang="en-CN"/>
          </a:p>
        </p:txBody>
      </p:sp>
    </p:spTree>
    <p:extLst>
      <p:ext uri="{BB962C8B-B14F-4D97-AF65-F5344CB8AC3E}">
        <p14:creationId xmlns:p14="http://schemas.microsoft.com/office/powerpoint/2010/main" val="3909540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CN" dirty="0">
                <a:latin typeface="Hannotate SC" panose="03000500000000000000" pitchFamily="66" charset="-122"/>
                <a:ea typeface="Hannotate SC" panose="03000500000000000000" pitchFamily="66" charset="-122"/>
              </a:rPr>
              <a:t>同样使用</a:t>
            </a:r>
            <a:r>
              <a:rPr lang="zh-CN" altLang="en-US" dirty="0">
                <a:latin typeface="Hannotate SC" panose="03000500000000000000" pitchFamily="66" charset="-122"/>
                <a:ea typeface="Hannotate SC" panose="03000500000000000000" pitchFamily="66" charset="-122"/>
              </a:rPr>
              <a:t>两阶段的训练流程。在第一阶段中，我们通过提升算力，获得了高达</a:t>
            </a:r>
            <a:r>
              <a:rPr lang="en-US" altLang="zh-CN" dirty="0">
                <a:latin typeface="Hannotate SC" panose="03000500000000000000" pitchFamily="66" charset="-122"/>
                <a:ea typeface="Hannotate SC" panose="03000500000000000000" pitchFamily="66" charset="-122"/>
              </a:rPr>
              <a:t>67K</a:t>
            </a:r>
            <a:r>
              <a:rPr lang="zh-CN" altLang="en-US" dirty="0">
                <a:latin typeface="Hannotate SC" panose="03000500000000000000" pitchFamily="66" charset="-122"/>
                <a:ea typeface="Hannotate SC" panose="03000500000000000000" pitchFamily="66" charset="-122"/>
              </a:rPr>
              <a:t>以上的训练批次，使得对比学习的精度可以进一步提升。而在第二阶段的训练中，我们采取了一种创新性的学习算法，称作自我知识蒸馏。简单来说，通过集成三种检索模式：</a:t>
            </a:r>
            <a:r>
              <a:rPr lang="en-US" altLang="zh-CN" dirty="0">
                <a:latin typeface="Hannotate SC" panose="03000500000000000000" pitchFamily="66" charset="-122"/>
                <a:ea typeface="Hannotate SC" panose="03000500000000000000" pitchFamily="66" charset="-122"/>
              </a:rPr>
              <a:t>dense</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multi-vector</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lexical</a:t>
            </a:r>
            <a:r>
              <a:rPr lang="zh-CN" altLang="en-US" dirty="0">
                <a:latin typeface="Hannotate SC" panose="03000500000000000000" pitchFamily="66" charset="-122"/>
                <a:ea typeface="Hannotate SC" panose="03000500000000000000" pitchFamily="66" charset="-122"/>
              </a:rPr>
              <a:t>，各自的推理得分，我们可以获得更加精准的</a:t>
            </a:r>
            <a:r>
              <a:rPr lang="en-US" altLang="zh-CN" dirty="0">
                <a:latin typeface="Hannotate SC" panose="03000500000000000000" pitchFamily="66" charset="-122"/>
                <a:ea typeface="Hannotate SC" panose="03000500000000000000" pitchFamily="66" charset="-122"/>
              </a:rPr>
              <a:t>query</a:t>
            </a:r>
            <a:r>
              <a:rPr lang="zh-CN" altLang="en-US" dirty="0">
                <a:latin typeface="Hannotate SC" panose="03000500000000000000" pitchFamily="66" charset="-122"/>
                <a:ea typeface="Hannotate SC" panose="03000500000000000000" pitchFamily="66" charset="-122"/>
              </a:rPr>
              <a:t>与</a:t>
            </a:r>
            <a:r>
              <a:rPr lang="en-US" altLang="zh-CN" dirty="0">
                <a:latin typeface="Hannotate SC" panose="03000500000000000000" pitchFamily="66" charset="-122"/>
                <a:ea typeface="Hannotate SC" panose="03000500000000000000" pitchFamily="66" charset="-122"/>
              </a:rPr>
              <a:t>answer</a:t>
            </a:r>
            <a:r>
              <a:rPr lang="zh-CN" altLang="en-US" dirty="0">
                <a:latin typeface="Hannotate SC" panose="03000500000000000000" pitchFamily="66" charset="-122"/>
                <a:ea typeface="Hannotate SC" panose="03000500000000000000" pitchFamily="66" charset="-122"/>
              </a:rPr>
              <a:t>之间的相关性度量，也就是图中的</a:t>
            </a:r>
            <a:r>
              <a:rPr lang="en-US" altLang="zh-CN" dirty="0">
                <a:latin typeface="Hannotate SC" panose="03000500000000000000" pitchFamily="66" charset="-122"/>
                <a:ea typeface="Hannotate SC" panose="03000500000000000000" pitchFamily="66" charset="-122"/>
              </a:rPr>
              <a:t>unified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score</a:t>
            </a:r>
            <a:r>
              <a:rPr lang="zh-CN" altLang="en-US" dirty="0">
                <a:latin typeface="Hannotate SC" panose="03000500000000000000" pitchFamily="66" charset="-122"/>
                <a:ea typeface="Hannotate SC" panose="03000500000000000000" pitchFamily="66" charset="-122"/>
              </a:rPr>
              <a:t>。利用这样一个</a:t>
            </a:r>
            <a:r>
              <a:rPr lang="en-US" altLang="zh-CN" dirty="0">
                <a:latin typeface="Hannotate SC" panose="03000500000000000000" pitchFamily="66" charset="-122"/>
                <a:ea typeface="Hannotate SC" panose="03000500000000000000" pitchFamily="66" charset="-122"/>
              </a:rPr>
              <a:t>unified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score</a:t>
            </a:r>
            <a:r>
              <a:rPr lang="zh-CN" altLang="en-US" dirty="0">
                <a:latin typeface="Hannotate SC" panose="03000500000000000000" pitchFamily="66" charset="-122"/>
                <a:ea typeface="Hannotate SC" panose="03000500000000000000" pitchFamily="66" charset="-122"/>
              </a:rPr>
              <a:t>，我们可以对原本的训练样本进行细粒度的相关性标注，进而借助知识蒸馏的方式实现模型更加精细化的训练。</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52</a:t>
            </a:fld>
            <a:endParaRPr lang="en-CN"/>
          </a:p>
        </p:txBody>
      </p:sp>
    </p:spTree>
    <p:extLst>
      <p:ext uri="{BB962C8B-B14F-4D97-AF65-F5344CB8AC3E}">
        <p14:creationId xmlns:p14="http://schemas.microsoft.com/office/powerpoint/2010/main" val="2741970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Hannotate SC" panose="03000500000000000000" pitchFamily="66" charset="-122"/>
                <a:ea typeface="Hannotate SC" panose="03000500000000000000" pitchFamily="66" charset="-122"/>
              </a:rPr>
              <a:t>考虑到最初的设计目标，我们分别从多语言检索、跨语言检索、以及长文档检索三个层面分别考察</a:t>
            </a:r>
            <a:r>
              <a:rPr lang="en-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的综合能力</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53</a:t>
            </a:fld>
            <a:endParaRPr lang="en-CN"/>
          </a:p>
        </p:txBody>
      </p:sp>
    </p:spTree>
    <p:extLst>
      <p:ext uri="{BB962C8B-B14F-4D97-AF65-F5344CB8AC3E}">
        <p14:creationId xmlns:p14="http://schemas.microsoft.com/office/powerpoint/2010/main" val="11618896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a:t>
            </a:r>
            <a:r>
              <a:rPr lang="zh-CN" altLang="en-US" dirty="0">
                <a:latin typeface="Hannotate SC" panose="03000500000000000000" pitchFamily="66" charset="-122"/>
                <a:ea typeface="Hannotate SC" panose="03000500000000000000" pitchFamily="66" charset="-122"/>
              </a:rPr>
              <a:t>，我们利用</a:t>
            </a:r>
            <a:r>
              <a:rPr lang="en-US" altLang="zh-CN" dirty="0">
                <a:latin typeface="Hannotate SC" panose="03000500000000000000" pitchFamily="66" charset="-122"/>
                <a:ea typeface="Hannotate SC" panose="03000500000000000000" pitchFamily="66" charset="-122"/>
              </a:rPr>
              <a:t>MICRACL</a:t>
            </a:r>
            <a:r>
              <a:rPr lang="zh-CN" altLang="en-US" dirty="0">
                <a:latin typeface="Hannotate SC" panose="03000500000000000000" pitchFamily="66" charset="-122"/>
                <a:ea typeface="Hannotate SC" panose="03000500000000000000" pitchFamily="66" charset="-122"/>
              </a:rPr>
              <a:t>数据集进行</a:t>
            </a:r>
            <a:r>
              <a:rPr lang="en-CN" dirty="0">
                <a:latin typeface="Hannotate SC" panose="03000500000000000000" pitchFamily="66" charset="-122"/>
                <a:ea typeface="Hannotate SC" panose="03000500000000000000" pitchFamily="66" charset="-122"/>
              </a:rPr>
              <a:t>多语言能力的考察</a:t>
            </a:r>
            <a:r>
              <a:rPr lang="zh-CN" altLang="en-US" dirty="0">
                <a:latin typeface="Hannotate SC" panose="03000500000000000000" pitchFamily="66" charset="-122"/>
                <a:ea typeface="Hannotate SC" panose="03000500000000000000" pitchFamily="66" charset="-122"/>
              </a:rPr>
              <a:t>。这是一个由滑铁卢大学创建的，包含</a:t>
            </a:r>
            <a:r>
              <a:rPr lang="en-US" altLang="zh-CN" dirty="0">
                <a:latin typeface="Hannotate SC" panose="03000500000000000000" pitchFamily="66" charset="-122"/>
                <a:ea typeface="Hannotate SC" panose="03000500000000000000" pitchFamily="66" charset="-122"/>
              </a:rPr>
              <a:t>18</a:t>
            </a:r>
            <a:r>
              <a:rPr lang="zh-CN" altLang="en-US" dirty="0">
                <a:latin typeface="Hannotate SC" panose="03000500000000000000" pitchFamily="66" charset="-122"/>
                <a:ea typeface="Hannotate SC" panose="03000500000000000000" pitchFamily="66" charset="-122"/>
              </a:rPr>
              <a:t>种语言的评测基准。它的测试数据不仅包含中英文这样的大语种，也包含若干小语种，因此，这是一个足够全面，同时也足够具有挑战性的评测基准。</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54</a:t>
            </a:fld>
            <a:endParaRPr lang="en-CN"/>
          </a:p>
        </p:txBody>
      </p:sp>
    </p:spTree>
    <p:extLst>
      <p:ext uri="{BB962C8B-B14F-4D97-AF65-F5344CB8AC3E}">
        <p14:creationId xmlns:p14="http://schemas.microsoft.com/office/powerpoint/2010/main" val="3512934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根据评测结果</a:t>
            </a:r>
            <a:r>
              <a:rPr lang="zh-CN" altLang="en-US" dirty="0">
                <a:latin typeface="Hannotate SC" panose="03000500000000000000" pitchFamily="66" charset="-122"/>
                <a:ea typeface="Hannotate SC" panose="03000500000000000000" pitchFamily="66" charset="-122"/>
              </a:rPr>
              <a:t>，我们可以比较充分的验证</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的有效性。首先，</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几乎在各个语言上都实现了最佳的检索效果。而且，单纯依靠向量检索，也就是</a:t>
            </a:r>
            <a:r>
              <a:rPr lang="en-US" altLang="zh-CN" dirty="0">
                <a:latin typeface="Hannotate SC" panose="03000500000000000000" pitchFamily="66" charset="-122"/>
                <a:ea typeface="Hannotate SC" panose="03000500000000000000" pitchFamily="66" charset="-122"/>
              </a:rPr>
              <a:t>dense</a:t>
            </a:r>
            <a:r>
              <a:rPr lang="zh-CN" altLang="en-US" dirty="0">
                <a:latin typeface="Hannotate SC" panose="03000500000000000000" pitchFamily="66" charset="-122"/>
                <a:ea typeface="Hannotate SC" panose="03000500000000000000" pitchFamily="66" charset="-122"/>
              </a:rPr>
              <a:t>这一种模式，</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也足以建立显著的优势。最后，通过三种检索模式得分加和的形式，我们可以获得最为精准的检索性能。</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55</a:t>
            </a:fld>
            <a:endParaRPr lang="en-CN"/>
          </a:p>
        </p:txBody>
      </p:sp>
    </p:spTree>
    <p:extLst>
      <p:ext uri="{BB962C8B-B14F-4D97-AF65-F5344CB8AC3E}">
        <p14:creationId xmlns:p14="http://schemas.microsoft.com/office/powerpoint/2010/main" val="3641443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紧接着</a:t>
            </a:r>
            <a:r>
              <a:rPr lang="zh-CN" altLang="en-US" dirty="0">
                <a:latin typeface="Hannotate SC" panose="03000500000000000000" pitchFamily="66" charset="-122"/>
                <a:ea typeface="Hannotate SC" panose="03000500000000000000" pitchFamily="66" charset="-122"/>
              </a:rPr>
              <a:t>，我们使用苹果公司创建的</a:t>
            </a:r>
            <a:r>
              <a:rPr lang="en-US" altLang="zh-CN" dirty="0">
                <a:latin typeface="Hannotate SC" panose="03000500000000000000" pitchFamily="66" charset="-122"/>
                <a:ea typeface="Hannotate SC" panose="03000500000000000000" pitchFamily="66" charset="-122"/>
              </a:rPr>
              <a:t>MKQA</a:t>
            </a:r>
            <a:r>
              <a:rPr lang="zh-CN" altLang="en-US" dirty="0">
                <a:latin typeface="Hannotate SC" panose="03000500000000000000" pitchFamily="66" charset="-122"/>
                <a:ea typeface="Hannotate SC" panose="03000500000000000000" pitchFamily="66" charset="-122"/>
              </a:rPr>
              <a:t>数据集进行跨语言能力的评测。这个评测基准包含</a:t>
            </a:r>
            <a:r>
              <a:rPr lang="en-US" altLang="zh-CN" dirty="0">
                <a:latin typeface="Hannotate SC" panose="03000500000000000000" pitchFamily="66" charset="-122"/>
                <a:ea typeface="Hannotate SC" panose="03000500000000000000" pitchFamily="66" charset="-122"/>
              </a:rPr>
              <a:t>25</a:t>
            </a:r>
            <a:r>
              <a:rPr lang="zh-CN" altLang="en-US" dirty="0">
                <a:latin typeface="Hannotate SC" panose="03000500000000000000" pitchFamily="66" charset="-122"/>
                <a:ea typeface="Hannotate SC" panose="03000500000000000000" pitchFamily="66" charset="-122"/>
              </a:rPr>
              <a:t>种查询语言，不同的查询语言都需要从英文数据库中查找到各自对应的目标文档。</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56</a:t>
            </a:fld>
            <a:endParaRPr lang="en-CN"/>
          </a:p>
        </p:txBody>
      </p:sp>
    </p:spTree>
    <p:extLst>
      <p:ext uri="{BB962C8B-B14F-4D97-AF65-F5344CB8AC3E}">
        <p14:creationId xmlns:p14="http://schemas.microsoft.com/office/powerpoint/2010/main" val="1228477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在MKQA的评测中</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仍旧可以保持出色的能力。但是唯一的问题是，三种模式的组合得分对比</a:t>
            </a:r>
            <a:r>
              <a:rPr lang="en-US" altLang="zh-CN" dirty="0">
                <a:latin typeface="Hannotate SC" panose="03000500000000000000" pitchFamily="66" charset="-122"/>
                <a:ea typeface="Hannotate SC" panose="03000500000000000000" pitchFamily="66" charset="-122"/>
              </a:rPr>
              <a:t>dense</a:t>
            </a:r>
            <a:r>
              <a:rPr lang="zh-CN" altLang="en-US" dirty="0">
                <a:latin typeface="Hannotate SC" panose="03000500000000000000" pitchFamily="66" charset="-122"/>
                <a:ea typeface="Hannotate SC" panose="03000500000000000000" pitchFamily="66" charset="-122"/>
              </a:rPr>
              <a:t>并没有取得显著的提升。这其中很大的原因是关键词检索，也就是</a:t>
            </a:r>
            <a:r>
              <a:rPr lang="en-US" altLang="zh-CN" dirty="0">
                <a:latin typeface="Hannotate SC" panose="03000500000000000000" pitchFamily="66" charset="-122"/>
                <a:ea typeface="Hannotate SC" panose="03000500000000000000" pitchFamily="66" charset="-122"/>
              </a:rPr>
              <a:t>sparse</a:t>
            </a:r>
            <a:r>
              <a:rPr lang="zh-CN" altLang="en-US" dirty="0">
                <a:latin typeface="Hannotate SC" panose="03000500000000000000" pitchFamily="66" charset="-122"/>
                <a:ea typeface="Hannotate SC" panose="03000500000000000000" pitchFamily="66" charset="-122"/>
              </a:rPr>
              <a:t>，的效果很差。不过这也容易理解，因为不同语言之间本身就不太存在很多的关键词重合，所以关键词检索表现不好也完全是意料之中的事情。</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57</a:t>
            </a:fld>
            <a:endParaRPr lang="en-CN"/>
          </a:p>
        </p:txBody>
      </p:sp>
    </p:spTree>
    <p:extLst>
      <p:ext uri="{BB962C8B-B14F-4D97-AF65-F5344CB8AC3E}">
        <p14:creationId xmlns:p14="http://schemas.microsoft.com/office/powerpoint/2010/main" val="430519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a:t>
            </a:r>
            <a:r>
              <a:rPr lang="zh-CN" altLang="en-US" dirty="0">
                <a:latin typeface="Hannotate SC" panose="03000500000000000000" pitchFamily="66" charset="-122"/>
                <a:ea typeface="Hannotate SC" panose="03000500000000000000" pitchFamily="66" charset="-122"/>
              </a:rPr>
              <a:t>，我们使用</a:t>
            </a:r>
            <a:r>
              <a:rPr lang="en-US" altLang="zh-CN" dirty="0">
                <a:latin typeface="Hannotate SC" panose="03000500000000000000" pitchFamily="66" charset="-122"/>
                <a:ea typeface="Hannotate SC" panose="03000500000000000000" pitchFamily="66" charset="-122"/>
              </a:rPr>
              <a:t>NarrativeQA</a:t>
            </a:r>
            <a:r>
              <a:rPr lang="zh-CN" altLang="en-US" dirty="0">
                <a:latin typeface="Hannotate SC" panose="03000500000000000000" pitchFamily="66" charset="-122"/>
                <a:ea typeface="Hannotate SC" panose="03000500000000000000" pitchFamily="66" charset="-122"/>
              </a:rPr>
              <a:t>数据集测试了长文档检索的能力。这个数据集的平均文档长度高达</a:t>
            </a:r>
            <a:r>
              <a:rPr lang="en-US" altLang="zh-CN" dirty="0">
                <a:latin typeface="Hannotate SC" panose="03000500000000000000" pitchFamily="66" charset="-122"/>
                <a:ea typeface="Hannotate SC" panose="03000500000000000000" pitchFamily="66" charset="-122"/>
              </a:rPr>
              <a:t>9.8K</a:t>
            </a:r>
            <a:r>
              <a:rPr lang="zh-CN" altLang="en-US" dirty="0">
                <a:latin typeface="Hannotate SC" panose="03000500000000000000" pitchFamily="66" charset="-122"/>
                <a:ea typeface="Hannotate SC" panose="03000500000000000000" pitchFamily="66" charset="-122"/>
              </a:rPr>
              <a:t>，很多传统的向量模型对此都将无能为力。而</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长达</a:t>
            </a:r>
            <a:r>
              <a:rPr lang="en-US" altLang="zh-CN" dirty="0">
                <a:latin typeface="Hannotate SC" panose="03000500000000000000" pitchFamily="66" charset="-122"/>
                <a:ea typeface="Hannotate SC" panose="03000500000000000000" pitchFamily="66" charset="-122"/>
              </a:rPr>
              <a:t>8K</a:t>
            </a:r>
            <a:r>
              <a:rPr lang="zh-CN" altLang="en-US" dirty="0">
                <a:latin typeface="Hannotate SC" panose="03000500000000000000" pitchFamily="66" charset="-122"/>
                <a:ea typeface="Hannotate SC" panose="03000500000000000000" pitchFamily="66" charset="-122"/>
              </a:rPr>
              <a:t>的窗口长度则可以很好的覆盖其中的绝大部分信息。</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58</a:t>
            </a:fld>
            <a:endParaRPr lang="en-CN"/>
          </a:p>
        </p:txBody>
      </p:sp>
    </p:spTree>
    <p:extLst>
      <p:ext uri="{BB962C8B-B14F-4D97-AF65-F5344CB8AC3E}">
        <p14:creationId xmlns:p14="http://schemas.microsoft.com/office/powerpoint/2010/main" val="2546144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a:t>
            </a:r>
            <a:r>
              <a:rPr lang="zh-CN" altLang="en-US" dirty="0">
                <a:latin typeface="Hannotate SC" panose="03000500000000000000" pitchFamily="66" charset="-122"/>
                <a:ea typeface="Hannotate SC" panose="03000500000000000000" pitchFamily="66" charset="-122"/>
              </a:rPr>
              <a:t>，我们依然可以从实验中验证</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的有效性。同时，我们可以发现有意思的一点：对比其他方法，关键词检索似乎可以更好的帮助长文档的检索。</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59</a:t>
            </a:fld>
            <a:endParaRPr lang="en-CN"/>
          </a:p>
        </p:txBody>
      </p:sp>
    </p:spTree>
    <p:extLst>
      <p:ext uri="{BB962C8B-B14F-4D97-AF65-F5344CB8AC3E}">
        <p14:creationId xmlns:p14="http://schemas.microsoft.com/office/powerpoint/2010/main" val="410915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那么向量模型其实是深度神经网络在现实世界中一个非常常见</a:t>
            </a:r>
            <a:r>
              <a:rPr lang="zh-CN" altLang="en-US" dirty="0">
                <a:latin typeface="Hannotate SC" panose="03000500000000000000" pitchFamily="66" charset="-122"/>
                <a:ea typeface="Hannotate SC" panose="03000500000000000000" pitchFamily="66" charset="-122"/>
              </a:rPr>
              <a:t>、同时也是非常基础性的一个应用。它的最主要的应用对象就是信息检索系统。原因就在于说，由于向量模型可以非常好的体现数据之间的相关性，那么在信息检索中，我们就可以根据向量的相似性，在海量数据库中快速的筛选出可以满足用户信息需求的数据样例。我们所熟知的很多场景，像搜索引擎、问答系统、推荐系统，等等，</a:t>
            </a:r>
            <a:r>
              <a:rPr lang="zh-CN" altLang="en-CN" dirty="0">
                <a:latin typeface="Hannotate SC" panose="03000500000000000000" pitchFamily="66" charset="-122"/>
                <a:ea typeface="Hannotate SC" panose="03000500000000000000" pitchFamily="66" charset="-122"/>
              </a:rPr>
              <a:t>向量模型</a:t>
            </a:r>
            <a:r>
              <a:rPr lang="zh-CN" altLang="en-US" dirty="0">
                <a:latin typeface="Hannotate SC" panose="03000500000000000000" pitchFamily="66" charset="-122"/>
                <a:ea typeface="Hannotate SC" panose="03000500000000000000" pitchFamily="66" charset="-122"/>
              </a:rPr>
              <a:t>在其中都是一个非常核心的</a:t>
            </a:r>
            <a:r>
              <a:rPr lang="en-US" altLang="zh-CN" dirty="0">
                <a:latin typeface="Hannotate SC" panose="03000500000000000000" pitchFamily="66" charset="-122"/>
                <a:ea typeface="Hannotate SC" panose="03000500000000000000" pitchFamily="66" charset="-122"/>
              </a:rPr>
              <a:t>AI</a:t>
            </a:r>
            <a:r>
              <a:rPr lang="zh-CN" altLang="en-US" dirty="0">
                <a:latin typeface="Hannotate SC" panose="03000500000000000000" pitchFamily="66" charset="-122"/>
                <a:ea typeface="Hannotate SC" panose="03000500000000000000" pitchFamily="66" charset="-122"/>
              </a:rPr>
              <a:t>模块。那么今天，向量模型之所以可以在信息检索中发挥重要的作用，其根本原因有两点。一是准确，尤其是当下借助最新的深度神经网络，我们可以生成足够高质量的向量，使得我们可以</a:t>
            </a:r>
            <a:r>
              <a:rPr lang="zh-CN" altLang="en-CN" dirty="0">
                <a:latin typeface="Hannotate SC" panose="03000500000000000000" pitchFamily="66" charset="-122"/>
                <a:ea typeface="Hannotate SC" panose="03000500000000000000" pitchFamily="66" charset="-122"/>
              </a:rPr>
              <a:t>精细的辨识</a:t>
            </a:r>
            <a:r>
              <a:rPr lang="zh-CN" altLang="en-US" dirty="0">
                <a:latin typeface="Hannotate SC" panose="03000500000000000000" pitchFamily="66" charset="-122"/>
                <a:ea typeface="Hannotate SC" panose="03000500000000000000" pitchFamily="66" charset="-122"/>
              </a:rPr>
              <a:t>数据之间的语义相关性。二是高效，由于数据之间的关联</a:t>
            </a:r>
            <a:r>
              <a:rPr lang="zh-CN" altLang="en-CN" dirty="0">
                <a:latin typeface="Hannotate SC" panose="03000500000000000000" pitchFamily="66" charset="-122"/>
                <a:ea typeface="Hannotate SC" panose="03000500000000000000" pitchFamily="66" charset="-122"/>
              </a:rPr>
              <a:t>可以仅仅依靠</a:t>
            </a:r>
            <a:r>
              <a:rPr lang="zh-CN" altLang="en-US" dirty="0">
                <a:latin typeface="Hannotate SC" panose="03000500000000000000" pitchFamily="66" charset="-122"/>
                <a:ea typeface="Hannotate SC" panose="03000500000000000000" pitchFamily="66" charset="-122"/>
              </a:rPr>
              <a:t>向量之间的相似性</a:t>
            </a:r>
            <a:r>
              <a:rPr lang="zh-CN" altLang="en-CN" dirty="0">
                <a:latin typeface="Hannotate SC" panose="03000500000000000000" pitchFamily="66" charset="-122"/>
                <a:ea typeface="Hannotate SC" panose="03000500000000000000" pitchFamily="66" charset="-122"/>
              </a:rPr>
              <a:t>就加以辨识</a:t>
            </a:r>
            <a:r>
              <a:rPr lang="zh-CN" altLang="en-US" dirty="0">
                <a:latin typeface="Hannotate SC" panose="03000500000000000000" pitchFamily="66" charset="-122"/>
                <a:ea typeface="Hannotate SC" panose="03000500000000000000" pitchFamily="66" charset="-122"/>
              </a:rPr>
              <a:t>，</a:t>
            </a:r>
            <a:r>
              <a:rPr lang="zh-CN" altLang="en-CN" dirty="0">
                <a:latin typeface="Hannotate SC" panose="03000500000000000000" pitchFamily="66" charset="-122"/>
                <a:ea typeface="Hannotate SC" panose="03000500000000000000" pitchFamily="66" charset="-122"/>
              </a:rPr>
              <a:t>而向量</a:t>
            </a:r>
            <a:r>
              <a:rPr lang="zh-CN" altLang="en-US" dirty="0">
                <a:latin typeface="Hannotate SC" panose="03000500000000000000" pitchFamily="66" charset="-122"/>
                <a:ea typeface="Hannotate SC" panose="03000500000000000000" pitchFamily="66" charset="-122"/>
              </a:rPr>
              <a:t>相似性</a:t>
            </a:r>
            <a:r>
              <a:rPr lang="zh-CN" altLang="en-CN" dirty="0">
                <a:latin typeface="Hannotate SC" panose="03000500000000000000" pitchFamily="66" charset="-122"/>
                <a:ea typeface="Hannotate SC" panose="03000500000000000000" pitchFamily="66" charset="-122"/>
              </a:rPr>
              <a:t>的计算</a:t>
            </a:r>
            <a:r>
              <a:rPr lang="zh-CN" altLang="en-US" dirty="0">
                <a:latin typeface="Hannotate SC" panose="03000500000000000000" pitchFamily="66" charset="-122"/>
                <a:ea typeface="Hannotate SC" panose="03000500000000000000" pitchFamily="66" charset="-122"/>
              </a:rPr>
              <a:t>是可以非常</a:t>
            </a:r>
            <a:r>
              <a:rPr lang="zh-CN" altLang="en-CN" dirty="0">
                <a:latin typeface="Hannotate SC" panose="03000500000000000000" pitchFamily="66" charset="-122"/>
                <a:ea typeface="Hannotate SC" panose="03000500000000000000" pitchFamily="66" charset="-122"/>
              </a:rPr>
              <a:t>高效的</a:t>
            </a:r>
            <a:r>
              <a:rPr lang="zh-CN" altLang="en-US" dirty="0">
                <a:latin typeface="Hannotate SC" panose="03000500000000000000" pitchFamily="66" charset="-122"/>
                <a:ea typeface="Hannotate SC" panose="03000500000000000000" pitchFamily="66" charset="-122"/>
              </a:rPr>
              <a:t>，因而我们便能够从海量数据之中快速的筛选出我们所需要的目标数据。</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a:t>
            </a:fld>
            <a:endParaRPr lang="en-CN"/>
          </a:p>
        </p:txBody>
      </p:sp>
    </p:spTree>
    <p:extLst>
      <p:ext uri="{BB962C8B-B14F-4D97-AF65-F5344CB8AC3E}">
        <p14:creationId xmlns:p14="http://schemas.microsoft.com/office/powerpoint/2010/main" val="4145372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Hannotate SC" panose="03000500000000000000" pitchFamily="66" charset="-122"/>
                <a:ea typeface="Hannotate SC" panose="03000500000000000000" pitchFamily="66" charset="-122"/>
              </a:rPr>
              <a:t>我们在今年</a:t>
            </a:r>
            <a:r>
              <a:rPr lang="en-US" altLang="zh-CN" dirty="0">
                <a:latin typeface="Hannotate SC" panose="03000500000000000000" pitchFamily="66" charset="-122"/>
                <a:ea typeface="Hannotate SC" panose="03000500000000000000" pitchFamily="66" charset="-122"/>
              </a:rPr>
              <a:t>2</a:t>
            </a:r>
            <a:r>
              <a:rPr lang="zh-CN" altLang="en-US" dirty="0">
                <a:latin typeface="Hannotate SC" panose="03000500000000000000" pitchFamily="66" charset="-122"/>
                <a:ea typeface="Hannotate SC" panose="03000500000000000000" pitchFamily="66" charset="-122"/>
              </a:rPr>
              <a:t>月初向社区发布了</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。这个模型同样收获了很高的热度。曾经一度，</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US" dirty="0">
                <a:latin typeface="Hannotate SC" panose="03000500000000000000" pitchFamily="66" charset="-122"/>
                <a:ea typeface="Hannotate SC" panose="03000500000000000000" pitchFamily="66" charset="-122"/>
              </a:rPr>
              <a:t>可以排在</a:t>
            </a:r>
            <a:r>
              <a:rPr lang="en-US" altLang="zh-CN" dirty="0">
                <a:latin typeface="Hannotate SC" panose="03000500000000000000" pitchFamily="66" charset="-122"/>
                <a:ea typeface="Hannotate SC" panose="03000500000000000000" pitchFamily="66" charset="-122"/>
              </a:rPr>
              <a:t>Hugging</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Face</a:t>
            </a:r>
            <a:r>
              <a:rPr lang="zh-CN" altLang="en-US" dirty="0">
                <a:latin typeface="Hannotate SC" panose="03000500000000000000" pitchFamily="66" charset="-122"/>
                <a:ea typeface="Hannotate SC" panose="03000500000000000000" pitchFamily="66" charset="-122"/>
              </a:rPr>
              <a:t>模型热棒的前三位。另外，海外社区的很多知名开发者也对</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M3</a:t>
            </a:r>
            <a:r>
              <a:rPr lang="zh-CN" altLang="en-CN" dirty="0">
                <a:latin typeface="Hannotate SC" panose="03000500000000000000" pitchFamily="66" charset="-122"/>
                <a:ea typeface="Hannotate SC" panose="03000500000000000000" pitchFamily="66" charset="-122"/>
              </a:rPr>
              <a:t>给予了</a:t>
            </a:r>
            <a:r>
              <a:rPr lang="zh-CN" altLang="en-US" dirty="0">
                <a:latin typeface="Hannotate SC" panose="03000500000000000000" pitchFamily="66" charset="-122"/>
                <a:ea typeface="Hannotate SC" panose="03000500000000000000" pitchFamily="66" charset="-122"/>
              </a:rPr>
              <a:t>很高的评价，有人在推文中将其称作向量模型中的瑞士军刀。</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60</a:t>
            </a:fld>
            <a:endParaRPr lang="en-CN"/>
          </a:p>
        </p:txBody>
      </p:sp>
    </p:spTree>
    <p:extLst>
      <p:ext uri="{BB962C8B-B14F-4D97-AF65-F5344CB8AC3E}">
        <p14:creationId xmlns:p14="http://schemas.microsoft.com/office/powerpoint/2010/main" val="2439890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最后结合我们近期的两个工作</a:t>
            </a:r>
            <a:r>
              <a:rPr lang="zh-CN" altLang="en-US" dirty="0">
                <a:latin typeface="Hannotate SC" panose="03000500000000000000" pitchFamily="66" charset="-122"/>
                <a:ea typeface="Hannotate SC" panose="03000500000000000000" pitchFamily="66" charset="-122"/>
              </a:rPr>
              <a:t>，我们来</a:t>
            </a:r>
            <a:r>
              <a:rPr lang="en-CN" dirty="0">
                <a:latin typeface="Hannotate SC" panose="03000500000000000000" pitchFamily="66" charset="-122"/>
                <a:ea typeface="Hannotate SC" panose="03000500000000000000" pitchFamily="66" charset="-122"/>
              </a:rPr>
              <a:t>讨论一下大语言模型的时代</a:t>
            </a:r>
            <a:r>
              <a:rPr lang="zh-CN" altLang="en-US" dirty="0">
                <a:latin typeface="Hannotate SC" panose="03000500000000000000" pitchFamily="66" charset="-122"/>
                <a:ea typeface="Hannotate SC" panose="03000500000000000000" pitchFamily="66" charset="-122"/>
              </a:rPr>
              <a:t>，向量检索以及信息检索有哪些有意的研究方向。</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61</a:t>
            </a:fld>
            <a:endParaRPr lang="en-CN"/>
          </a:p>
        </p:txBody>
      </p:sp>
    </p:spTree>
    <p:extLst>
      <p:ext uri="{BB962C8B-B14F-4D97-AF65-F5344CB8AC3E}">
        <p14:creationId xmlns:p14="http://schemas.microsoft.com/office/powerpoint/2010/main" val="2670853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首先</a:t>
            </a:r>
            <a:r>
              <a:rPr lang="zh-CN" altLang="en-US" dirty="0">
                <a:latin typeface="Hannotate SC" panose="03000500000000000000" pitchFamily="66" charset="-122"/>
                <a:ea typeface="Hannotate SC" panose="03000500000000000000" pitchFamily="66" charset="-122"/>
              </a:rPr>
              <a:t>，我们需要明确一点，在大语言模型的时代，信息检索将会是一个愈加重要的课题。只不过信息检索服务的对象将不再只是人类用户，而是包含大语言模型。信息检索的目标也将有调整，比如，帮助模型获得知识以消除幻觉、实现大模型生成内容的归因，帮助大模型完成</a:t>
            </a:r>
            <a:r>
              <a:rPr lang="zh-CN" altLang="en-CN" dirty="0">
                <a:latin typeface="Hannotate SC" panose="03000500000000000000" pitchFamily="66" charset="-122"/>
                <a:ea typeface="Hannotate SC" panose="03000500000000000000" pitchFamily="66" charset="-122"/>
              </a:rPr>
              <a:t>领域适配</a:t>
            </a:r>
            <a:r>
              <a:rPr lang="zh-CN" altLang="en-US" dirty="0">
                <a:latin typeface="Hannotate SC" panose="03000500000000000000" pitchFamily="66" charset="-122"/>
                <a:ea typeface="Hannotate SC" panose="03000500000000000000" pitchFamily="66" charset="-122"/>
              </a:rPr>
              <a:t>以及知识更新、帮助处理超长的历史上下文，等等。与此同时，大模型也会为信息检索自身的发展带来新的机遇。因为更好的基础模型</a:t>
            </a:r>
            <a:r>
              <a:rPr lang="zh-CN" altLang="en-CN" dirty="0">
                <a:latin typeface="Hannotate SC" panose="03000500000000000000" pitchFamily="66" charset="-122"/>
                <a:ea typeface="Hannotate SC" panose="03000500000000000000" pitchFamily="66" charset="-122"/>
              </a:rPr>
              <a:t>势必使得</a:t>
            </a:r>
            <a:r>
              <a:rPr lang="zh-CN" altLang="en-US" dirty="0">
                <a:latin typeface="Hannotate SC" panose="03000500000000000000" pitchFamily="66" charset="-122"/>
                <a:ea typeface="Hannotate SC" panose="03000500000000000000" pitchFamily="66" charset="-122"/>
              </a:rPr>
              <a:t>信息检索变得更加好用、更加可用，同时也更加通用。</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62</a:t>
            </a:fld>
            <a:endParaRPr lang="en-CN"/>
          </a:p>
        </p:txBody>
      </p:sp>
    </p:spTree>
    <p:extLst>
      <p:ext uri="{BB962C8B-B14F-4D97-AF65-F5344CB8AC3E}">
        <p14:creationId xmlns:p14="http://schemas.microsoft.com/office/powerpoint/2010/main" val="2647392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z="1200" dirty="0">
                <a:latin typeface="Hannotate SC" panose="03000500000000000000" pitchFamily="66" charset="-122"/>
                <a:ea typeface="Hannotate SC" panose="03000500000000000000" pitchFamily="66" charset="-122"/>
              </a:rPr>
              <a:t>同时</a:t>
            </a:r>
            <a:r>
              <a:rPr lang="zh-CN" altLang="en-US" sz="1200" dirty="0">
                <a:latin typeface="Hannotate SC" panose="03000500000000000000" pitchFamily="66" charset="-122"/>
                <a:ea typeface="Hannotate SC" panose="03000500000000000000" pitchFamily="66" charset="-122"/>
              </a:rPr>
              <a:t>，我们也必须意识到，大模型自身已经可以作为一个足够出色且非常通用的信息检索模块了。如果我们可以把整个数据库全部读入大语言模型的上下文，那么随着大模型能力的进一步提升，我们未来将不再需要任何其他专门的信息检索模型，单纯依靠大语言模型自身便可以解决全部的信息检索问题。我认为长期而言，这种</a:t>
            </a:r>
            <a:r>
              <a:rPr lang="zh-CN" altLang="en-CN" sz="1200" dirty="0">
                <a:latin typeface="Hannotate SC" panose="03000500000000000000" pitchFamily="66" charset="-122"/>
                <a:ea typeface="Hannotate SC" panose="03000500000000000000" pitchFamily="66" charset="-122"/>
              </a:rPr>
              <a:t>生成式</a:t>
            </a:r>
            <a:r>
              <a:rPr lang="zh-CN" altLang="en-US" sz="1200" dirty="0">
                <a:latin typeface="Hannotate SC" panose="03000500000000000000" pitchFamily="66" charset="-122"/>
                <a:ea typeface="Hannotate SC" panose="03000500000000000000" pitchFamily="66" charset="-122"/>
              </a:rPr>
              <a:t>的检索必将成为现实。</a:t>
            </a:r>
            <a:endParaRPr lang="en-US" altLang="zh-CN" sz="1200"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63</a:t>
            </a:fld>
            <a:endParaRPr lang="en-CN"/>
          </a:p>
        </p:txBody>
      </p:sp>
    </p:spTree>
    <p:extLst>
      <p:ext uri="{BB962C8B-B14F-4D97-AF65-F5344CB8AC3E}">
        <p14:creationId xmlns:p14="http://schemas.microsoft.com/office/powerpoint/2010/main" val="2451889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z="1200" dirty="0">
                <a:latin typeface="Hannotate SC" panose="03000500000000000000" pitchFamily="66" charset="-122"/>
                <a:ea typeface="Hannotate SC" panose="03000500000000000000" pitchFamily="66" charset="-122"/>
              </a:rPr>
              <a:t>但是就目前现实情况而言</a:t>
            </a:r>
            <a:r>
              <a:rPr lang="zh-CN" altLang="en-US" sz="1200" dirty="0">
                <a:latin typeface="Hannotate SC" panose="03000500000000000000" pitchFamily="66" charset="-122"/>
                <a:ea typeface="Hannotate SC" panose="03000500000000000000" pitchFamily="66" charset="-122"/>
              </a:rPr>
              <a:t>，我们距离理想中的状况似乎还有非常遥远的距离。事实上，要达到理想的状况，大模型必须完成三点优化，一是窗口足够长，二是处理长序列能力足够强，三是处理长序列成本足够小。虽然在过去的一年，似乎模型的窗口拓展了很多，但是对于信息检索任务而言还是远远不够的。同时，窗口长度的进一步提升也将受到硬件资源、系统条件、以及计算成本的严重制约，短期内不可能有质的改变。</a:t>
            </a:r>
            <a:endParaRPr lang="en-US" altLang="zh-CN" sz="1200" dirty="0">
              <a:latin typeface="Hannotate SC" panose="03000500000000000000" pitchFamily="66" charset="-122"/>
              <a:ea typeface="Hannotate SC" panose="03000500000000000000" pitchFamily="66" charset="-122"/>
            </a:endParaRPr>
          </a:p>
          <a:p>
            <a:endParaRPr lang="en-US" sz="1200"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64</a:t>
            </a:fld>
            <a:endParaRPr lang="en-CN"/>
          </a:p>
        </p:txBody>
      </p:sp>
    </p:spTree>
    <p:extLst>
      <p:ext uri="{BB962C8B-B14F-4D97-AF65-F5344CB8AC3E}">
        <p14:creationId xmlns:p14="http://schemas.microsoft.com/office/powerpoint/2010/main" val="2654048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Hannotate SC" panose="03000500000000000000" pitchFamily="66" charset="-122"/>
                <a:ea typeface="Hannotate SC" panose="03000500000000000000" pitchFamily="66" charset="-122"/>
              </a:rPr>
              <a:t>不过即便如此，</a:t>
            </a:r>
            <a:r>
              <a:rPr lang="zh-CN" altLang="en-CN" sz="1200" dirty="0">
                <a:latin typeface="Hannotate SC" panose="03000500000000000000" pitchFamily="66" charset="-122"/>
                <a:ea typeface="Hannotate SC" panose="03000500000000000000" pitchFamily="66" charset="-122"/>
              </a:rPr>
              <a:t>我们在</a:t>
            </a:r>
            <a:r>
              <a:rPr lang="zh-CN" altLang="en-US" sz="1200" dirty="0">
                <a:latin typeface="Hannotate SC" panose="03000500000000000000" pitchFamily="66" charset="-122"/>
                <a:ea typeface="Hannotate SC" panose="03000500000000000000" pitchFamily="66" charset="-122"/>
              </a:rPr>
              <a:t>现阶段依然可以利用大语言模型，</a:t>
            </a:r>
            <a:r>
              <a:rPr lang="zh-CN" altLang="en-CN" sz="1200" dirty="0">
                <a:latin typeface="Hannotate SC" panose="03000500000000000000" pitchFamily="66" charset="-122"/>
                <a:ea typeface="Hannotate SC" panose="03000500000000000000" pitchFamily="66" charset="-122"/>
              </a:rPr>
              <a:t>以生成的方式</a:t>
            </a:r>
            <a:r>
              <a:rPr lang="zh-CN" altLang="en-US" sz="1200" dirty="0">
                <a:latin typeface="Hannotate SC" panose="03000500000000000000" pitchFamily="66" charset="-122"/>
                <a:ea typeface="Hannotate SC" panose="03000500000000000000" pitchFamily="66" charset="-122"/>
              </a:rPr>
              <a:t>完成很多重要的信息检索任务。在我们今年</a:t>
            </a:r>
            <a:r>
              <a:rPr lang="en-US" altLang="zh-CN" sz="1200" dirty="0">
                <a:latin typeface="Hannotate SC" panose="03000500000000000000" pitchFamily="66" charset="-122"/>
                <a:ea typeface="Hannotate SC" panose="03000500000000000000" pitchFamily="66" charset="-122"/>
              </a:rPr>
              <a:t>ACL</a:t>
            </a:r>
            <a:r>
              <a:rPr lang="zh-CN" altLang="en-US" sz="1200" dirty="0">
                <a:latin typeface="Hannotate SC" panose="03000500000000000000" pitchFamily="66" charset="-122"/>
                <a:ea typeface="Hannotate SC" panose="03000500000000000000" pitchFamily="66" charset="-122"/>
              </a:rPr>
              <a:t>的一个工作当中，我们就对此进行了初步的探索。</a:t>
            </a:r>
            <a:endParaRPr lang="en-CN" sz="1200" dirty="0"/>
          </a:p>
        </p:txBody>
      </p:sp>
      <p:sp>
        <p:nvSpPr>
          <p:cNvPr id="4" name="Slide Number Placeholder 3"/>
          <p:cNvSpPr>
            <a:spLocks noGrp="1"/>
          </p:cNvSpPr>
          <p:nvPr>
            <p:ph type="sldNum" sz="quarter" idx="5"/>
          </p:nvPr>
        </p:nvSpPr>
        <p:spPr/>
        <p:txBody>
          <a:bodyPr/>
          <a:lstStyle/>
          <a:p>
            <a:fld id="{3EAADACE-A60C-C745-A404-80477CF81E10}" type="slidenum">
              <a:rPr lang="en-CN" smtClean="0"/>
              <a:t>65</a:t>
            </a:fld>
            <a:endParaRPr lang="en-CN"/>
          </a:p>
        </p:txBody>
      </p:sp>
    </p:spTree>
    <p:extLst>
      <p:ext uri="{BB962C8B-B14F-4D97-AF65-F5344CB8AC3E}">
        <p14:creationId xmlns:p14="http://schemas.microsoft.com/office/powerpoint/2010/main" val="3476405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200" dirty="0">
                <a:latin typeface="Hannotate SC" panose="03000500000000000000" pitchFamily="66" charset="-122"/>
                <a:ea typeface="Hannotate SC" panose="03000500000000000000" pitchFamily="66" charset="-122"/>
              </a:rPr>
              <a:t>首先</a:t>
            </a:r>
            <a:r>
              <a:rPr lang="zh-CN" altLang="en-US" sz="1200" dirty="0">
                <a:latin typeface="Hannotate SC" panose="03000500000000000000" pitchFamily="66" charset="-122"/>
                <a:ea typeface="Hannotate SC" panose="03000500000000000000" pitchFamily="66" charset="-122"/>
              </a:rPr>
              <a:t>，关于问题的背景。我们知道大语言模型的一个重要应用场景是长文档的阅读理解。很多时候，文档长度要远超过大模型的窗口长度。因此，</a:t>
            </a:r>
            <a:r>
              <a:rPr lang="en-US" altLang="zh-CN" sz="1200" dirty="0">
                <a:latin typeface="Hannotate SC" panose="03000500000000000000" pitchFamily="66" charset="-122"/>
                <a:ea typeface="Hannotate SC" panose="03000500000000000000" pitchFamily="66" charset="-122"/>
              </a:rPr>
              <a:t>RAG</a:t>
            </a:r>
            <a:r>
              <a:rPr lang="zh-CN" altLang="en-US" sz="1200" dirty="0">
                <a:latin typeface="Hannotate SC" panose="03000500000000000000" pitchFamily="66" charset="-122"/>
                <a:ea typeface="Hannotate SC" panose="03000500000000000000" pitchFamily="66" charset="-122"/>
              </a:rPr>
              <a:t>就成为了解决这一问题的重要技术手段。通常，我们会把长文档切分为若干小的</a:t>
            </a:r>
            <a:r>
              <a:rPr lang="en-US" altLang="zh-CN" sz="1200" dirty="0">
                <a:latin typeface="Hannotate SC" panose="03000500000000000000" pitchFamily="66" charset="-122"/>
                <a:ea typeface="Hannotate SC" panose="03000500000000000000" pitchFamily="66" charset="-122"/>
              </a:rPr>
              <a:t>chunk</a:t>
            </a:r>
            <a:r>
              <a:rPr lang="zh-CN" altLang="en-US" sz="1200" dirty="0">
                <a:latin typeface="Hannotate SC" panose="03000500000000000000" pitchFamily="66" charset="-122"/>
                <a:ea typeface="Hannotate SC" panose="03000500000000000000" pitchFamily="66" charset="-122"/>
              </a:rPr>
              <a:t>；当用户给定具体问题的时候，我们会首先检索出关联的</a:t>
            </a:r>
            <a:r>
              <a:rPr lang="en-US" altLang="zh-CN" sz="1200" dirty="0">
                <a:latin typeface="Hannotate SC" panose="03000500000000000000" pitchFamily="66" charset="-122"/>
                <a:ea typeface="Hannotate SC" panose="03000500000000000000" pitchFamily="66" charset="-122"/>
              </a:rPr>
              <a:t>chunk</a:t>
            </a:r>
            <a:r>
              <a:rPr lang="zh-CN" altLang="en-US" sz="1200" dirty="0">
                <a:latin typeface="Hannotate SC" panose="03000500000000000000" pitchFamily="66" charset="-122"/>
                <a:ea typeface="Hannotate SC" panose="03000500000000000000" pitchFamily="66" charset="-122"/>
              </a:rPr>
              <a:t>，并将其读入大模型，最终根据检索结果生成相应的答案。上述模式在实际的</a:t>
            </a:r>
            <a:r>
              <a:rPr lang="en-US" altLang="zh-CN" sz="1200" dirty="0">
                <a:latin typeface="Hannotate SC" panose="03000500000000000000" pitchFamily="66" charset="-122"/>
                <a:ea typeface="Hannotate SC" panose="03000500000000000000" pitchFamily="66" charset="-122"/>
              </a:rPr>
              <a:t>RAG</a:t>
            </a:r>
            <a:r>
              <a:rPr lang="zh-CN" altLang="en-US" sz="1200" dirty="0">
                <a:latin typeface="Hannotate SC" panose="03000500000000000000" pitchFamily="66" charset="-122"/>
                <a:ea typeface="Hannotate SC" panose="03000500000000000000" pitchFamily="66" charset="-122"/>
              </a:rPr>
              <a:t>应用中非常的普遍。但是，这一模式有一个重要的问题：长文档的切分是一个非常难以优化的操作。如果切分太细，会造成</a:t>
            </a:r>
            <a:r>
              <a:rPr lang="zh-CN" altLang="en-CN" sz="1200" dirty="0">
                <a:latin typeface="Hannotate SC" panose="03000500000000000000" pitchFamily="66" charset="-122"/>
                <a:ea typeface="Hannotate SC" panose="03000500000000000000" pitchFamily="66" charset="-122"/>
              </a:rPr>
              <a:t>语义的</a:t>
            </a:r>
            <a:r>
              <a:rPr lang="zh-CN" altLang="en-US" sz="1200" dirty="0">
                <a:latin typeface="Hannotate SC" panose="03000500000000000000" pitchFamily="66" charset="-122"/>
                <a:ea typeface="Hannotate SC" panose="03000500000000000000" pitchFamily="66" charset="-122"/>
              </a:rPr>
              <a:t>不连贯，丢失重要信息；如果切的太粗，那么信息检索的难度就会变得很高。</a:t>
            </a:r>
            <a:r>
              <a:rPr lang="en-CN" sz="1200" dirty="0">
                <a:latin typeface="Hannotate SC" panose="03000500000000000000" pitchFamily="66" charset="-122"/>
                <a:ea typeface="Hannotate SC" panose="03000500000000000000" pitchFamily="66" charset="-122"/>
              </a:rPr>
              <a:t>去年我们在开发BGE模型的时候</a:t>
            </a:r>
            <a:r>
              <a:rPr lang="zh-CN" altLang="en-US" sz="1200" dirty="0">
                <a:latin typeface="Hannotate SC" panose="03000500000000000000" pitchFamily="66" charset="-122"/>
                <a:ea typeface="Hannotate SC" panose="03000500000000000000" pitchFamily="66" charset="-122"/>
              </a:rPr>
              <a:t>，很多社区用户不断向我们询问如何切分文档。其实我们也没有什么明确的优化方法可以分享。</a:t>
            </a:r>
            <a:endParaRPr lang="en-CN" sz="1200"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66</a:t>
            </a:fld>
            <a:endParaRPr lang="en-CN"/>
          </a:p>
        </p:txBody>
      </p:sp>
    </p:spTree>
    <p:extLst>
      <p:ext uri="{BB962C8B-B14F-4D97-AF65-F5344CB8AC3E}">
        <p14:creationId xmlns:p14="http://schemas.microsoft.com/office/powerpoint/2010/main" val="2307828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z="1200" dirty="0">
                <a:latin typeface="Hannotate SC" panose="03000500000000000000" pitchFamily="66" charset="-122"/>
                <a:ea typeface="Hannotate SC" panose="03000500000000000000" pitchFamily="66" charset="-122"/>
              </a:rPr>
              <a:t>不过受这样一个问题的驱动</a:t>
            </a:r>
            <a:r>
              <a:rPr lang="zh-CN" altLang="en-US" sz="1200" dirty="0">
                <a:latin typeface="Hannotate SC" panose="03000500000000000000" pitchFamily="66" charset="-122"/>
                <a:ea typeface="Hannotate SC" panose="03000500000000000000" pitchFamily="66" charset="-122"/>
              </a:rPr>
              <a:t>，我们也在思考，既然</a:t>
            </a:r>
            <a:r>
              <a:rPr lang="en-US" altLang="zh-CN" sz="1200" dirty="0">
                <a:latin typeface="Hannotate SC" panose="03000500000000000000" pitchFamily="66" charset="-122"/>
                <a:ea typeface="Hannotate SC" panose="03000500000000000000" pitchFamily="66" charset="-122"/>
              </a:rPr>
              <a:t>chunking</a:t>
            </a:r>
            <a:r>
              <a:rPr lang="zh-CN" altLang="en-US" sz="1200" dirty="0">
                <a:latin typeface="Hannotate SC" panose="03000500000000000000" pitchFamily="66" charset="-122"/>
                <a:ea typeface="Hannotate SC" panose="03000500000000000000" pitchFamily="66" charset="-122"/>
              </a:rPr>
              <a:t>的问题这么多，有没有办法不做</a:t>
            </a:r>
            <a:r>
              <a:rPr lang="en-US" altLang="zh-CN" sz="1200" dirty="0">
                <a:latin typeface="Hannotate SC" panose="03000500000000000000" pitchFamily="66" charset="-122"/>
                <a:ea typeface="Hannotate SC" panose="03000500000000000000" pitchFamily="66" charset="-122"/>
              </a:rPr>
              <a:t>chunking</a:t>
            </a:r>
            <a:r>
              <a:rPr lang="zh-CN" altLang="en-US" sz="1200" dirty="0">
                <a:latin typeface="Hannotate SC" panose="03000500000000000000" pitchFamily="66" charset="-122"/>
                <a:ea typeface="Hannotate SC" panose="03000500000000000000" pitchFamily="66" charset="-122"/>
              </a:rPr>
              <a:t>就可以从长文档中检索到关键信息。我在跟学生讨论的时候，一个非常直觉的想法，为什么我们不直接使用大语言模型，以阅读的方式来完成信息检索？换言之，我们可以让大语言模型直接读取长文档，并且提示它根据给定问题，复述文档中重要的上下文信息。即使是大模型的窗口不足以读入整个文档，我们也可以分片读入，通过最小化分片频率以保证上下文连贯性，从而比较完整的读取到关键性的信息。</a:t>
            </a:r>
            <a:endParaRPr lang="en-CN" sz="1200"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67</a:t>
            </a:fld>
            <a:endParaRPr lang="en-CN"/>
          </a:p>
        </p:txBody>
      </p:sp>
    </p:spTree>
    <p:extLst>
      <p:ext uri="{BB962C8B-B14F-4D97-AF65-F5344CB8AC3E}">
        <p14:creationId xmlns:p14="http://schemas.microsoft.com/office/powerpoint/2010/main" val="176464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z="1100" dirty="0">
                <a:latin typeface="Hannotate SC" panose="03000500000000000000" pitchFamily="66" charset="-122"/>
                <a:ea typeface="Hannotate SC" panose="03000500000000000000" pitchFamily="66" charset="-122"/>
              </a:rPr>
              <a:t>有了这样一个想法</a:t>
            </a:r>
            <a:r>
              <a:rPr lang="zh-CN" altLang="en-US" sz="1100" dirty="0">
                <a:latin typeface="Hannotate SC" panose="03000500000000000000" pitchFamily="66" charset="-122"/>
                <a:ea typeface="Hannotate SC" panose="03000500000000000000" pitchFamily="66" charset="-122"/>
              </a:rPr>
              <a:t>，我们就开始着手实现相应的模型。本质上，这是指令微调问题。给定问题，以及长文档，我们希望大模型可以按照提示输出目标的上下文片段。不过现实当中存在的一个挑战是，我们并没有现成的数据来进行这一指令微调任务。为了解决这一问题，我们采用了数据合成的方式。我们首先</a:t>
            </a:r>
            <a:r>
              <a:rPr lang="en-US" altLang="zh-CN" sz="1100" dirty="0">
                <a:latin typeface="Hannotate SC" panose="03000500000000000000" pitchFamily="66" charset="-122"/>
                <a:ea typeface="Hannotate SC" panose="03000500000000000000" pitchFamily="66" charset="-122"/>
              </a:rPr>
              <a:t>Wikipedia</a:t>
            </a:r>
            <a:r>
              <a:rPr lang="zh-CN" altLang="en-US" sz="1100" dirty="0">
                <a:latin typeface="Hannotate SC" panose="03000500000000000000" pitchFamily="66" charset="-122"/>
                <a:ea typeface="Hannotate SC" panose="03000500000000000000" pitchFamily="66" charset="-122"/>
              </a:rPr>
              <a:t>中采样文档，并从文档中进一步采样上下文片段，接下来，我们针对采样到的片段提示</a:t>
            </a:r>
            <a:r>
              <a:rPr lang="en-US" altLang="zh-CN" sz="1100" dirty="0">
                <a:latin typeface="Hannotate SC" panose="03000500000000000000" pitchFamily="66" charset="-122"/>
                <a:ea typeface="Hannotate SC" panose="03000500000000000000" pitchFamily="66" charset="-122"/>
              </a:rPr>
              <a:t>ChatGPT</a:t>
            </a:r>
            <a:r>
              <a:rPr lang="zh-CN" altLang="en-US" sz="1100" dirty="0">
                <a:latin typeface="Hannotate SC" panose="03000500000000000000" pitchFamily="66" charset="-122"/>
                <a:ea typeface="Hannotate SC" panose="03000500000000000000" pitchFamily="66" charset="-122"/>
              </a:rPr>
              <a:t>产生相应的问题。最终，我们将这一过程所获得的长文档、问题、上下文片段</a:t>
            </a:r>
            <a:r>
              <a:rPr lang="zh-CN" altLang="en-CN" sz="1100" dirty="0">
                <a:latin typeface="Hannotate SC" panose="03000500000000000000" pitchFamily="66" charset="-122"/>
                <a:ea typeface="Hannotate SC" panose="03000500000000000000" pitchFamily="66" charset="-122"/>
              </a:rPr>
              <a:t>填写</a:t>
            </a:r>
            <a:r>
              <a:rPr lang="zh-CN" altLang="en-US" sz="1100" dirty="0">
                <a:latin typeface="Hannotate SC" panose="03000500000000000000" pitchFamily="66" charset="-122"/>
                <a:ea typeface="Hannotate SC" panose="03000500000000000000" pitchFamily="66" charset="-122"/>
              </a:rPr>
              <a:t>入图中所示的指令模版，便可以完成单个指令微调数据的建设。重复这一过程，我们可以得到足够多样的训练数据，用以完成模型的指令微调。</a:t>
            </a:r>
            <a:endParaRPr lang="en-US" altLang="zh-CN" sz="1100"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68</a:t>
            </a:fld>
            <a:endParaRPr lang="en-CN"/>
          </a:p>
        </p:txBody>
      </p:sp>
    </p:spTree>
    <p:extLst>
      <p:ext uri="{BB962C8B-B14F-4D97-AF65-F5344CB8AC3E}">
        <p14:creationId xmlns:p14="http://schemas.microsoft.com/office/powerpoint/2010/main" val="40559016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在完成训练之后</a:t>
            </a:r>
            <a:r>
              <a:rPr lang="zh-CN" altLang="en-US" dirty="0">
                <a:latin typeface="Hannotate SC" panose="03000500000000000000" pitchFamily="66" charset="-122"/>
                <a:ea typeface="Hannotate SC" panose="03000500000000000000" pitchFamily="66" charset="-122"/>
              </a:rPr>
              <a:t>，接下来的一个问题是我们如何使用模型完成</a:t>
            </a:r>
            <a:r>
              <a:rPr lang="zh-CN" altLang="en-CN" dirty="0">
                <a:latin typeface="Hannotate SC" panose="03000500000000000000" pitchFamily="66" charset="-122"/>
                <a:ea typeface="Hannotate SC" panose="03000500000000000000" pitchFamily="66" charset="-122"/>
              </a:rPr>
              <a:t>阅读式</a:t>
            </a:r>
            <a:r>
              <a:rPr lang="zh-CN" altLang="en-US" dirty="0">
                <a:latin typeface="Hannotate SC" panose="03000500000000000000" pitchFamily="66" charset="-122"/>
                <a:ea typeface="Hannotate SC" panose="03000500000000000000" pitchFamily="66" charset="-122"/>
              </a:rPr>
              <a:t>的信息检索任务。这里首当其冲的一个挑战是，如果我们让大语言模型直接逐个</a:t>
            </a:r>
            <a:r>
              <a:rPr lang="en-US" altLang="zh-CN" dirty="0">
                <a:latin typeface="Hannotate SC" panose="03000500000000000000" pitchFamily="66" charset="-122"/>
                <a:ea typeface="Hannotate SC" panose="03000500000000000000" pitchFamily="66" charset="-122"/>
              </a:rPr>
              <a:t>token</a:t>
            </a:r>
            <a:r>
              <a:rPr lang="zh-CN" altLang="en-US" dirty="0">
                <a:latin typeface="Hannotate SC" panose="03000500000000000000" pitchFamily="66" charset="-122"/>
                <a:ea typeface="Hannotate SC" panose="03000500000000000000" pitchFamily="66" charset="-122"/>
              </a:rPr>
              <a:t>的生成目标上下文片段，那么整个过程的时间开销将会是十分巨大的。但是当我们重新审视这个问题的时候，我们会发现一个很重要的特性，就是我们整个的生成过程本质上等价于在上下文中寻找目标片段。如果我们可以确定目标片段的开头与结尾，那么我们大可不必</a:t>
            </a:r>
            <a:r>
              <a:rPr lang="zh-CN" altLang="en-CN" dirty="0">
                <a:latin typeface="Hannotate SC" panose="03000500000000000000" pitchFamily="66" charset="-122"/>
                <a:ea typeface="Hannotate SC" panose="03000500000000000000" pitchFamily="66" charset="-122"/>
              </a:rPr>
              <a:t>逐个的</a:t>
            </a:r>
            <a:r>
              <a:rPr lang="zh-CN" altLang="en-US" dirty="0">
                <a:latin typeface="Hannotate SC" panose="03000500000000000000" pitchFamily="66" charset="-122"/>
                <a:ea typeface="Hannotate SC" panose="03000500000000000000" pitchFamily="66" charset="-122"/>
              </a:rPr>
              <a:t>生成片段之中的每一个</a:t>
            </a:r>
            <a:r>
              <a:rPr lang="en-US" altLang="zh-CN" dirty="0">
                <a:latin typeface="Hannotate SC" panose="03000500000000000000" pitchFamily="66" charset="-122"/>
                <a:ea typeface="Hannotate SC" panose="03000500000000000000" pitchFamily="66" charset="-122"/>
              </a:rPr>
              <a:t>token</a:t>
            </a:r>
            <a:r>
              <a:rPr lang="zh-CN" altLang="en-US" dirty="0">
                <a:latin typeface="Hannotate SC" panose="03000500000000000000" pitchFamily="66" charset="-122"/>
                <a:ea typeface="Hannotate SC" panose="03000500000000000000" pitchFamily="66" charset="-122"/>
              </a:rPr>
              <a:t>。换言之，如果我们可以准确的预测目标片段开头与结尾，那么我们就将以非常高的效率完成上述阅读式的信息检索。</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69</a:t>
            </a:fld>
            <a:endParaRPr lang="en-CN"/>
          </a:p>
        </p:txBody>
      </p:sp>
    </p:spTree>
    <p:extLst>
      <p:ext uri="{BB962C8B-B14F-4D97-AF65-F5344CB8AC3E}">
        <p14:creationId xmlns:p14="http://schemas.microsoft.com/office/powerpoint/2010/main" val="366130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当然我们也必须要说</a:t>
            </a:r>
            <a:r>
              <a:rPr lang="zh-CN" altLang="en-US" dirty="0">
                <a:latin typeface="Hannotate SC" panose="03000500000000000000" pitchFamily="66" charset="-122"/>
                <a:ea typeface="Hannotate SC" panose="03000500000000000000" pitchFamily="66" charset="-122"/>
              </a:rPr>
              <a:t>，向量模型的应用远不止信息检索。任意需要比较数据语义关联的场景其实都可以使用到向量模型。比如，我们所常说的语义匹配，在很多场景中我们需要判断数据之间的某种二元关系，比如“假设是否成立？”，“条件是否等价？”。我们借助向量相似性可以很容易的对上述二元关系进行判断。</a:t>
            </a:r>
            <a:endParaRPr lang="en-US" altLang="zh-CN" dirty="0">
              <a:latin typeface="Hannotate SC" panose="03000500000000000000" pitchFamily="66" charset="-122"/>
              <a:ea typeface="Hannotate SC" panose="03000500000000000000" pitchFamily="66" charset="-122"/>
            </a:endParaRPr>
          </a:p>
          <a:p>
            <a:endParaRPr lang="en-US" dirty="0">
              <a:latin typeface="Hannotate SC" panose="03000500000000000000" pitchFamily="66" charset="-122"/>
              <a:ea typeface="Hannotate SC" panose="03000500000000000000" pitchFamily="66" charset="-122"/>
            </a:endParaRPr>
          </a:p>
          <a:p>
            <a:r>
              <a:rPr lang="zh-CN" altLang="en-US" dirty="0">
                <a:latin typeface="Hannotate SC" panose="03000500000000000000" pitchFamily="66" charset="-122"/>
                <a:ea typeface="Hannotate SC" panose="03000500000000000000" pitchFamily="66" charset="-122"/>
              </a:rPr>
              <a:t>再比如数据的聚类，以及数据的</a:t>
            </a:r>
            <a:r>
              <a:rPr lang="zh-CN" altLang="en-CN" dirty="0">
                <a:latin typeface="Hannotate SC" panose="03000500000000000000" pitchFamily="66" charset="-122"/>
                <a:ea typeface="Hannotate SC" panose="03000500000000000000" pitchFamily="66" charset="-122"/>
              </a:rPr>
              <a:t>去重</a:t>
            </a:r>
            <a:r>
              <a:rPr lang="zh-CN" altLang="en-US" dirty="0">
                <a:latin typeface="Hannotate SC" panose="03000500000000000000" pitchFamily="66" charset="-122"/>
                <a:ea typeface="Hannotate SC" panose="03000500000000000000" pitchFamily="66" charset="-122"/>
              </a:rPr>
              <a:t>。我们都知道大语言模型的训练是以海量语料为基础的，这些海量语料主要从互联网、图书、代码的来源进行获取。这些原始数据中往往存在非常多的重复性数据，而大量的重复性数据会严重的制约语言模型预训练的质量。因此在很多大规模预训练数据构建的过程中，数据去重是一个必要的步骤。而向量模型，由于其简单高效、且相对准确的特点，往往被用作数据去重的主要手段。</a:t>
            </a:r>
            <a:endParaRPr lang="en-US" altLang="zh-CN" dirty="0">
              <a:latin typeface="Hannotate SC" panose="03000500000000000000" pitchFamily="66" charset="-122"/>
              <a:ea typeface="Hannotate SC" panose="03000500000000000000" pitchFamily="66" charset="-122"/>
            </a:endParaRPr>
          </a:p>
          <a:p>
            <a:endParaRPr lang="en-US" dirty="0">
              <a:latin typeface="Hannotate SC" panose="03000500000000000000" pitchFamily="66" charset="-122"/>
              <a:ea typeface="Hannotate SC" panose="03000500000000000000" pitchFamily="66" charset="-122"/>
            </a:endParaRPr>
          </a:p>
          <a:p>
            <a:r>
              <a:rPr lang="en-CN" dirty="0">
                <a:latin typeface="Hannotate SC" panose="03000500000000000000" pitchFamily="66" charset="-122"/>
                <a:ea typeface="Hannotate SC" panose="03000500000000000000" pitchFamily="66" charset="-122"/>
              </a:rPr>
              <a:t>另外</a:t>
            </a:r>
            <a:r>
              <a:rPr lang="zh-CN" altLang="en-US" dirty="0">
                <a:latin typeface="Hannotate SC" panose="03000500000000000000" pitchFamily="66" charset="-122"/>
                <a:ea typeface="Hannotate SC" panose="03000500000000000000" pitchFamily="66" charset="-122"/>
              </a:rPr>
              <a:t>，</a:t>
            </a:r>
            <a:r>
              <a:rPr lang="en-CN" dirty="0">
                <a:latin typeface="Hannotate SC" panose="03000500000000000000" pitchFamily="66" charset="-122"/>
                <a:ea typeface="Hannotate SC" panose="03000500000000000000" pitchFamily="66" charset="-122"/>
              </a:rPr>
              <a:t>向量模型在很多生成任务中也可以发挥重要的作用</a:t>
            </a:r>
            <a:r>
              <a:rPr lang="zh-CN" altLang="en-US" dirty="0">
                <a:latin typeface="Hannotate SC" panose="03000500000000000000" pitchFamily="66" charset="-122"/>
                <a:ea typeface="Hannotate SC" panose="03000500000000000000" pitchFamily="66" charset="-122"/>
              </a:rPr>
              <a:t>。比如我们所熟知的文生图模型，给定文字输入，模型要解码出我们所需的图片。为了判断生成图片与输入文字之间是否匹配，除了根据</a:t>
            </a:r>
            <a:r>
              <a:rPr lang="en-US" altLang="zh-CN" dirty="0">
                <a:latin typeface="Hannotate SC" panose="03000500000000000000" pitchFamily="66" charset="-122"/>
                <a:ea typeface="Hannotate SC" panose="03000500000000000000" pitchFamily="66" charset="-122"/>
              </a:rPr>
              <a:t>ground-truth</a:t>
            </a:r>
            <a:r>
              <a:rPr lang="zh-CN" altLang="en-US" dirty="0">
                <a:latin typeface="Hannotate SC" panose="03000500000000000000" pitchFamily="66" charset="-122"/>
                <a:ea typeface="Hannotate SC" panose="03000500000000000000" pitchFamily="66" charset="-122"/>
              </a:rPr>
              <a:t>图片进行绝对误差的计算，我们也可以使用诸如</a:t>
            </a:r>
            <a:r>
              <a:rPr lang="en-US" altLang="zh-CN" dirty="0">
                <a:latin typeface="Hannotate SC" panose="03000500000000000000" pitchFamily="66" charset="-122"/>
                <a:ea typeface="Hannotate SC" panose="03000500000000000000" pitchFamily="66" charset="-122"/>
              </a:rPr>
              <a:t>CLIP</a:t>
            </a:r>
            <a:r>
              <a:rPr lang="zh-CN" altLang="en-US" dirty="0">
                <a:latin typeface="Hannotate SC" panose="03000500000000000000" pitchFamily="66" charset="-122"/>
                <a:ea typeface="Hannotate SC" panose="03000500000000000000" pitchFamily="66" charset="-122"/>
              </a:rPr>
              <a:t>这样的模型，根据图文向量之间的相似性，对生成的质量</a:t>
            </a:r>
            <a:r>
              <a:rPr lang="zh-CN" altLang="en-CN" dirty="0">
                <a:latin typeface="Hannotate SC" panose="03000500000000000000" pitchFamily="66" charset="-122"/>
                <a:ea typeface="Hannotate SC" panose="03000500000000000000" pitchFamily="66" charset="-122"/>
              </a:rPr>
              <a:t>加以反馈</a:t>
            </a:r>
            <a:r>
              <a:rPr lang="zh-CN" altLang="en-US" dirty="0">
                <a:latin typeface="Hannotate SC" panose="03000500000000000000" pitchFamily="66" charset="-122"/>
                <a:ea typeface="Hannotate SC" panose="03000500000000000000" pitchFamily="66" charset="-122"/>
              </a:rPr>
              <a:t>。</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7</a:t>
            </a:fld>
            <a:endParaRPr lang="en-CN"/>
          </a:p>
        </p:txBody>
      </p:sp>
    </p:spTree>
    <p:extLst>
      <p:ext uri="{BB962C8B-B14F-4D97-AF65-F5344CB8AC3E}">
        <p14:creationId xmlns:p14="http://schemas.microsoft.com/office/powerpoint/2010/main" val="5341089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基于这样的思路</a:t>
            </a:r>
            <a:r>
              <a:rPr lang="zh-CN" altLang="en-US" dirty="0">
                <a:latin typeface="Hannotate SC" panose="03000500000000000000" pitchFamily="66" charset="-122"/>
                <a:ea typeface="Hannotate SC" panose="03000500000000000000" pitchFamily="66" charset="-122"/>
              </a:rPr>
              <a:t>，我们设计了两种加速策略。策略一被称为</a:t>
            </a:r>
            <a:r>
              <a:rPr lang="en-US" altLang="zh-CN" dirty="0">
                <a:latin typeface="Hannotate SC" panose="03000500000000000000" pitchFamily="66" charset="-122"/>
                <a:ea typeface="Hannotate SC" panose="03000500000000000000" pitchFamily="66" charset="-122"/>
              </a:rPr>
              <a:t>constrained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prefix</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decoding</a:t>
            </a:r>
            <a:r>
              <a:rPr lang="zh-CN" altLang="en-US" dirty="0">
                <a:latin typeface="Hannotate SC" panose="03000500000000000000" pitchFamily="66" charset="-122"/>
                <a:ea typeface="Hannotate SC" panose="03000500000000000000" pitchFamily="66" charset="-122"/>
              </a:rPr>
              <a:t>。我们首先根据每个句子的</a:t>
            </a:r>
            <a:r>
              <a:rPr lang="en-US" altLang="zh-CN" dirty="0">
                <a:latin typeface="Hannotate SC" panose="03000500000000000000" pitchFamily="66" charset="-122"/>
                <a:ea typeface="Hannotate SC" panose="03000500000000000000" pitchFamily="66" charset="-122"/>
              </a:rPr>
              <a:t>first-N token</a:t>
            </a:r>
            <a:r>
              <a:rPr lang="zh-CN" altLang="en-US" dirty="0">
                <a:latin typeface="Hannotate SC" panose="03000500000000000000" pitchFamily="66" charset="-122"/>
                <a:ea typeface="Hannotate SC" panose="03000500000000000000" pitchFamily="66" charset="-122"/>
              </a:rPr>
              <a:t>来判断其各自的生成概率，那么生成概率最高的</a:t>
            </a:r>
            <a:r>
              <a:rPr lang="en-US" altLang="zh-CN" dirty="0">
                <a:latin typeface="Hannotate SC" panose="03000500000000000000" pitchFamily="66" charset="-122"/>
                <a:ea typeface="Hannotate SC" panose="03000500000000000000" pitchFamily="66" charset="-122"/>
              </a:rPr>
              <a:t>top-K</a:t>
            </a:r>
            <a:r>
              <a:rPr lang="zh-CN" altLang="en-US" dirty="0">
                <a:latin typeface="Hannotate SC" panose="03000500000000000000" pitchFamily="66" charset="-122"/>
                <a:ea typeface="Hannotate SC" panose="03000500000000000000" pitchFamily="66" charset="-122"/>
              </a:rPr>
              <a:t>的句子就是我们要找的目标片段的</a:t>
            </a:r>
            <a:r>
              <a:rPr lang="zh-CN" altLang="en-CN" dirty="0">
                <a:latin typeface="Hannotate SC" panose="03000500000000000000" pitchFamily="66" charset="-122"/>
                <a:ea typeface="Hannotate SC" panose="03000500000000000000" pitchFamily="66" charset="-122"/>
              </a:rPr>
              <a:t>起始句</a:t>
            </a:r>
            <a:r>
              <a:rPr lang="zh-CN" altLang="en-US" dirty="0">
                <a:latin typeface="Hannotate SC" panose="03000500000000000000" pitchFamily="66" charset="-122"/>
                <a:ea typeface="Hannotate SC" panose="03000500000000000000" pitchFamily="66" charset="-122"/>
              </a:rPr>
              <a:t>。策略二被称为</a:t>
            </a:r>
            <a:r>
              <a:rPr lang="en-US" altLang="zh-CN" dirty="0">
                <a:latin typeface="Hannotate SC" panose="03000500000000000000" pitchFamily="66" charset="-122"/>
                <a:ea typeface="Hannotate SC" panose="03000500000000000000" pitchFamily="66" charset="-122"/>
              </a:rPr>
              <a:t>skip</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decoding</a:t>
            </a:r>
            <a:r>
              <a:rPr lang="zh-CN" altLang="en-US" dirty="0">
                <a:latin typeface="Hannotate SC" panose="03000500000000000000" pitchFamily="66" charset="-122"/>
                <a:ea typeface="Hannotate SC" panose="03000500000000000000" pitchFamily="66" charset="-122"/>
              </a:rPr>
              <a:t>。在每个句子的结尾，我们分别判断终止符的生成概率 、以及下一个句子起始</a:t>
            </a:r>
            <a:r>
              <a:rPr lang="en-US" altLang="zh-CN" dirty="0">
                <a:latin typeface="Hannotate SC" panose="03000500000000000000" pitchFamily="66" charset="-122"/>
                <a:ea typeface="Hannotate SC" panose="03000500000000000000" pitchFamily="66" charset="-122"/>
              </a:rPr>
              <a:t>token</a:t>
            </a:r>
            <a:r>
              <a:rPr lang="zh-CN" altLang="en-US" dirty="0">
                <a:latin typeface="Hannotate SC" panose="03000500000000000000" pitchFamily="66" charset="-122"/>
                <a:ea typeface="Hannotate SC" panose="03000500000000000000" pitchFamily="66" charset="-122"/>
              </a:rPr>
              <a:t>的生成概率。假设前者概率更高，说明目标片段到此为止。否则，我们将继续读入下一个句子，并重复上述过程，</a:t>
            </a:r>
            <a:r>
              <a:rPr lang="zh-CN" altLang="en-CN" dirty="0">
                <a:latin typeface="Hannotate SC" panose="03000500000000000000" pitchFamily="66" charset="-122"/>
                <a:ea typeface="Hannotate SC" panose="03000500000000000000" pitchFamily="66" charset="-122"/>
              </a:rPr>
              <a:t>直至终止</a:t>
            </a:r>
            <a:r>
              <a:rPr lang="zh-CN" altLang="en-US" dirty="0">
                <a:latin typeface="Hannotate SC" panose="03000500000000000000" pitchFamily="66" charset="-122"/>
                <a:ea typeface="Hannotate SC" panose="03000500000000000000" pitchFamily="66" charset="-122"/>
              </a:rPr>
              <a:t>。在实际使用模型的过程中，我们结合上述两种策略，便可以非常高的效率，并且完全没有偏差的方式完成目标片段的检索。</a:t>
            </a:r>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70</a:t>
            </a:fld>
            <a:endParaRPr lang="en-CN"/>
          </a:p>
        </p:txBody>
      </p:sp>
    </p:spTree>
    <p:extLst>
      <p:ext uri="{BB962C8B-B14F-4D97-AF65-F5344CB8AC3E}">
        <p14:creationId xmlns:p14="http://schemas.microsoft.com/office/powerpoint/2010/main" val="37457290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我们之前也提到了</a:t>
            </a:r>
            <a:r>
              <a:rPr lang="zh-CN" altLang="en-US" dirty="0">
                <a:latin typeface="Hannotate SC" panose="03000500000000000000" pitchFamily="66" charset="-122"/>
                <a:ea typeface="Hannotate SC" panose="03000500000000000000" pitchFamily="66" charset="-122"/>
              </a:rPr>
              <a:t>，实际文档的上下文长度很可能超过检索模型的窗口长度。为此，我们采取了滑动窗口的方式。</a:t>
            </a:r>
            <a:r>
              <a:rPr lang="zh-CN" altLang="en-CN" dirty="0">
                <a:latin typeface="Hannotate SC" panose="03000500000000000000" pitchFamily="66" charset="-122"/>
                <a:ea typeface="Hannotate SC" panose="03000500000000000000" pitchFamily="66" charset="-122"/>
              </a:rPr>
              <a:t>每一个滑窗</a:t>
            </a:r>
            <a:r>
              <a:rPr lang="zh-CN" altLang="en-US" dirty="0">
                <a:latin typeface="Hannotate SC" panose="03000500000000000000" pitchFamily="66" charset="-122"/>
                <a:ea typeface="Hannotate SC" panose="03000500000000000000" pitchFamily="66" charset="-122"/>
              </a:rPr>
              <a:t>都适用模型最大的窗口长度，以保持上下文的连贯性，从而确保关键信息可以较为完整的读取。</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71</a:t>
            </a:fld>
            <a:endParaRPr lang="en-CN"/>
          </a:p>
        </p:txBody>
      </p:sp>
    </p:spTree>
    <p:extLst>
      <p:ext uri="{BB962C8B-B14F-4D97-AF65-F5344CB8AC3E}">
        <p14:creationId xmlns:p14="http://schemas.microsoft.com/office/powerpoint/2010/main" val="1820446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为了验证模型的有效性</a:t>
            </a:r>
            <a:r>
              <a:rPr lang="zh-CN" altLang="en-US" dirty="0">
                <a:latin typeface="Hannotate SC" panose="03000500000000000000" pitchFamily="66" charset="-122"/>
                <a:ea typeface="Hannotate SC" panose="03000500000000000000" pitchFamily="66" charset="-122"/>
              </a:rPr>
              <a:t>，我们利用了清华大学构建的</a:t>
            </a:r>
            <a:r>
              <a:rPr lang="en-US" altLang="zh-CN" dirty="0">
                <a:latin typeface="Hannotate SC" panose="03000500000000000000" pitchFamily="66" charset="-122"/>
                <a:ea typeface="Hannotate SC" panose="03000500000000000000" pitchFamily="66" charset="-122"/>
              </a:rPr>
              <a:t>LongBench</a:t>
            </a:r>
            <a:r>
              <a:rPr lang="zh-CN" altLang="en-US" dirty="0">
                <a:latin typeface="Hannotate SC" panose="03000500000000000000" pitchFamily="66" charset="-122"/>
                <a:ea typeface="Hannotate SC" panose="03000500000000000000" pitchFamily="66" charset="-122"/>
              </a:rPr>
              <a:t>评测基准，借助其中的多个</a:t>
            </a:r>
            <a:r>
              <a:rPr lang="en-US" altLang="zh-CN" dirty="0">
                <a:latin typeface="Hannotate SC" panose="03000500000000000000" pitchFamily="66" charset="-122"/>
                <a:ea typeface="Hannotate SC" panose="03000500000000000000" pitchFamily="66" charset="-122"/>
              </a:rPr>
              <a:t>QA</a:t>
            </a:r>
            <a:r>
              <a:rPr lang="zh-CN" altLang="en-US" dirty="0">
                <a:latin typeface="Hannotate SC" panose="03000500000000000000" pitchFamily="66" charset="-122"/>
                <a:ea typeface="Hannotate SC" panose="03000500000000000000" pitchFamily="66" charset="-122"/>
              </a:rPr>
              <a:t>数据集进行相关实验探究。在</a:t>
            </a:r>
            <a:r>
              <a:rPr lang="en-US" altLang="zh-CN" dirty="0">
                <a:latin typeface="Hannotate SC" panose="03000500000000000000" pitchFamily="66" charset="-122"/>
                <a:ea typeface="Hannotate SC" panose="03000500000000000000" pitchFamily="66" charset="-122"/>
              </a:rPr>
              <a:t>LongBench</a:t>
            </a:r>
            <a:r>
              <a:rPr lang="zh-CN" altLang="en-US" dirty="0">
                <a:latin typeface="Hannotate SC" panose="03000500000000000000" pitchFamily="66" charset="-122"/>
                <a:ea typeface="Hannotate SC" panose="03000500000000000000" pitchFamily="66" charset="-122"/>
              </a:rPr>
              <a:t>当中，文档的平均长度约为</a:t>
            </a:r>
            <a:r>
              <a:rPr lang="en-US" altLang="zh-CN" dirty="0">
                <a:latin typeface="Hannotate SC" panose="03000500000000000000" pitchFamily="66" charset="-122"/>
                <a:ea typeface="Hannotate SC" panose="03000500000000000000" pitchFamily="66" charset="-122"/>
              </a:rPr>
              <a:t>16K</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90%</a:t>
            </a:r>
            <a:r>
              <a:rPr lang="zh-CN" altLang="en-US" dirty="0">
                <a:latin typeface="Hannotate SC" panose="03000500000000000000" pitchFamily="66" charset="-122"/>
                <a:ea typeface="Hannotate SC" panose="03000500000000000000" pitchFamily="66" charset="-122"/>
              </a:rPr>
              <a:t>以上的文本长度在</a:t>
            </a:r>
            <a:r>
              <a:rPr lang="en-US" altLang="zh-CN" dirty="0">
                <a:latin typeface="Hannotate SC" panose="03000500000000000000" pitchFamily="66" charset="-122"/>
                <a:ea typeface="Hannotate SC" panose="03000500000000000000" pitchFamily="66" charset="-122"/>
              </a:rPr>
              <a:t>20K</a:t>
            </a:r>
            <a:r>
              <a:rPr lang="zh-CN" altLang="en-US" dirty="0">
                <a:latin typeface="Hannotate SC" panose="03000500000000000000" pitchFamily="66" charset="-122"/>
                <a:ea typeface="Hannotate SC" panose="03000500000000000000" pitchFamily="66" charset="-122"/>
              </a:rPr>
              <a:t>以内。</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72</a:t>
            </a:fld>
            <a:endParaRPr lang="en-CN"/>
          </a:p>
        </p:txBody>
      </p:sp>
    </p:spTree>
    <p:extLst>
      <p:ext uri="{BB962C8B-B14F-4D97-AF65-F5344CB8AC3E}">
        <p14:creationId xmlns:p14="http://schemas.microsoft.com/office/powerpoint/2010/main" val="27820108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我们一共比较了三组</a:t>
            </a:r>
            <a:r>
              <a:rPr lang="zh-CN" altLang="en-US" dirty="0">
                <a:latin typeface="Hannotate SC" panose="03000500000000000000" pitchFamily="66" charset="-122"/>
                <a:ea typeface="Hannotate SC" panose="03000500000000000000" pitchFamily="66" charset="-122"/>
              </a:rPr>
              <a:t>基线</a:t>
            </a:r>
            <a:r>
              <a:rPr lang="en-CN" dirty="0">
                <a:latin typeface="Hannotate SC" panose="03000500000000000000" pitchFamily="66" charset="-122"/>
                <a:ea typeface="Hannotate SC" panose="03000500000000000000" pitchFamily="66" charset="-122"/>
              </a:rPr>
              <a:t>方法</a:t>
            </a:r>
            <a:r>
              <a:rPr lang="zh-CN" altLang="en-US" dirty="0">
                <a:latin typeface="Hannotate SC" panose="03000500000000000000" pitchFamily="66" charset="-122"/>
                <a:ea typeface="Hannotate SC" panose="03000500000000000000" pitchFamily="66" charset="-122"/>
              </a:rPr>
              <a:t>。第一种基线采用传统的</a:t>
            </a:r>
            <a:r>
              <a:rPr lang="en-US" altLang="zh-CN" dirty="0">
                <a:latin typeface="Hannotate SC" panose="03000500000000000000" pitchFamily="66" charset="-122"/>
                <a:ea typeface="Hannotate SC" panose="03000500000000000000" pitchFamily="66" charset="-122"/>
              </a:rPr>
              <a:t>chunking-based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策略；第二种基线同样采用阅读式的检索方式，但是其阅读模型直接基于</a:t>
            </a:r>
            <a:r>
              <a:rPr lang="en-US" altLang="zh-CN" dirty="0">
                <a:latin typeface="Hannotate SC" panose="03000500000000000000" pitchFamily="66" charset="-122"/>
                <a:ea typeface="Hannotate SC" panose="03000500000000000000" pitchFamily="66" charset="-122"/>
              </a:rPr>
              <a:t>Vicuna</a:t>
            </a:r>
            <a:r>
              <a:rPr lang="zh-CN" altLang="en-CN" dirty="0">
                <a:latin typeface="Hannotate SC" panose="03000500000000000000" pitchFamily="66" charset="-122"/>
                <a:ea typeface="Hannotate SC" panose="03000500000000000000" pitchFamily="66" charset="-122"/>
              </a:rPr>
              <a:t>而未加</a:t>
            </a:r>
            <a:r>
              <a:rPr lang="zh-CN" altLang="en-US" dirty="0">
                <a:latin typeface="Hannotate SC" panose="03000500000000000000" pitchFamily="66" charset="-122"/>
                <a:ea typeface="Hannotate SC" panose="03000500000000000000" pitchFamily="66" charset="-122"/>
              </a:rPr>
              <a:t>指令微调；第三种基线则是使用长窗口大语言模型，比如</a:t>
            </a:r>
            <a:r>
              <a:rPr lang="en-US" altLang="zh-CN" dirty="0" err="1">
                <a:latin typeface="Hannotate SC" panose="03000500000000000000" pitchFamily="66" charset="-122"/>
                <a:ea typeface="Hannotate SC" panose="03000500000000000000" pitchFamily="66" charset="-122"/>
              </a:rPr>
              <a:t>LongAlpaca</a:t>
            </a:r>
            <a:r>
              <a:rPr lang="zh-CN" altLang="en-US" dirty="0">
                <a:latin typeface="Hannotate SC" panose="03000500000000000000" pitchFamily="66" charset="-122"/>
                <a:ea typeface="Hannotate SC" panose="03000500000000000000" pitchFamily="66" charset="-122"/>
              </a:rPr>
              <a:t>、</a:t>
            </a:r>
            <a:r>
              <a:rPr lang="en-US" altLang="zh-CN" dirty="0" err="1">
                <a:latin typeface="Hannotate SC" panose="03000500000000000000" pitchFamily="66" charset="-122"/>
                <a:ea typeface="Hannotate SC" panose="03000500000000000000" pitchFamily="66" charset="-122"/>
              </a:rPr>
              <a:t>LongChat</a:t>
            </a:r>
            <a:r>
              <a:rPr lang="zh-CN" altLang="en-US" dirty="0">
                <a:latin typeface="Hannotate SC" panose="03000500000000000000" pitchFamily="66" charset="-122"/>
                <a:ea typeface="Hannotate SC" panose="03000500000000000000" pitchFamily="66" charset="-122"/>
              </a:rPr>
              <a:t>，不加检索直接回答问题。</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73</a:t>
            </a:fld>
            <a:endParaRPr lang="en-CN"/>
          </a:p>
        </p:txBody>
      </p:sp>
    </p:spTree>
    <p:extLst>
      <p:ext uri="{BB962C8B-B14F-4D97-AF65-F5344CB8AC3E}">
        <p14:creationId xmlns:p14="http://schemas.microsoft.com/office/powerpoint/2010/main" val="2596920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实验中对比三种</a:t>
            </a:r>
            <a:r>
              <a:rPr lang="zh-CN" altLang="en-US" dirty="0">
                <a:latin typeface="Hannotate SC" panose="03000500000000000000" pitchFamily="66" charset="-122"/>
                <a:ea typeface="Hannotate SC" panose="03000500000000000000" pitchFamily="66" charset="-122"/>
              </a:rPr>
              <a:t>基线，我们可以看到我们的阅读式的检索方法还是取得了非常显著的总体优势。一方面，对比蓝色标记的</a:t>
            </a:r>
            <a:r>
              <a:rPr lang="en-US" altLang="zh-CN" dirty="0">
                <a:latin typeface="Hannotate SC" panose="03000500000000000000" pitchFamily="66" charset="-122"/>
                <a:ea typeface="Hannotate SC" panose="03000500000000000000" pitchFamily="66" charset="-122"/>
              </a:rPr>
              <a:t>chunking-based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方法，我们可以确认阅读式的检索的确可以更加准确全面的检索到重要的上下文信息。另一方面，对比绿色标记的未加指令微调的方法，我们可以确认，我们基于合成数据的指令微调也是非常有效的。而且我们可以看到，如果不经过指令微调，阅读式的检索效果是要低于</a:t>
            </a:r>
            <a:r>
              <a:rPr lang="en-US" altLang="zh-CN" dirty="0">
                <a:latin typeface="Hannotate SC" panose="03000500000000000000" pitchFamily="66" charset="-122"/>
                <a:ea typeface="Hannotate SC" panose="03000500000000000000" pitchFamily="66" charset="-122"/>
              </a:rPr>
              <a:t>chunking-based</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的效果的。最后，我们可以发现对比橙色标记的直接读入通篇文章进行作答的做法，我们依然存在效果上的优势。事实上，通过精细化的信息筛选，我们可以有效过滤掉上下文中的</a:t>
            </a:r>
            <a:r>
              <a:rPr lang="zh-CN" altLang="en-CN" dirty="0">
                <a:latin typeface="Hannotate SC" panose="03000500000000000000" pitchFamily="66" charset="-122"/>
                <a:ea typeface="Hannotate SC" panose="03000500000000000000" pitchFamily="66" charset="-122"/>
              </a:rPr>
              <a:t>无关信息</a:t>
            </a:r>
            <a:r>
              <a:rPr lang="zh-CN" altLang="en-US" dirty="0">
                <a:latin typeface="Hannotate SC" panose="03000500000000000000" pitchFamily="66" charset="-122"/>
                <a:ea typeface="Hannotate SC" panose="03000500000000000000" pitchFamily="66" charset="-122"/>
              </a:rPr>
              <a:t>，这样以来，下游的生成模型便可以更加有效的进行作答，从而带来效果上的增益。</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74</a:t>
            </a:fld>
            <a:endParaRPr lang="en-CN"/>
          </a:p>
        </p:txBody>
      </p:sp>
    </p:spTree>
    <p:extLst>
      <p:ext uri="{BB962C8B-B14F-4D97-AF65-F5344CB8AC3E}">
        <p14:creationId xmlns:p14="http://schemas.microsoft.com/office/powerpoint/2010/main" val="2709142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Hannotate SC" panose="03000500000000000000" pitchFamily="66" charset="-122"/>
                <a:ea typeface="Hannotate SC" panose="03000500000000000000" pitchFamily="66" charset="-122"/>
              </a:rPr>
              <a:t>我们也对我们提出的加速策略进行了实验论证。我们发现，两种策略的确可以显著提升检索的吞吐量。同时，我们也可以发现两种策略对于检索质量也是有正向的效果的。最后，我们对</a:t>
            </a:r>
            <a:r>
              <a:rPr lang="en-US" altLang="zh-CN" dirty="0">
                <a:latin typeface="Hannotate SC" panose="03000500000000000000" pitchFamily="66" charset="-122"/>
                <a:ea typeface="Hannotate SC" panose="03000500000000000000" pitchFamily="66" charset="-122"/>
              </a:rPr>
              <a:t>top-k</a:t>
            </a:r>
            <a:r>
              <a:rPr lang="zh-CN" altLang="en-US" dirty="0">
                <a:latin typeface="Hannotate SC" panose="03000500000000000000" pitchFamily="66" charset="-122"/>
                <a:ea typeface="Hannotate SC" panose="03000500000000000000" pitchFamily="66" charset="-122"/>
              </a:rPr>
              <a:t>片段的数量以及每个片段的最长长度进行了实验，我们发现如果</a:t>
            </a:r>
            <a:r>
              <a:rPr lang="en-US" altLang="zh-CN" dirty="0">
                <a:latin typeface="Hannotate SC" panose="03000500000000000000" pitchFamily="66" charset="-122"/>
                <a:ea typeface="Hannotate SC" panose="03000500000000000000" pitchFamily="66" charset="-122"/>
              </a:rPr>
              <a:t>top-k</a:t>
            </a:r>
            <a:r>
              <a:rPr lang="zh-CN" altLang="en-US" dirty="0">
                <a:latin typeface="Hannotate SC" panose="03000500000000000000" pitchFamily="66" charset="-122"/>
                <a:ea typeface="Hannotate SC" panose="03000500000000000000" pitchFamily="66" charset="-122"/>
              </a:rPr>
              <a:t>数量过大、单个片段过长，对最终的</a:t>
            </a:r>
            <a:r>
              <a:rPr lang="en-US" altLang="zh-CN" dirty="0">
                <a:latin typeface="Hannotate SC" panose="03000500000000000000" pitchFamily="66" charset="-122"/>
                <a:ea typeface="Hannotate SC" panose="03000500000000000000" pitchFamily="66" charset="-122"/>
              </a:rPr>
              <a:t>RAG</a:t>
            </a:r>
            <a:r>
              <a:rPr lang="zh-CN" altLang="en-US" dirty="0">
                <a:latin typeface="Hannotate SC" panose="03000500000000000000" pitchFamily="66" charset="-122"/>
                <a:ea typeface="Hannotate SC" panose="03000500000000000000" pitchFamily="66" charset="-122"/>
              </a:rPr>
              <a:t>效果都是不利的。这一</a:t>
            </a:r>
            <a:r>
              <a:rPr lang="zh-CN" altLang="en-CN" dirty="0">
                <a:latin typeface="Hannotate SC" panose="03000500000000000000" pitchFamily="66" charset="-122"/>
                <a:ea typeface="Hannotate SC" panose="03000500000000000000" pitchFamily="66" charset="-122"/>
              </a:rPr>
              <a:t>现象</a:t>
            </a:r>
            <a:r>
              <a:rPr lang="zh-CN" altLang="en-US" dirty="0">
                <a:latin typeface="Hannotate SC" panose="03000500000000000000" pitchFamily="66" charset="-122"/>
                <a:ea typeface="Hannotate SC" panose="03000500000000000000" pitchFamily="66" charset="-122"/>
              </a:rPr>
              <a:t>并不难理解，因为读入的信息如果过多，那么上下文的信噪比也就必然会变差，最终影响模型生成的效果。这也从另一个侧面反映了，单纯拉长大模型上下文的窗口并不能解决有关长文档处理的全部问题，在现阶段以及可预见的未来，专门的信息检索模块都是必要的。</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75</a:t>
            </a:fld>
            <a:endParaRPr lang="en-CN"/>
          </a:p>
        </p:txBody>
      </p:sp>
    </p:spTree>
    <p:extLst>
      <p:ext uri="{BB962C8B-B14F-4D97-AF65-F5344CB8AC3E}">
        <p14:creationId xmlns:p14="http://schemas.microsoft.com/office/powerpoint/2010/main" val="1704823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76</a:t>
            </a:fld>
            <a:endParaRPr lang="en-CN"/>
          </a:p>
        </p:txBody>
      </p:sp>
    </p:spTree>
    <p:extLst>
      <p:ext uri="{BB962C8B-B14F-4D97-AF65-F5344CB8AC3E}">
        <p14:creationId xmlns:p14="http://schemas.microsoft.com/office/powerpoint/2010/main" val="844988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nnotate SC" panose="03000500000000000000" pitchFamily="66" charset="-122"/>
                <a:ea typeface="Hannotate SC" panose="03000500000000000000" pitchFamily="66" charset="-122"/>
              </a:rPr>
              <a:t>最后我们总结一下今天的报告。</a:t>
            </a:r>
            <a:endParaRPr lang="en-CN" altLang="zh-CN" dirty="0">
              <a:latin typeface="Hannotate SC" panose="03000500000000000000" pitchFamily="66" charset="-122"/>
              <a:ea typeface="Hannotate SC" panose="03000500000000000000" pitchFamily="66"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latin typeface="Hannotate SC" panose="03000500000000000000" pitchFamily="66" charset="-122"/>
              <a:ea typeface="Hannotate SC" panose="03000500000000000000" pitchFamily="66"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latin typeface="Hannotate SC" panose="03000500000000000000" pitchFamily="66" charset="-122"/>
                <a:ea typeface="Hannotate SC" panose="03000500000000000000" pitchFamily="66" charset="-122"/>
              </a:rPr>
              <a:t>我们今天的报告讨论了三部分的内容</a:t>
            </a:r>
            <a:r>
              <a:rPr lang="zh-CN" altLang="en-US" dirty="0">
                <a:latin typeface="Hannotate SC" panose="03000500000000000000" pitchFamily="66" charset="-122"/>
                <a:ea typeface="Hannotate SC" panose="03000500000000000000" pitchFamily="66" charset="-122"/>
              </a:rPr>
              <a:t>：向量学习的基本方法，</a:t>
            </a:r>
            <a:r>
              <a:rPr lang="en-US" altLang="zh-CN" dirty="0">
                <a:latin typeface="Hannotate SC" panose="03000500000000000000" pitchFamily="66" charset="-122"/>
                <a:ea typeface="Hannotate SC" panose="03000500000000000000" pitchFamily="66" charset="-122"/>
              </a:rPr>
              <a:t>BGE</a:t>
            </a:r>
            <a:r>
              <a:rPr lang="zh-CN" altLang="en-US" dirty="0">
                <a:latin typeface="Hannotate SC" panose="03000500000000000000" pitchFamily="66" charset="-122"/>
                <a:ea typeface="Hannotate SC" panose="03000500000000000000" pitchFamily="66" charset="-122"/>
              </a:rPr>
              <a:t>的开发实践，以及借助大语言模型的信息检索新方法。</a:t>
            </a:r>
            <a:endParaRPr lang="en-US" altLang="zh-CN" dirty="0">
              <a:latin typeface="Hannotate SC" panose="03000500000000000000" pitchFamily="66" charset="-122"/>
              <a:ea typeface="Hannotate SC" panose="03000500000000000000" pitchFamily="66"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annotate SC" panose="03000500000000000000" pitchFamily="66" charset="-122"/>
              <a:ea typeface="Hannotate SC" panose="03000500000000000000" pitchFamily="66"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nnotate SC" panose="03000500000000000000" pitchFamily="66" charset="-122"/>
                <a:ea typeface="Hannotate SC" panose="03000500000000000000" pitchFamily="66" charset="-122"/>
              </a:rPr>
              <a:t>内容比较多，但是我希望最后</a:t>
            </a:r>
            <a:r>
              <a:rPr lang="en-US" altLang="zh-CN" dirty="0">
                <a:latin typeface="Hannotate SC" panose="03000500000000000000" pitchFamily="66" charset="-122"/>
                <a:ea typeface="Hannotate SC" panose="03000500000000000000" pitchFamily="66" charset="-122"/>
              </a:rPr>
              <a:t>emphasize</a:t>
            </a:r>
            <a:r>
              <a:rPr lang="zh-CN" altLang="en-US" dirty="0">
                <a:latin typeface="Hannotate SC" panose="03000500000000000000" pitchFamily="66" charset="-122"/>
                <a:ea typeface="Hannotate SC" panose="03000500000000000000" pitchFamily="66" charset="-122"/>
              </a:rPr>
              <a:t>三点。首先，向量模型依然会是一个重要的研究议题，因为我们距离实现通用的向量模型还有很长的路要走。第二，我依然认为数据跟基础模型是实现通用向量模型的核心要素。未来，以大语言模型为基础的模型架构、以及由大语言模型生产的合成数据将发挥非常关键的作用。第三，未来</a:t>
            </a:r>
            <a:r>
              <a:rPr lang="zh-CN" altLang="en-CN" dirty="0">
                <a:latin typeface="Hannotate SC" panose="03000500000000000000" pitchFamily="66" charset="-122"/>
                <a:ea typeface="Hannotate SC" panose="03000500000000000000" pitchFamily="66" charset="-122"/>
              </a:rPr>
              <a:t>生成式</a:t>
            </a:r>
            <a:r>
              <a:rPr lang="zh-CN" altLang="en-US" dirty="0">
                <a:latin typeface="Hannotate SC" panose="03000500000000000000" pitchFamily="66" charset="-122"/>
                <a:ea typeface="Hannotate SC" panose="03000500000000000000" pitchFamily="66" charset="-122"/>
              </a:rPr>
              <a:t>检索会变得愈发的流行，尤其是随着模型基础能力的提升、模型上下文窗口的增大，生成式检索将会帮助解决越来越多的、传统方法难以解决的信息检索问题。</a:t>
            </a:r>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77</a:t>
            </a:fld>
            <a:endParaRPr lang="en-CN"/>
          </a:p>
        </p:txBody>
      </p:sp>
    </p:spTree>
    <p:extLst>
      <p:ext uri="{BB962C8B-B14F-4D97-AF65-F5344CB8AC3E}">
        <p14:creationId xmlns:p14="http://schemas.microsoft.com/office/powerpoint/2010/main" val="13705148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80</a:t>
            </a:fld>
            <a:endParaRPr lang="en-CN"/>
          </a:p>
        </p:txBody>
      </p:sp>
    </p:spTree>
    <p:extLst>
      <p:ext uri="{BB962C8B-B14F-4D97-AF65-F5344CB8AC3E}">
        <p14:creationId xmlns:p14="http://schemas.microsoft.com/office/powerpoint/2010/main" val="42419339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81</a:t>
            </a:fld>
            <a:endParaRPr lang="en-CN"/>
          </a:p>
        </p:txBody>
      </p:sp>
    </p:spTree>
    <p:extLst>
      <p:ext uri="{BB962C8B-B14F-4D97-AF65-F5344CB8AC3E}">
        <p14:creationId xmlns:p14="http://schemas.microsoft.com/office/powerpoint/2010/main" val="382080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接下来我们讲一个与向量模型紧密相关的概念</a:t>
            </a:r>
            <a:r>
              <a:rPr lang="zh-CN" altLang="en-US" dirty="0">
                <a:latin typeface="Hannotate SC" panose="03000500000000000000" pitchFamily="66" charset="-122"/>
                <a:ea typeface="Hannotate SC" panose="03000500000000000000" pitchFamily="66" charset="-122"/>
              </a:rPr>
              <a:t>，向量数据库。我们说向量的计算是高效的，但是这里说的高效是一个相对的概念。当我们面对一个海量数据库，从中筛选出与输入向量最为相似的目标向量将是一个计算成本非常高昂的操作。假设数据库的规模是</a:t>
            </a:r>
            <a:r>
              <a:rPr lang="zh-CN" altLang="en-CN" dirty="0">
                <a:latin typeface="Hannotate SC" panose="03000500000000000000" pitchFamily="66" charset="-122"/>
                <a:ea typeface="Hannotate SC" panose="03000500000000000000" pitchFamily="66" charset="-122"/>
              </a:rPr>
              <a:t>一亿条</a:t>
            </a:r>
            <a:r>
              <a:rPr lang="zh-CN" altLang="en-US" dirty="0">
                <a:latin typeface="Hannotate SC" panose="03000500000000000000" pitchFamily="66" charset="-122"/>
                <a:ea typeface="Hannotate SC" panose="03000500000000000000" pitchFamily="66" charset="-122"/>
              </a:rPr>
              <a:t>向量，那么筛选出最近邻向量就需要高达一亿次</a:t>
            </a:r>
            <a:r>
              <a:rPr lang="zh-CN" altLang="en-CN" dirty="0">
                <a:latin typeface="Hannotate SC" panose="03000500000000000000" pitchFamily="66" charset="-122"/>
                <a:ea typeface="Hannotate SC" panose="03000500000000000000" pitchFamily="66" charset="-122"/>
              </a:rPr>
              <a:t>点乘</a:t>
            </a:r>
            <a:r>
              <a:rPr lang="zh-CN" altLang="en-US" dirty="0">
                <a:latin typeface="Hannotate SC" panose="03000500000000000000" pitchFamily="66" charset="-122"/>
                <a:ea typeface="Hannotate SC" panose="03000500000000000000" pitchFamily="66" charset="-122"/>
              </a:rPr>
              <a:t>或者余弦计算，这样的成本对于很多实时性场景，比如搜索引擎，都是完全没有办法承受的。为了解决这样一个问题，早先研究算法的学者就提出了一个名叫“近似最近邻计算”的概念。意思就是说，当我们不再去严格要求寻找相似性最高的目标向量，转而可以接受相似性足够高的目标向量的时候，我们关于最近邻的计算就可以以</a:t>
            </a:r>
            <a:r>
              <a:rPr lang="zh-CN" altLang="en-CN" dirty="0">
                <a:latin typeface="Hannotate SC" panose="03000500000000000000" pitchFamily="66" charset="-122"/>
                <a:ea typeface="Hannotate SC" panose="03000500000000000000" pitchFamily="66" charset="-122"/>
              </a:rPr>
              <a:t>次线性</a:t>
            </a:r>
            <a:r>
              <a:rPr lang="zh-CN" altLang="en-US" dirty="0">
                <a:latin typeface="Hannotate SC" panose="03000500000000000000" pitchFamily="66" charset="-122"/>
                <a:ea typeface="Hannotate SC" panose="03000500000000000000" pitchFamily="66" charset="-122"/>
              </a:rPr>
              <a:t>、甚至是常数的时间复杂度加以快速求解。近似最近邻计算的研究已经经历了数十年的发展，目前可以说是一个相对成熟的技术体系。像</a:t>
            </a:r>
            <a:r>
              <a:rPr lang="zh-CN" altLang="en-CN" dirty="0">
                <a:latin typeface="Hannotate SC" panose="03000500000000000000" pitchFamily="66" charset="-122"/>
                <a:ea typeface="Hannotate SC" panose="03000500000000000000" pitchFamily="66" charset="-122"/>
              </a:rPr>
              <a:t>乘积量化</a:t>
            </a:r>
            <a:r>
              <a:rPr lang="en-US" altLang="zh-CN" dirty="0">
                <a:latin typeface="Hannotate SC" panose="03000500000000000000" pitchFamily="66" charset="-122"/>
                <a:ea typeface="Hannotate SC" panose="03000500000000000000" pitchFamily="66" charset="-122"/>
              </a:rPr>
              <a:t>PQ</a:t>
            </a:r>
            <a:r>
              <a:rPr lang="zh-CN" altLang="en-US" dirty="0">
                <a:latin typeface="Hannotate SC" panose="03000500000000000000" pitchFamily="66" charset="-122"/>
                <a:ea typeface="Hannotate SC" panose="03000500000000000000" pitchFamily="66" charset="-122"/>
              </a:rPr>
              <a:t>、层次化</a:t>
            </a:r>
            <a:r>
              <a:rPr lang="zh-CN" altLang="en-CN" dirty="0">
                <a:latin typeface="Hannotate SC" panose="03000500000000000000" pitchFamily="66" charset="-122"/>
                <a:ea typeface="Hannotate SC" panose="03000500000000000000" pitchFamily="66" charset="-122"/>
              </a:rPr>
              <a:t>近邻图</a:t>
            </a:r>
            <a:r>
              <a:rPr lang="en-US" altLang="zh-CN" dirty="0">
                <a:latin typeface="Hannotate SC" panose="03000500000000000000" pitchFamily="66" charset="-122"/>
                <a:ea typeface="Hannotate SC" panose="03000500000000000000" pitchFamily="66" charset="-122"/>
              </a:rPr>
              <a:t>HNSW</a:t>
            </a:r>
            <a:r>
              <a:rPr lang="zh-CN" altLang="en-US" dirty="0">
                <a:latin typeface="Hannotate SC" panose="03000500000000000000" pitchFamily="66" charset="-122"/>
                <a:ea typeface="Hannotate SC" panose="03000500000000000000" pitchFamily="66" charset="-122"/>
              </a:rPr>
              <a:t>，都是非常知名的近似最近邻算法。</a:t>
            </a:r>
            <a:r>
              <a:rPr lang="zh-CN" altLang="en-CN" dirty="0">
                <a:latin typeface="Hannotate SC" panose="03000500000000000000" pitchFamily="66" charset="-122"/>
                <a:ea typeface="Hannotate SC" panose="03000500000000000000" pitchFamily="66" charset="-122"/>
              </a:rPr>
              <a:t>而这些</a:t>
            </a:r>
            <a:r>
              <a:rPr lang="zh-CN" altLang="en-US" dirty="0">
                <a:latin typeface="Hannotate SC" panose="03000500000000000000" pitchFamily="66" charset="-122"/>
                <a:ea typeface="Hannotate SC" panose="03000500000000000000" pitchFamily="66" charset="-122"/>
              </a:rPr>
              <a:t>近似最近邻算法</a:t>
            </a:r>
            <a:r>
              <a:rPr lang="zh-CN" altLang="en-CN" dirty="0">
                <a:latin typeface="Hannotate SC" panose="03000500000000000000" pitchFamily="66" charset="-122"/>
                <a:ea typeface="Hannotate SC" panose="03000500000000000000" pitchFamily="66" charset="-122"/>
              </a:rPr>
              <a:t>被打包</a:t>
            </a:r>
            <a:r>
              <a:rPr lang="zh-CN" altLang="en-US" dirty="0">
                <a:latin typeface="Hannotate SC" panose="03000500000000000000" pitchFamily="66" charset="-122"/>
                <a:ea typeface="Hannotate SC" panose="03000500000000000000" pitchFamily="66" charset="-122"/>
              </a:rPr>
              <a:t>、进而形成了市面上我们所熟知的向量数据库。当中最具代表性的是</a:t>
            </a:r>
            <a:r>
              <a:rPr lang="en-US" altLang="zh-CN" dirty="0">
                <a:latin typeface="Hannotate SC" panose="03000500000000000000" pitchFamily="66" charset="-122"/>
                <a:ea typeface="Hannotate SC" panose="03000500000000000000" pitchFamily="66" charset="-122"/>
              </a:rPr>
              <a:t>FAISS</a:t>
            </a:r>
            <a:r>
              <a:rPr lang="zh-CN" altLang="en-US" dirty="0">
                <a:latin typeface="Hannotate SC" panose="03000500000000000000" pitchFamily="66" charset="-122"/>
                <a:ea typeface="Hannotate SC" panose="03000500000000000000" pitchFamily="66" charset="-122"/>
              </a:rPr>
              <a:t>，这是一个由</a:t>
            </a:r>
            <a:r>
              <a:rPr lang="zh-CN" altLang="en-CN" dirty="0">
                <a:latin typeface="Hannotate SC" panose="03000500000000000000" pitchFamily="66" charset="-122"/>
                <a:ea typeface="Hannotate SC" panose="03000500000000000000" pitchFamily="66" charset="-122"/>
              </a:rPr>
              <a:t>脸书</a:t>
            </a:r>
            <a:r>
              <a:rPr lang="zh-CN" altLang="en-US" dirty="0">
                <a:latin typeface="Hannotate SC" panose="03000500000000000000" pitchFamily="66" charset="-122"/>
                <a:ea typeface="Hannotate SC" panose="03000500000000000000" pitchFamily="66" charset="-122"/>
              </a:rPr>
              <a:t>开发、并且对外开源的向量数据库。另外还有微软的</a:t>
            </a:r>
            <a:r>
              <a:rPr lang="en-US" altLang="zh-CN" dirty="0">
                <a:latin typeface="Hannotate SC" panose="03000500000000000000" pitchFamily="66" charset="-122"/>
                <a:ea typeface="Hannotate SC" panose="03000500000000000000" pitchFamily="66" charset="-122"/>
              </a:rPr>
              <a:t>SPTAG</a:t>
            </a:r>
            <a:r>
              <a:rPr lang="zh-CN" altLang="en-US" dirty="0">
                <a:latin typeface="Hannotate SC" panose="03000500000000000000" pitchFamily="66" charset="-122"/>
                <a:ea typeface="Hannotate SC" panose="03000500000000000000" pitchFamily="66" charset="-122"/>
              </a:rPr>
              <a:t>，这是一个由之前我在微软研究院的同事所领导开发的、同样卓越的向量数据库产品。而我们说最近一段时间，向量模型的流行也带火了一大批向量数据库，像</a:t>
            </a:r>
            <a:r>
              <a:rPr lang="en-US" altLang="zh-CN" dirty="0">
                <a:latin typeface="Hannotate SC" panose="03000500000000000000" pitchFamily="66" charset="-122"/>
                <a:ea typeface="Hannotate SC" panose="03000500000000000000" pitchFamily="66" charset="-122"/>
              </a:rPr>
              <a:t>Milvus</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Pinecone</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Vespa</a:t>
            </a:r>
            <a:r>
              <a:rPr lang="zh-CN" altLang="en-US" dirty="0">
                <a:latin typeface="Hannotate SC" panose="03000500000000000000" pitchFamily="66" charset="-122"/>
                <a:ea typeface="Hannotate SC" panose="03000500000000000000" pitchFamily="66" charset="-122"/>
              </a:rPr>
              <a:t>等，都是其中非常著名的代表。</a:t>
            </a:r>
            <a:endParaRPr lang="en-US" altLang="zh-CN" dirty="0">
              <a:latin typeface="Hannotate SC" panose="03000500000000000000" pitchFamily="66" charset="-122"/>
              <a:ea typeface="Hannotate SC" panose="03000500000000000000" pitchFamily="66" charset="-122"/>
            </a:endParaRPr>
          </a:p>
          <a:p>
            <a:endParaRPr lang="en-US" altLang="zh-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8</a:t>
            </a:fld>
            <a:endParaRPr lang="en-CN"/>
          </a:p>
        </p:txBody>
      </p:sp>
    </p:spTree>
    <p:extLst>
      <p:ext uri="{BB962C8B-B14F-4D97-AF65-F5344CB8AC3E}">
        <p14:creationId xmlns:p14="http://schemas.microsoft.com/office/powerpoint/2010/main" val="27526512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82</a:t>
            </a:fld>
            <a:endParaRPr lang="en-CN"/>
          </a:p>
        </p:txBody>
      </p:sp>
    </p:spTree>
    <p:extLst>
      <p:ext uri="{BB962C8B-B14F-4D97-AF65-F5344CB8AC3E}">
        <p14:creationId xmlns:p14="http://schemas.microsoft.com/office/powerpoint/2010/main" val="35558446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83</a:t>
            </a:fld>
            <a:endParaRPr lang="en-CN"/>
          </a:p>
        </p:txBody>
      </p:sp>
    </p:spTree>
    <p:extLst>
      <p:ext uri="{BB962C8B-B14F-4D97-AF65-F5344CB8AC3E}">
        <p14:creationId xmlns:p14="http://schemas.microsoft.com/office/powerpoint/2010/main" val="37716713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84</a:t>
            </a:fld>
            <a:endParaRPr lang="en-CN"/>
          </a:p>
        </p:txBody>
      </p:sp>
    </p:spTree>
    <p:extLst>
      <p:ext uri="{BB962C8B-B14F-4D97-AF65-F5344CB8AC3E}">
        <p14:creationId xmlns:p14="http://schemas.microsoft.com/office/powerpoint/2010/main" val="150658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85</a:t>
            </a:fld>
            <a:endParaRPr lang="en-CN"/>
          </a:p>
        </p:txBody>
      </p:sp>
    </p:spTree>
    <p:extLst>
      <p:ext uri="{BB962C8B-B14F-4D97-AF65-F5344CB8AC3E}">
        <p14:creationId xmlns:p14="http://schemas.microsoft.com/office/powerpoint/2010/main" val="8611039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86</a:t>
            </a:fld>
            <a:endParaRPr lang="en-CN"/>
          </a:p>
        </p:txBody>
      </p:sp>
    </p:spTree>
    <p:extLst>
      <p:ext uri="{BB962C8B-B14F-4D97-AF65-F5344CB8AC3E}">
        <p14:creationId xmlns:p14="http://schemas.microsoft.com/office/powerpoint/2010/main" val="2942938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87</a:t>
            </a:fld>
            <a:endParaRPr lang="en-CN"/>
          </a:p>
        </p:txBody>
      </p:sp>
    </p:spTree>
    <p:extLst>
      <p:ext uri="{BB962C8B-B14F-4D97-AF65-F5344CB8AC3E}">
        <p14:creationId xmlns:p14="http://schemas.microsoft.com/office/powerpoint/2010/main" val="1910936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88</a:t>
            </a:fld>
            <a:endParaRPr lang="en-CN"/>
          </a:p>
        </p:txBody>
      </p:sp>
    </p:spTree>
    <p:extLst>
      <p:ext uri="{BB962C8B-B14F-4D97-AF65-F5344CB8AC3E}">
        <p14:creationId xmlns:p14="http://schemas.microsoft.com/office/powerpoint/2010/main" val="2000316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89</a:t>
            </a:fld>
            <a:endParaRPr lang="en-CN"/>
          </a:p>
        </p:txBody>
      </p:sp>
    </p:spTree>
    <p:extLst>
      <p:ext uri="{BB962C8B-B14F-4D97-AF65-F5344CB8AC3E}">
        <p14:creationId xmlns:p14="http://schemas.microsoft.com/office/powerpoint/2010/main" val="2350701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90</a:t>
            </a:fld>
            <a:endParaRPr lang="en-CN"/>
          </a:p>
        </p:txBody>
      </p:sp>
    </p:spTree>
    <p:extLst>
      <p:ext uri="{BB962C8B-B14F-4D97-AF65-F5344CB8AC3E}">
        <p14:creationId xmlns:p14="http://schemas.microsoft.com/office/powerpoint/2010/main" val="1927445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91</a:t>
            </a:fld>
            <a:endParaRPr lang="en-CN"/>
          </a:p>
        </p:txBody>
      </p:sp>
    </p:spTree>
    <p:extLst>
      <p:ext uri="{BB962C8B-B14F-4D97-AF65-F5344CB8AC3E}">
        <p14:creationId xmlns:p14="http://schemas.microsoft.com/office/powerpoint/2010/main" val="309788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Hannotate SC" panose="03000500000000000000" pitchFamily="66" charset="-122"/>
                <a:ea typeface="Hannotate SC" panose="03000500000000000000" pitchFamily="66" charset="-122"/>
              </a:rPr>
              <a:t>我们之前提到向量模型的一个主要用途是搜索</a:t>
            </a:r>
            <a:r>
              <a:rPr lang="zh-CN" altLang="en-US" dirty="0">
                <a:latin typeface="Hannotate SC" panose="03000500000000000000" pitchFamily="66" charset="-122"/>
                <a:ea typeface="Hannotate SC" panose="03000500000000000000" pitchFamily="66" charset="-122"/>
              </a:rPr>
              <a:t>。而且在现在的开源社区中，向量模型也是最为常见的</a:t>
            </a:r>
            <a:r>
              <a:rPr lang="en-CN" dirty="0">
                <a:latin typeface="Hannotate SC" panose="03000500000000000000" pitchFamily="66" charset="-122"/>
                <a:ea typeface="Hannotate SC" panose="03000500000000000000" pitchFamily="66" charset="-122"/>
              </a:rPr>
              <a:t>搜索方式</a:t>
            </a:r>
            <a:r>
              <a:rPr lang="zh-CN" altLang="en-US" dirty="0">
                <a:latin typeface="Hannotate SC" panose="03000500000000000000" pitchFamily="66" charset="-122"/>
                <a:ea typeface="Hannotate SC" panose="03000500000000000000" pitchFamily="66" charset="-122"/>
              </a:rPr>
              <a:t>。在很大程度上，社区里面很多人会产生误解，认为</a:t>
            </a:r>
            <a:r>
              <a:rPr lang="en-CN" dirty="0">
                <a:latin typeface="Hannotate SC" panose="03000500000000000000" pitchFamily="66" charset="-122"/>
                <a:ea typeface="Hannotate SC" panose="03000500000000000000" pitchFamily="66" charset="-122"/>
              </a:rPr>
              <a:t>搜索</a:t>
            </a:r>
            <a:r>
              <a:rPr lang="zh-CN" altLang="en-US" dirty="0">
                <a:latin typeface="Hannotate SC" panose="03000500000000000000" pitchFamily="66" charset="-122"/>
                <a:ea typeface="Hannotate SC" panose="03000500000000000000" pitchFamily="66" charset="-122"/>
              </a:rPr>
              <a:t>就等同于向量</a:t>
            </a:r>
            <a:r>
              <a:rPr lang="en-CN" dirty="0">
                <a:latin typeface="Hannotate SC" panose="03000500000000000000" pitchFamily="66" charset="-122"/>
                <a:ea typeface="Hannotate SC" panose="03000500000000000000" pitchFamily="66" charset="-122"/>
              </a:rPr>
              <a:t>搜索</a:t>
            </a:r>
            <a:r>
              <a:rPr lang="zh-CN" altLang="en-US" dirty="0">
                <a:latin typeface="Hannotate SC" panose="03000500000000000000" pitchFamily="66" charset="-122"/>
                <a:ea typeface="Hannotate SC" panose="03000500000000000000" pitchFamily="66" charset="-122"/>
              </a:rPr>
              <a:t>。这其实是一个很大的误区。其实除了向量模型之外，还有很多</a:t>
            </a:r>
            <a:r>
              <a:rPr lang="zh-CN" altLang="en-CN" dirty="0">
                <a:latin typeface="Hannotate SC" panose="03000500000000000000" pitchFamily="66" charset="-122"/>
                <a:ea typeface="Hannotate SC" panose="03000500000000000000" pitchFamily="66" charset="-122"/>
              </a:rPr>
              <a:t>信息检索</a:t>
            </a:r>
            <a:r>
              <a:rPr lang="zh-CN" altLang="en-US" dirty="0">
                <a:latin typeface="Hannotate SC" panose="03000500000000000000" pitchFamily="66" charset="-122"/>
                <a:ea typeface="Hannotate SC" panose="03000500000000000000" pitchFamily="66" charset="-122"/>
              </a:rPr>
              <a:t>的技术手段。而其中最常见的就是关键词检索，或者说</a:t>
            </a:r>
            <a:r>
              <a:rPr lang="zh-CN" altLang="en-CN" dirty="0">
                <a:latin typeface="Hannotate SC" panose="03000500000000000000" pitchFamily="66" charset="-122"/>
                <a:ea typeface="Hannotate SC" panose="03000500000000000000" pitchFamily="66" charset="-122"/>
              </a:rPr>
              <a:t>稀疏检索</a:t>
            </a:r>
            <a:r>
              <a:rPr lang="zh-CN" altLang="en-US" dirty="0">
                <a:latin typeface="Hannotate SC" panose="03000500000000000000" pitchFamily="66" charset="-122"/>
                <a:ea typeface="Hannotate SC" panose="03000500000000000000" pitchFamily="66" charset="-122"/>
              </a:rPr>
              <a:t>：如果一个文档与查询输入有足够高的关键词重合，那么二者之间往往是具有比较强的语义关联的，衡量这种关联强弱的代表性方法包括</a:t>
            </a:r>
            <a:r>
              <a:rPr lang="en-US" altLang="zh-CN" dirty="0">
                <a:latin typeface="Hannotate SC" panose="03000500000000000000" pitchFamily="66" charset="-122"/>
                <a:ea typeface="Hannotate SC" panose="03000500000000000000" pitchFamily="66" charset="-122"/>
              </a:rPr>
              <a:t>TFIDF</a:t>
            </a:r>
            <a:r>
              <a:rPr lang="zh-CN" altLang="en-US" dirty="0">
                <a:latin typeface="Hannotate SC" panose="03000500000000000000" pitchFamily="66" charset="-122"/>
                <a:ea typeface="Hannotate SC" panose="03000500000000000000" pitchFamily="66" charset="-122"/>
              </a:rPr>
              <a:t>、</a:t>
            </a:r>
            <a:r>
              <a:rPr lang="en-US" altLang="zh-CN" dirty="0">
                <a:latin typeface="Hannotate SC" panose="03000500000000000000" pitchFamily="66" charset="-122"/>
                <a:ea typeface="Hannotate SC" panose="03000500000000000000" pitchFamily="66" charset="-122"/>
              </a:rPr>
              <a:t>BM25</a:t>
            </a:r>
            <a:r>
              <a:rPr lang="zh-CN" altLang="en-US" dirty="0">
                <a:latin typeface="Hannotate SC" panose="03000500000000000000" pitchFamily="66" charset="-122"/>
                <a:ea typeface="Hannotate SC" panose="03000500000000000000" pitchFamily="66" charset="-122"/>
              </a:rPr>
              <a:t>等。事实上，关键词检索直到今天都是一种非常常见的检索手段。它不需要训练，但表现非常的鲁棒，而且同样高效。不过它的缺点也很明显，就是当查询与文档没有关键词重合的时候，这种方法就无能为力了。除了关键词检索，我们也可以借助神经网络建立查询与文档之间深层次的交互，从而获得更为精准的相关性度量。而根据交互方式的不同，我们又可以将常见的方法划分为</a:t>
            </a:r>
            <a:r>
              <a:rPr lang="en-US" altLang="zh-CN" dirty="0">
                <a:latin typeface="Hannotate SC" panose="03000500000000000000" pitchFamily="66" charset="-122"/>
                <a:ea typeface="Hannotate SC" panose="03000500000000000000" pitchFamily="66" charset="-122"/>
              </a:rPr>
              <a:t>Cross-Encoder</a:t>
            </a:r>
            <a:r>
              <a:rPr lang="zh-CN" altLang="en-US" dirty="0">
                <a:latin typeface="Hannotate SC" panose="03000500000000000000" pitchFamily="66" charset="-122"/>
                <a:ea typeface="Hannotate SC" panose="03000500000000000000" pitchFamily="66" charset="-122"/>
              </a:rPr>
              <a:t>，即</a:t>
            </a:r>
            <a:r>
              <a:rPr lang="zh-CN" altLang="en-CN" dirty="0">
                <a:latin typeface="Hannotate SC" panose="03000500000000000000" pitchFamily="66" charset="-122"/>
                <a:ea typeface="Hannotate SC" panose="03000500000000000000" pitchFamily="66" charset="-122"/>
              </a:rPr>
              <a:t>深交互</a:t>
            </a:r>
            <a:r>
              <a:rPr lang="zh-CN" altLang="en-US" dirty="0">
                <a:latin typeface="Hannotate SC" panose="03000500000000000000" pitchFamily="66" charset="-122"/>
                <a:ea typeface="Hannotate SC" panose="03000500000000000000" pitchFamily="66" charset="-122"/>
              </a:rPr>
              <a:t>模型，与</a:t>
            </a:r>
            <a:r>
              <a:rPr lang="en-US" altLang="zh-CN" dirty="0">
                <a:latin typeface="Hannotate SC" panose="03000500000000000000" pitchFamily="66" charset="-122"/>
                <a:ea typeface="Hannotate SC" panose="03000500000000000000" pitchFamily="66" charset="-122"/>
              </a:rPr>
              <a:t>Multi-vec</a:t>
            </a:r>
            <a:r>
              <a:rPr lang="zh-CN" altLang="en-US" dirty="0">
                <a:latin typeface="Hannotate SC" panose="03000500000000000000" pitchFamily="66" charset="-122"/>
                <a:ea typeface="Hannotate SC" panose="03000500000000000000" pitchFamily="66" charset="-122"/>
              </a:rPr>
              <a:t> </a:t>
            </a:r>
            <a:r>
              <a:rPr lang="en-US" altLang="zh-CN" dirty="0">
                <a:latin typeface="Hannotate SC" panose="03000500000000000000" pitchFamily="66" charset="-122"/>
                <a:ea typeface="Hannotate SC" panose="03000500000000000000" pitchFamily="66" charset="-122"/>
              </a:rPr>
              <a:t>encoder</a:t>
            </a:r>
            <a:r>
              <a:rPr lang="zh-CN" altLang="en-US" dirty="0">
                <a:latin typeface="Hannotate SC" panose="03000500000000000000" pitchFamily="66" charset="-122"/>
                <a:ea typeface="Hannotate SC" panose="03000500000000000000" pitchFamily="66" charset="-122"/>
              </a:rPr>
              <a:t>，即多向量模型。由于更为复杂的交互方式，深交互模型可以获得超越向量模型与关键词模型的检索精度。但是也正是由于计算复杂性的提升，这种检索精度提升的代价是非常高昂的。</a:t>
            </a:r>
            <a:endParaRPr lang="en-CN" dirty="0">
              <a:latin typeface="Hannotate SC" panose="03000500000000000000" pitchFamily="66" charset="-122"/>
              <a:ea typeface="Hannotate SC" panose="03000500000000000000" pitchFamily="66" charset="-122"/>
            </a:endParaRPr>
          </a:p>
        </p:txBody>
      </p:sp>
      <p:sp>
        <p:nvSpPr>
          <p:cNvPr id="4" name="Slide Number Placeholder 3"/>
          <p:cNvSpPr>
            <a:spLocks noGrp="1"/>
          </p:cNvSpPr>
          <p:nvPr>
            <p:ph type="sldNum" sz="quarter" idx="5"/>
          </p:nvPr>
        </p:nvSpPr>
        <p:spPr/>
        <p:txBody>
          <a:bodyPr/>
          <a:lstStyle/>
          <a:p>
            <a:fld id="{3EAADACE-A60C-C745-A404-80477CF81E10}" type="slidenum">
              <a:rPr lang="en-CN" smtClean="0"/>
              <a:t>9</a:t>
            </a:fld>
            <a:endParaRPr lang="en-CN"/>
          </a:p>
        </p:txBody>
      </p:sp>
    </p:spTree>
    <p:extLst>
      <p:ext uri="{BB962C8B-B14F-4D97-AF65-F5344CB8AC3E}">
        <p14:creationId xmlns:p14="http://schemas.microsoft.com/office/powerpoint/2010/main" val="18520035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92</a:t>
            </a:fld>
            <a:endParaRPr lang="en-CN"/>
          </a:p>
        </p:txBody>
      </p:sp>
    </p:spTree>
    <p:extLst>
      <p:ext uri="{BB962C8B-B14F-4D97-AF65-F5344CB8AC3E}">
        <p14:creationId xmlns:p14="http://schemas.microsoft.com/office/powerpoint/2010/main" val="2262046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EAADACE-A60C-C745-A404-80477CF81E10}" type="slidenum">
              <a:rPr lang="en-CN" smtClean="0"/>
              <a:t>93</a:t>
            </a:fld>
            <a:endParaRPr lang="en-CN"/>
          </a:p>
        </p:txBody>
      </p:sp>
    </p:spTree>
    <p:extLst>
      <p:ext uri="{BB962C8B-B14F-4D97-AF65-F5344CB8AC3E}">
        <p14:creationId xmlns:p14="http://schemas.microsoft.com/office/powerpoint/2010/main" val="711295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89AD-9700-D1B8-F385-6B881542F6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AC3C644-B02F-54D1-439C-48F7C18D7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1DBA7B95-7124-6228-4D86-9F9EB61D2FE8}"/>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4519B11B-5C39-5C1D-EDAD-A15064170D9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13A1D9C-7954-CDC8-2E9A-8CDC5C1B0D3E}"/>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380767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C550-13A3-7E27-6CFE-E4278189FACC}"/>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EDC4ED94-334F-F37A-89CA-323A3F79FB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EF27758-F18A-DDAD-6F4B-B43EB337FC0E}"/>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C74D495F-19A4-43EF-FF11-D83D92E1423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879CF0B-BA8B-5916-4AE3-BDE01F35F161}"/>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173584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8CF15-11A8-2A3A-746F-2A5A8FD9B1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090C632-BD09-DE6F-3702-4D95535789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7BA2BD3-DF23-4944-86E2-EE97B9858ED0}"/>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4D19768C-A7BB-7BAA-6E6C-CAE5911E284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04E2BA7-B043-C820-4BBE-02F817223808}"/>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356885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36B8-21AB-6E64-A759-A3F34D49F34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49FA1B2-A3F1-FD6D-F230-99B4509C52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0899B08-9B01-9A02-711C-C679AB9FE788}"/>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533087A6-80CD-6616-4DB9-3E76625CE7D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FA2D46E-75BD-263A-D426-F5020E9BDF6C}"/>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101305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413-5043-F722-190D-0C573C8E2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81D472C0-EC28-1163-D5C7-FB6ED1767B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813056-730D-412A-A64C-0DD167459C89}"/>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CBA08178-0FF4-EAAE-6EB8-781DD2858B8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D3A4922-A69B-D943-FDB0-995AE9BD88D3}"/>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102422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2BD7-4896-A191-D62A-4D512CA8ADE0}"/>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7791B7B-29C2-B2DA-5189-A193949591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B9DA549-9A48-F06C-71B7-59CF9AEEF0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08CAA49B-6842-B093-8D43-BA742796BC1F}"/>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6" name="Footer Placeholder 5">
            <a:extLst>
              <a:ext uri="{FF2B5EF4-FFF2-40B4-BE49-F238E27FC236}">
                <a16:creationId xmlns:a16="http://schemas.microsoft.com/office/drawing/2014/main" id="{D2566127-7B66-AC53-F1F0-EA0082845FA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F42860C-F8A0-AA2D-3DA7-B3F22CF6B2EF}"/>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2221919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838A-0E14-B947-ADCC-B59239A5292D}"/>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4C29E37-A845-FE43-5833-224F7425EF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B3AC72-39AA-0ABA-5C77-5F2C265298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CA775A52-73B0-66F5-2100-0B9C6C590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3DB644-4F3D-4342-84B7-51846842A0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B25EE8C-B4BB-9E2B-FD37-BB6ED6113908}"/>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8" name="Footer Placeholder 7">
            <a:extLst>
              <a:ext uri="{FF2B5EF4-FFF2-40B4-BE49-F238E27FC236}">
                <a16:creationId xmlns:a16="http://schemas.microsoft.com/office/drawing/2014/main" id="{28E9D119-490B-2534-3B28-F4528FA4FA44}"/>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E5D6EE34-2B39-3785-EED4-9325691AC3B7}"/>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369026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F949-8BAB-1E04-CFA1-A1E2B058D42D}"/>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ADFD8C0-E01E-8808-8FF1-7BD598B629B7}"/>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4" name="Footer Placeholder 3">
            <a:extLst>
              <a:ext uri="{FF2B5EF4-FFF2-40B4-BE49-F238E27FC236}">
                <a16:creationId xmlns:a16="http://schemas.microsoft.com/office/drawing/2014/main" id="{FFBDEFFA-7C26-B09C-2325-03D09D17106F}"/>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45C5EA2E-A301-0551-35FD-A84803F5922F}"/>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32369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4B5DE-49AC-BC49-5031-3F64B4DF9A5E}"/>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3" name="Footer Placeholder 2">
            <a:extLst>
              <a:ext uri="{FF2B5EF4-FFF2-40B4-BE49-F238E27FC236}">
                <a16:creationId xmlns:a16="http://schemas.microsoft.com/office/drawing/2014/main" id="{0F00D562-912D-5C86-0E9C-0A8B8A870DFF}"/>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445BD156-CFBE-2ABB-FA6B-4CA9731F5359}"/>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295234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4F00-6E59-D317-64B6-E4C229B0B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BF76D2F0-9D54-71A2-778D-D202B0BBC8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1C47920B-B33B-2F19-39BF-FD6C8FC4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33BA5-EADF-A14B-98AB-2CA7A9E1F8EB}"/>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6" name="Footer Placeholder 5">
            <a:extLst>
              <a:ext uri="{FF2B5EF4-FFF2-40B4-BE49-F238E27FC236}">
                <a16:creationId xmlns:a16="http://schemas.microsoft.com/office/drawing/2014/main" id="{0240C15A-EC93-2F2D-62E9-D2E49C38AD8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105D18D-C8D6-CA0D-2995-59300F6B89BE}"/>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178024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EBFB-658F-F613-0B6F-619BBEC62E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F4DFC453-F685-2D4C-B9BA-78C911372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D6CD89AF-4E95-C5D8-C2F7-0D7C3B0B0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566B9-155D-60CF-EA2D-173FCBF3C324}"/>
              </a:ext>
            </a:extLst>
          </p:cNvPr>
          <p:cNvSpPr>
            <a:spLocks noGrp="1"/>
          </p:cNvSpPr>
          <p:nvPr>
            <p:ph type="dt" sz="half" idx="10"/>
          </p:nvPr>
        </p:nvSpPr>
        <p:spPr/>
        <p:txBody>
          <a:bodyPr/>
          <a:lstStyle/>
          <a:p>
            <a:fld id="{D11A9B75-B763-D848-8A7B-A3E40D9F8882}" type="datetimeFigureOut">
              <a:rPr lang="en-CN" smtClean="0"/>
              <a:t>2024/4/21</a:t>
            </a:fld>
            <a:endParaRPr lang="en-CN"/>
          </a:p>
        </p:txBody>
      </p:sp>
      <p:sp>
        <p:nvSpPr>
          <p:cNvPr id="6" name="Footer Placeholder 5">
            <a:extLst>
              <a:ext uri="{FF2B5EF4-FFF2-40B4-BE49-F238E27FC236}">
                <a16:creationId xmlns:a16="http://schemas.microsoft.com/office/drawing/2014/main" id="{FE3C6294-C5D2-14D2-F298-48EE9DDC108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8DC5753-646B-E775-91F1-BCBB4EC92A84}"/>
              </a:ext>
            </a:extLst>
          </p:cNvPr>
          <p:cNvSpPr>
            <a:spLocks noGrp="1"/>
          </p:cNvSpPr>
          <p:nvPr>
            <p:ph type="sldNum" sz="quarter" idx="12"/>
          </p:nvPr>
        </p:nvSpPr>
        <p:spPr/>
        <p:txBody>
          <a:bodyPr/>
          <a:lstStyle/>
          <a:p>
            <a:fld id="{09DC6699-21D7-594C-A6C9-49F86D0758A6}" type="slidenum">
              <a:rPr lang="en-CN" smtClean="0"/>
              <a:t>‹#›</a:t>
            </a:fld>
            <a:endParaRPr lang="en-CN"/>
          </a:p>
        </p:txBody>
      </p:sp>
    </p:spTree>
    <p:extLst>
      <p:ext uri="{BB962C8B-B14F-4D97-AF65-F5344CB8AC3E}">
        <p14:creationId xmlns:p14="http://schemas.microsoft.com/office/powerpoint/2010/main" val="3839542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DDE00-DE72-5E2E-79A1-52CA9165B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680692B-783E-1010-B40A-6AE120460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584F54B-575F-0494-0D8E-63AD13062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1A9B75-B763-D848-8A7B-A3E40D9F8882}" type="datetimeFigureOut">
              <a:rPr lang="en-CN" smtClean="0"/>
              <a:t>2024/4/21</a:t>
            </a:fld>
            <a:endParaRPr lang="en-CN"/>
          </a:p>
        </p:txBody>
      </p:sp>
      <p:sp>
        <p:nvSpPr>
          <p:cNvPr id="5" name="Footer Placeholder 4">
            <a:extLst>
              <a:ext uri="{FF2B5EF4-FFF2-40B4-BE49-F238E27FC236}">
                <a16:creationId xmlns:a16="http://schemas.microsoft.com/office/drawing/2014/main" id="{AD95B73E-5988-28D7-5412-613F44823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2148FE5E-9DB1-6A92-1C0C-FE7048441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DC6699-21D7-594C-A6C9-49F86D0758A6}" type="slidenum">
              <a:rPr lang="en-CN" smtClean="0"/>
              <a:t>‹#›</a:t>
            </a:fld>
            <a:endParaRPr lang="en-CN"/>
          </a:p>
        </p:txBody>
      </p:sp>
    </p:spTree>
    <p:extLst>
      <p:ext uri="{BB962C8B-B14F-4D97-AF65-F5344CB8AC3E}">
        <p14:creationId xmlns:p14="http://schemas.microsoft.com/office/powerpoint/2010/main" val="148180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FlagOpen/FlagEmbedding" TargetMode="Externa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12"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jpeg"/><Relationship Id="rId3" Type="http://schemas.openxmlformats.org/officeDocument/2006/relationships/image" Target="../media/image82.png"/><Relationship Id="rId7" Type="http://schemas.openxmlformats.org/officeDocument/2006/relationships/image" Target="../media/image86.jpeg"/><Relationship Id="rId12"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94.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2402.09760"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5.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9.png"/><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arxiv.org/pdf/2312.15503"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arxiv.org/pdf/2310.08319" TargetMode="External"/><Relationship Id="rId5" Type="http://schemas.openxmlformats.org/officeDocument/2006/relationships/image" Target="../media/image128.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9.png"/><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arxiv.org/pdf/2312.15503"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microsoft.com/office/2007/relationships/hdphoto" Target="../media/hdphoto4.wdp"/></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microsoft.com/office/2007/relationships/hdphoto" Target="../media/hdphoto5.wdp"/></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24E2-DB25-8841-9EB5-304A55F01F8A}"/>
              </a:ext>
            </a:extLst>
          </p:cNvPr>
          <p:cNvSpPr>
            <a:spLocks noGrp="1"/>
          </p:cNvSpPr>
          <p:nvPr>
            <p:ph type="ctrTitle"/>
          </p:nvPr>
        </p:nvSpPr>
        <p:spPr>
          <a:xfrm>
            <a:off x="636725" y="1041401"/>
            <a:ext cx="10918546" cy="1342385"/>
          </a:xfrm>
        </p:spPr>
        <p:txBody>
          <a:bodyPr anchor="ctr">
            <a:normAutofit/>
          </a:bodyPr>
          <a:lstStyle/>
          <a:p>
            <a:pPr>
              <a:spcBef>
                <a:spcPts val="10200"/>
              </a:spcBef>
              <a:spcAft>
                <a:spcPts val="10200"/>
              </a:spcAft>
            </a:pPr>
            <a:r>
              <a:rPr lang="en-US" b="1" dirty="0">
                <a:latin typeface="Constantia" panose="02030602050306030303" pitchFamily="18" charset="0"/>
                <a:ea typeface="STSong" panose="02010600040101010101" pitchFamily="2" charset="-122"/>
              </a:rPr>
              <a:t>大模型时代的通用向量检索</a:t>
            </a:r>
            <a:endParaRPr lang="en-CN" b="1" dirty="0">
              <a:latin typeface="Constantia" panose="02030602050306030303" pitchFamily="18" charset="0"/>
              <a:ea typeface="STSong" panose="02010600040101010101" pitchFamily="2" charset="-122"/>
            </a:endParaRPr>
          </a:p>
        </p:txBody>
      </p:sp>
      <p:sp>
        <p:nvSpPr>
          <p:cNvPr id="3" name="Subtitle 2">
            <a:extLst>
              <a:ext uri="{FF2B5EF4-FFF2-40B4-BE49-F238E27FC236}">
                <a16:creationId xmlns:a16="http://schemas.microsoft.com/office/drawing/2014/main" id="{E2E0C7FD-1765-B7E3-B794-C117D6827A1E}"/>
              </a:ext>
            </a:extLst>
          </p:cNvPr>
          <p:cNvSpPr>
            <a:spLocks noGrp="1"/>
          </p:cNvSpPr>
          <p:nvPr>
            <p:ph type="subTitle" idx="1"/>
          </p:nvPr>
        </p:nvSpPr>
        <p:spPr>
          <a:xfrm>
            <a:off x="468593" y="3793384"/>
            <a:ext cx="11254811" cy="1655762"/>
          </a:xfrm>
        </p:spPr>
        <p:txBody>
          <a:bodyPr/>
          <a:lstStyle/>
          <a:p>
            <a:r>
              <a:rPr lang="en-CN" dirty="0">
                <a:latin typeface="Constantia" panose="02030602050306030303" pitchFamily="18" charset="0"/>
                <a:ea typeface="STSong" panose="02010600040101010101" pitchFamily="2" charset="-122"/>
              </a:rPr>
              <a:t>Zheng Liu</a:t>
            </a:r>
          </a:p>
          <a:p>
            <a:r>
              <a:rPr lang="en-CN" dirty="0">
                <a:latin typeface="Constantia" panose="02030602050306030303" pitchFamily="18" charset="0"/>
                <a:ea typeface="STSong" panose="02010600040101010101" pitchFamily="2" charset="-122"/>
              </a:rPr>
              <a:t>北京智源研究院</a:t>
            </a:r>
          </a:p>
          <a:p>
            <a:r>
              <a:rPr lang="en-CN" dirty="0">
                <a:latin typeface="Constantia" panose="02030602050306030303" pitchFamily="18" charset="0"/>
                <a:ea typeface="STSong" panose="02010600040101010101" pitchFamily="2" charset="-122"/>
              </a:rPr>
              <a:t>2024-05</a:t>
            </a:r>
          </a:p>
        </p:txBody>
      </p:sp>
      <p:sp>
        <p:nvSpPr>
          <p:cNvPr id="6" name="Title 1">
            <a:extLst>
              <a:ext uri="{FF2B5EF4-FFF2-40B4-BE49-F238E27FC236}">
                <a16:creationId xmlns:a16="http://schemas.microsoft.com/office/drawing/2014/main" id="{6D707F8B-0E39-B47A-A5B3-79635EB7EC26}"/>
              </a:ext>
            </a:extLst>
          </p:cNvPr>
          <p:cNvSpPr txBox="1">
            <a:spLocks/>
          </p:cNvSpPr>
          <p:nvPr/>
        </p:nvSpPr>
        <p:spPr>
          <a:xfrm>
            <a:off x="636726" y="2383786"/>
            <a:ext cx="10918545" cy="10452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CN" sz="3600" dirty="0">
                <a:latin typeface="Constantia" panose="02030602050306030303" pitchFamily="18" charset="0"/>
                <a:ea typeface="STSong" panose="02010600040101010101" pitchFamily="2" charset="-122"/>
              </a:rPr>
              <a:t>Universal Embedding In The Era Of LLMs </a:t>
            </a:r>
            <a:endParaRPr lang="en-CN" sz="4400" dirty="0">
              <a:latin typeface="Constantia" panose="02030602050306030303" pitchFamily="18" charset="0"/>
              <a:ea typeface="STSong" panose="02010600040101010101" pitchFamily="2" charset="-122"/>
            </a:endParaRPr>
          </a:p>
        </p:txBody>
      </p:sp>
    </p:spTree>
    <p:extLst>
      <p:ext uri="{BB962C8B-B14F-4D97-AF65-F5344CB8AC3E}">
        <p14:creationId xmlns:p14="http://schemas.microsoft.com/office/powerpoint/2010/main" val="3011359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DD48C06-DBE2-7D36-61B6-8F7F8252C851}"/>
              </a:ext>
            </a:extLst>
          </p:cNvPr>
          <p:cNvSpPr>
            <a:spLocks noGrp="1"/>
          </p:cNvSpPr>
          <p:nvPr>
            <p:ph idx="1"/>
          </p:nvPr>
        </p:nvSpPr>
        <p:spPr>
          <a:xfrm>
            <a:off x="838199" y="1518645"/>
            <a:ext cx="10836350" cy="1727475"/>
          </a:xfrm>
        </p:spPr>
        <p:txBody>
          <a:bodyPr>
            <a:normAutofit/>
          </a:bodyPr>
          <a:lstStyle/>
          <a:p>
            <a:pPr marL="0" indent="0">
              <a:buNone/>
            </a:pPr>
            <a:r>
              <a:rPr lang="en-US" altLang="zh-CN" sz="2000" b="1" dirty="0">
                <a:latin typeface="Microsoft YaHei UI" panose="020B0503020204020204" pitchFamily="34" charset="-122"/>
                <a:ea typeface="Microsoft YaHei UI" panose="020B0503020204020204" pitchFamily="34" charset="-122"/>
              </a:rPr>
              <a:t>Retrieval method beyond embedding</a:t>
            </a:r>
          </a:p>
          <a:p>
            <a:pPr>
              <a:spcBef>
                <a:spcPts val="400"/>
              </a:spcBef>
            </a:pPr>
            <a:r>
              <a:rPr lang="en-US" sz="1900" u="sng" dirty="0">
                <a:latin typeface="Microsoft YaHei UI" panose="020B0503020204020204" pitchFamily="34" charset="-122"/>
                <a:ea typeface="Microsoft YaHei UI" panose="020B0503020204020204" pitchFamily="34" charset="-122"/>
              </a:rPr>
              <a:t>Sparse/lexical retriever</a:t>
            </a:r>
            <a:r>
              <a:rPr lang="en-US" sz="1900" dirty="0">
                <a:latin typeface="Microsoft YaHei UI" panose="020B0503020204020204" pitchFamily="34" charset="-122"/>
                <a:ea typeface="Microsoft YaHei UI" panose="020B0503020204020204" pitchFamily="34" charset="-122"/>
              </a:rPr>
              <a:t>, leveraging keyword similarity</a:t>
            </a:r>
          </a:p>
          <a:p>
            <a:pPr>
              <a:spcBef>
                <a:spcPts val="400"/>
              </a:spcBef>
            </a:pPr>
            <a:r>
              <a:rPr lang="en-US" sz="1900" u="sng" dirty="0">
                <a:latin typeface="Microsoft YaHei UI" panose="020B0503020204020204" pitchFamily="34" charset="-122"/>
                <a:ea typeface="Microsoft YaHei UI" panose="020B0503020204020204" pitchFamily="34" charset="-122"/>
              </a:rPr>
              <a:t>Cross-encoder / multi-vec</a:t>
            </a:r>
            <a:r>
              <a:rPr lang="zh-CN" altLang="en-US" sz="1900" dirty="0">
                <a:latin typeface="Microsoft YaHei UI" panose="020B0503020204020204" pitchFamily="34" charset="-122"/>
                <a:ea typeface="Microsoft YaHei UI" panose="020B0503020204020204" pitchFamily="34" charset="-122"/>
              </a:rPr>
              <a:t> </a:t>
            </a:r>
            <a:r>
              <a:rPr lang="en-US" altLang="zh-CN" sz="1900" dirty="0">
                <a:latin typeface="Microsoft YaHei UI" panose="020B0503020204020204" pitchFamily="34" charset="-122"/>
                <a:ea typeface="Microsoft YaHei UI" panose="020B0503020204020204" pitchFamily="34" charset="-122"/>
              </a:rPr>
              <a:t>retriever, deeper interaction between query and doc  </a:t>
            </a:r>
          </a:p>
          <a:p>
            <a:pPr>
              <a:spcBef>
                <a:spcPts val="400"/>
              </a:spcBef>
            </a:pPr>
            <a:r>
              <a:rPr lang="en-US" altLang="zh-CN" sz="1900" dirty="0">
                <a:latin typeface="Microsoft YaHei UI" panose="020B0503020204020204" pitchFamily="34" charset="-122"/>
                <a:ea typeface="Microsoft YaHei UI" panose="020B0503020204020204" pitchFamily="34" charset="-122"/>
              </a:rPr>
              <a:t>No free lunch! </a:t>
            </a:r>
          </a:p>
          <a:p>
            <a:pPr>
              <a:spcBef>
                <a:spcPts val="400"/>
              </a:spcBef>
            </a:pPr>
            <a:r>
              <a:rPr lang="en-US" altLang="zh-CN" sz="1900" b="1" dirty="0">
                <a:latin typeface="Microsoft YaHei UI" panose="020B0503020204020204" pitchFamily="34" charset="-122"/>
                <a:ea typeface="Microsoft YaHei UI" panose="020B0503020204020204" pitchFamily="34" charset="-122"/>
              </a:rPr>
              <a:t>IR pipeline in a nutshell </a:t>
            </a:r>
            <a:r>
              <a:rPr lang="en-US" altLang="zh-CN" sz="1900" dirty="0">
                <a:latin typeface="Microsoft YaHei UI" panose="020B0503020204020204" pitchFamily="34" charset="-122"/>
                <a:ea typeface="Microsoft YaHei UI" panose="020B0503020204020204" pitchFamily="34" charset="-122"/>
              </a:rPr>
              <a:t>(progressively filtering)</a:t>
            </a:r>
            <a:endParaRPr lang="en-US" sz="1900" b="1" dirty="0">
              <a:latin typeface="Microsoft YaHei UI" panose="020B0503020204020204" pitchFamily="34" charset="-122"/>
              <a:ea typeface="Microsoft YaHei UI" panose="020B0503020204020204" pitchFamily="34" charset="-122"/>
            </a:endParaRPr>
          </a:p>
          <a:p>
            <a:pPr lvl="1"/>
            <a:endParaRPr lang="en-US" sz="1800" dirty="0">
              <a:latin typeface="Microsoft YaHei UI" panose="020B0503020204020204" pitchFamily="34" charset="-122"/>
              <a:ea typeface="Microsoft YaHei UI" panose="020B0503020204020204" pitchFamily="34" charset="-122"/>
            </a:endParaRPr>
          </a:p>
        </p:txBody>
      </p:sp>
      <p:grpSp>
        <p:nvGrpSpPr>
          <p:cNvPr id="21" name="Group 20">
            <a:extLst>
              <a:ext uri="{FF2B5EF4-FFF2-40B4-BE49-F238E27FC236}">
                <a16:creationId xmlns:a16="http://schemas.microsoft.com/office/drawing/2014/main" id="{07B9196D-2A1A-C5C8-484B-C24D70B56CDB}"/>
              </a:ext>
            </a:extLst>
          </p:cNvPr>
          <p:cNvGrpSpPr/>
          <p:nvPr/>
        </p:nvGrpSpPr>
        <p:grpSpPr>
          <a:xfrm>
            <a:off x="1619036" y="3438608"/>
            <a:ext cx="7961814" cy="2172957"/>
            <a:chOff x="1601107" y="3635524"/>
            <a:chExt cx="7961814" cy="2172957"/>
          </a:xfrm>
        </p:grpSpPr>
        <p:pic>
          <p:nvPicPr>
            <p:cNvPr id="98308" name="Picture 4" descr="Information Retrieval — Sentence-Transformers documentation">
              <a:extLst>
                <a:ext uri="{FF2B5EF4-FFF2-40B4-BE49-F238E27FC236}">
                  <a16:creationId xmlns:a16="http://schemas.microsoft.com/office/drawing/2014/main" id="{CD0E13C2-E19B-899C-35EA-760A87EEA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107" y="3635524"/>
              <a:ext cx="7360013" cy="2172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7F09EF-5325-4A8F-0277-34AF3BC17ED8}"/>
                </a:ext>
              </a:extLst>
            </p:cNvPr>
            <p:cNvSpPr txBox="1"/>
            <p:nvPr/>
          </p:nvSpPr>
          <p:spPr>
            <a:xfrm>
              <a:off x="4763514" y="3635524"/>
              <a:ext cx="1332485" cy="660162"/>
            </a:xfrm>
            <a:prstGeom prst="rect">
              <a:avLst/>
            </a:prstGeom>
            <a:solidFill>
              <a:schemeClr val="bg1"/>
            </a:solidFill>
          </p:spPr>
          <p:txBody>
            <a:bodyPr wrap="square" rtlCol="0">
              <a:spAutoFit/>
            </a:bodyPr>
            <a:lstStyle/>
            <a:p>
              <a:endParaRPr lang="en-CN" dirty="0"/>
            </a:p>
          </p:txBody>
        </p:sp>
        <p:sp>
          <p:nvSpPr>
            <p:cNvPr id="6" name="TextBox 5">
              <a:extLst>
                <a:ext uri="{FF2B5EF4-FFF2-40B4-BE49-F238E27FC236}">
                  <a16:creationId xmlns:a16="http://schemas.microsoft.com/office/drawing/2014/main" id="{E0492C03-04D2-25E7-C6A3-1291CFF737F6}"/>
                </a:ext>
              </a:extLst>
            </p:cNvPr>
            <p:cNvSpPr txBox="1"/>
            <p:nvPr/>
          </p:nvSpPr>
          <p:spPr>
            <a:xfrm>
              <a:off x="4891299" y="3846444"/>
              <a:ext cx="3126369" cy="338554"/>
            </a:xfrm>
            <a:prstGeom prst="rect">
              <a:avLst/>
            </a:prstGeom>
            <a:noFill/>
          </p:spPr>
          <p:txBody>
            <a:bodyPr wrap="none" rtlCol="0">
              <a:spAutoFit/>
            </a:bodyPr>
            <a:lstStyle/>
            <a:p>
              <a:r>
                <a:rPr lang="en-CN" sz="1600" dirty="0">
                  <a:latin typeface="Constantia" panose="02030602050306030303" pitchFamily="18" charset="0"/>
                </a:rPr>
                <a:t>database (million or billion scale)</a:t>
              </a:r>
            </a:p>
          </p:txBody>
        </p:sp>
        <p:sp>
          <p:nvSpPr>
            <p:cNvPr id="8" name="TextBox 7">
              <a:extLst>
                <a:ext uri="{FF2B5EF4-FFF2-40B4-BE49-F238E27FC236}">
                  <a16:creationId xmlns:a16="http://schemas.microsoft.com/office/drawing/2014/main" id="{5374E22E-E0B8-027C-CAE2-4CB5B711DF4C}"/>
                </a:ext>
              </a:extLst>
            </p:cNvPr>
            <p:cNvSpPr txBox="1"/>
            <p:nvPr/>
          </p:nvSpPr>
          <p:spPr>
            <a:xfrm>
              <a:off x="1620531" y="4960807"/>
              <a:ext cx="1332485" cy="660162"/>
            </a:xfrm>
            <a:prstGeom prst="rect">
              <a:avLst/>
            </a:prstGeom>
            <a:solidFill>
              <a:schemeClr val="bg1"/>
            </a:solidFill>
          </p:spPr>
          <p:txBody>
            <a:bodyPr wrap="square" rtlCol="0">
              <a:spAutoFit/>
            </a:bodyPr>
            <a:lstStyle/>
            <a:p>
              <a:endParaRPr lang="en-CN" dirty="0"/>
            </a:p>
          </p:txBody>
        </p:sp>
        <p:sp>
          <p:nvSpPr>
            <p:cNvPr id="9" name="TextBox 8">
              <a:extLst>
                <a:ext uri="{FF2B5EF4-FFF2-40B4-BE49-F238E27FC236}">
                  <a16:creationId xmlns:a16="http://schemas.microsoft.com/office/drawing/2014/main" id="{C9C13B6A-17F7-BD30-098C-A816DE4921B0}"/>
                </a:ext>
              </a:extLst>
            </p:cNvPr>
            <p:cNvSpPr txBox="1"/>
            <p:nvPr/>
          </p:nvSpPr>
          <p:spPr>
            <a:xfrm>
              <a:off x="2218341" y="5128346"/>
              <a:ext cx="694229" cy="338554"/>
            </a:xfrm>
            <a:prstGeom prst="rect">
              <a:avLst/>
            </a:prstGeom>
            <a:noFill/>
          </p:spPr>
          <p:txBody>
            <a:bodyPr wrap="none" rtlCol="0">
              <a:spAutoFit/>
            </a:bodyPr>
            <a:lstStyle/>
            <a:p>
              <a:r>
                <a:rPr lang="en-CN" sz="1600" dirty="0">
                  <a:latin typeface="Constantia" panose="02030602050306030303" pitchFamily="18" charset="0"/>
                </a:rPr>
                <a:t>query</a:t>
              </a:r>
            </a:p>
          </p:txBody>
        </p:sp>
        <p:sp>
          <p:nvSpPr>
            <p:cNvPr id="11" name="TextBox 10">
              <a:extLst>
                <a:ext uri="{FF2B5EF4-FFF2-40B4-BE49-F238E27FC236}">
                  <a16:creationId xmlns:a16="http://schemas.microsoft.com/office/drawing/2014/main" id="{45515E06-1F97-A3E4-1F32-951122564166}"/>
                </a:ext>
              </a:extLst>
            </p:cNvPr>
            <p:cNvSpPr txBox="1"/>
            <p:nvPr/>
          </p:nvSpPr>
          <p:spPr>
            <a:xfrm>
              <a:off x="3865794" y="4970924"/>
              <a:ext cx="1167494" cy="660162"/>
            </a:xfrm>
            <a:prstGeom prst="rect">
              <a:avLst/>
            </a:prstGeom>
            <a:solidFill>
              <a:schemeClr val="bg1"/>
            </a:solidFill>
          </p:spPr>
          <p:txBody>
            <a:bodyPr wrap="square" rtlCol="0">
              <a:spAutoFit/>
            </a:bodyPr>
            <a:lstStyle/>
            <a:p>
              <a:endParaRPr lang="en-CN" dirty="0"/>
            </a:p>
          </p:txBody>
        </p:sp>
        <p:sp>
          <p:nvSpPr>
            <p:cNvPr id="12" name="TextBox 11">
              <a:extLst>
                <a:ext uri="{FF2B5EF4-FFF2-40B4-BE49-F238E27FC236}">
                  <a16:creationId xmlns:a16="http://schemas.microsoft.com/office/drawing/2014/main" id="{AA5A0F3C-B9A2-801F-21CB-9EE4638BECAC}"/>
                </a:ext>
              </a:extLst>
            </p:cNvPr>
            <p:cNvSpPr txBox="1"/>
            <p:nvPr/>
          </p:nvSpPr>
          <p:spPr>
            <a:xfrm>
              <a:off x="5323724" y="4622220"/>
              <a:ext cx="772275" cy="604272"/>
            </a:xfrm>
            <a:prstGeom prst="rect">
              <a:avLst/>
            </a:prstGeom>
            <a:solidFill>
              <a:schemeClr val="bg1"/>
            </a:solidFill>
          </p:spPr>
          <p:txBody>
            <a:bodyPr wrap="square" rtlCol="0">
              <a:spAutoFit/>
            </a:bodyPr>
            <a:lstStyle/>
            <a:p>
              <a:endParaRPr lang="en-CN" dirty="0"/>
            </a:p>
          </p:txBody>
        </p:sp>
        <p:sp>
          <p:nvSpPr>
            <p:cNvPr id="13" name="TextBox 12">
              <a:extLst>
                <a:ext uri="{FF2B5EF4-FFF2-40B4-BE49-F238E27FC236}">
                  <a16:creationId xmlns:a16="http://schemas.microsoft.com/office/drawing/2014/main" id="{CA5BF589-B02E-A083-A8AB-B4717DD07DA1}"/>
                </a:ext>
              </a:extLst>
            </p:cNvPr>
            <p:cNvSpPr txBox="1"/>
            <p:nvPr/>
          </p:nvSpPr>
          <p:spPr>
            <a:xfrm>
              <a:off x="5323724" y="5301005"/>
              <a:ext cx="889652" cy="330081"/>
            </a:xfrm>
            <a:prstGeom prst="rect">
              <a:avLst/>
            </a:prstGeom>
            <a:solidFill>
              <a:schemeClr val="bg1"/>
            </a:solidFill>
          </p:spPr>
          <p:txBody>
            <a:bodyPr wrap="square" rtlCol="0">
              <a:spAutoFit/>
            </a:bodyPr>
            <a:lstStyle/>
            <a:p>
              <a:endParaRPr lang="en-CN" dirty="0"/>
            </a:p>
          </p:txBody>
        </p:sp>
        <p:sp>
          <p:nvSpPr>
            <p:cNvPr id="14" name="TextBox 13">
              <a:extLst>
                <a:ext uri="{FF2B5EF4-FFF2-40B4-BE49-F238E27FC236}">
                  <a16:creationId xmlns:a16="http://schemas.microsoft.com/office/drawing/2014/main" id="{7A5805BA-BECD-CF1E-C6DA-9395EA8D7B2F}"/>
                </a:ext>
              </a:extLst>
            </p:cNvPr>
            <p:cNvSpPr txBox="1"/>
            <p:nvPr/>
          </p:nvSpPr>
          <p:spPr>
            <a:xfrm>
              <a:off x="6477307" y="4994934"/>
              <a:ext cx="1167494" cy="604272"/>
            </a:xfrm>
            <a:prstGeom prst="rect">
              <a:avLst/>
            </a:prstGeom>
            <a:solidFill>
              <a:schemeClr val="bg1"/>
            </a:solidFill>
          </p:spPr>
          <p:txBody>
            <a:bodyPr wrap="square" rtlCol="0">
              <a:spAutoFit/>
            </a:bodyPr>
            <a:lstStyle/>
            <a:p>
              <a:endParaRPr lang="en-CN" dirty="0"/>
            </a:p>
          </p:txBody>
        </p:sp>
        <p:sp>
          <p:nvSpPr>
            <p:cNvPr id="15" name="TextBox 14">
              <a:extLst>
                <a:ext uri="{FF2B5EF4-FFF2-40B4-BE49-F238E27FC236}">
                  <a16:creationId xmlns:a16="http://schemas.microsoft.com/office/drawing/2014/main" id="{D07592FE-795F-CA6C-8309-53448E67010A}"/>
                </a:ext>
              </a:extLst>
            </p:cNvPr>
            <p:cNvSpPr txBox="1"/>
            <p:nvPr/>
          </p:nvSpPr>
          <p:spPr>
            <a:xfrm>
              <a:off x="8327878" y="4998490"/>
              <a:ext cx="772275" cy="604272"/>
            </a:xfrm>
            <a:prstGeom prst="rect">
              <a:avLst/>
            </a:prstGeom>
            <a:solidFill>
              <a:schemeClr val="bg1"/>
            </a:solidFill>
          </p:spPr>
          <p:txBody>
            <a:bodyPr wrap="square" rtlCol="0">
              <a:spAutoFit/>
            </a:bodyPr>
            <a:lstStyle/>
            <a:p>
              <a:endParaRPr lang="en-CN" dirty="0"/>
            </a:p>
          </p:txBody>
        </p:sp>
        <p:sp>
          <p:nvSpPr>
            <p:cNvPr id="16" name="TextBox 15">
              <a:extLst>
                <a:ext uri="{FF2B5EF4-FFF2-40B4-BE49-F238E27FC236}">
                  <a16:creationId xmlns:a16="http://schemas.microsoft.com/office/drawing/2014/main" id="{999A7FE5-DDCA-BBEF-13A2-E0C991DC043E}"/>
                </a:ext>
              </a:extLst>
            </p:cNvPr>
            <p:cNvSpPr txBox="1"/>
            <p:nvPr/>
          </p:nvSpPr>
          <p:spPr>
            <a:xfrm>
              <a:off x="3855758" y="4938897"/>
              <a:ext cx="1188146" cy="338554"/>
            </a:xfrm>
            <a:prstGeom prst="rect">
              <a:avLst/>
            </a:prstGeom>
            <a:noFill/>
          </p:spPr>
          <p:txBody>
            <a:bodyPr wrap="none" rtlCol="0">
              <a:spAutoFit/>
            </a:bodyPr>
            <a:lstStyle/>
            <a:p>
              <a:r>
                <a:rPr lang="en-CN" sz="1600" dirty="0">
                  <a:latin typeface="Constantia" panose="02030602050306030303" pitchFamily="18" charset="0"/>
                </a:rPr>
                <a:t>embedding</a:t>
              </a:r>
            </a:p>
          </p:txBody>
        </p:sp>
        <p:sp>
          <p:nvSpPr>
            <p:cNvPr id="17" name="TextBox 16">
              <a:extLst>
                <a:ext uri="{FF2B5EF4-FFF2-40B4-BE49-F238E27FC236}">
                  <a16:creationId xmlns:a16="http://schemas.microsoft.com/office/drawing/2014/main" id="{2C241902-7400-481B-88E7-699B4FDD2969}"/>
                </a:ext>
              </a:extLst>
            </p:cNvPr>
            <p:cNvSpPr txBox="1"/>
            <p:nvPr/>
          </p:nvSpPr>
          <p:spPr>
            <a:xfrm>
              <a:off x="4124987" y="5297070"/>
              <a:ext cx="686599" cy="338554"/>
            </a:xfrm>
            <a:prstGeom prst="rect">
              <a:avLst/>
            </a:prstGeom>
            <a:noFill/>
          </p:spPr>
          <p:txBody>
            <a:bodyPr wrap="none" rtlCol="0">
              <a:spAutoFit/>
            </a:bodyPr>
            <a:lstStyle/>
            <a:p>
              <a:pPr algn="ctr"/>
              <a:r>
                <a:rPr lang="en-CN" sz="1600" dirty="0">
                  <a:latin typeface="Constantia" panose="02030602050306030303" pitchFamily="18" charset="0"/>
                </a:rPr>
                <a:t>BM25</a:t>
              </a:r>
            </a:p>
          </p:txBody>
        </p:sp>
        <p:sp>
          <p:nvSpPr>
            <p:cNvPr id="18" name="TextBox 17">
              <a:extLst>
                <a:ext uri="{FF2B5EF4-FFF2-40B4-BE49-F238E27FC236}">
                  <a16:creationId xmlns:a16="http://schemas.microsoft.com/office/drawing/2014/main" id="{8095FCBC-EFAD-D1F5-CB2B-C315546CA44C}"/>
                </a:ext>
              </a:extLst>
            </p:cNvPr>
            <p:cNvSpPr txBox="1"/>
            <p:nvPr/>
          </p:nvSpPr>
          <p:spPr>
            <a:xfrm>
              <a:off x="5185356" y="4825657"/>
              <a:ext cx="1137043" cy="338554"/>
            </a:xfrm>
            <a:prstGeom prst="rect">
              <a:avLst/>
            </a:prstGeom>
            <a:noFill/>
          </p:spPr>
          <p:txBody>
            <a:bodyPr wrap="none" rtlCol="0">
              <a:spAutoFit/>
            </a:bodyPr>
            <a:lstStyle/>
            <a:p>
              <a:pPr algn="ctr"/>
              <a:r>
                <a:rPr lang="en-CN" sz="1600" dirty="0">
                  <a:latin typeface="Constantia" panose="02030602050306030303" pitchFamily="18" charset="0"/>
                </a:rPr>
                <a:t>candidates</a:t>
              </a:r>
            </a:p>
          </p:txBody>
        </p:sp>
        <p:sp>
          <p:nvSpPr>
            <p:cNvPr id="19" name="TextBox 18">
              <a:extLst>
                <a:ext uri="{FF2B5EF4-FFF2-40B4-BE49-F238E27FC236}">
                  <a16:creationId xmlns:a16="http://schemas.microsoft.com/office/drawing/2014/main" id="{EAD88C21-8B61-CA6A-3A00-461414695CAE}"/>
                </a:ext>
              </a:extLst>
            </p:cNvPr>
            <p:cNvSpPr txBox="1"/>
            <p:nvPr/>
          </p:nvSpPr>
          <p:spPr>
            <a:xfrm>
              <a:off x="6460088" y="4994934"/>
              <a:ext cx="1219862" cy="584775"/>
            </a:xfrm>
            <a:prstGeom prst="rect">
              <a:avLst/>
            </a:prstGeom>
            <a:solidFill>
              <a:schemeClr val="bg1"/>
            </a:solidFill>
          </p:spPr>
          <p:txBody>
            <a:bodyPr wrap="square" rtlCol="0">
              <a:spAutoFit/>
            </a:bodyPr>
            <a:lstStyle/>
            <a:p>
              <a:pPr algn="ctr"/>
              <a:r>
                <a:rPr lang="en-CN" sz="1600" dirty="0">
                  <a:latin typeface="Constantia" panose="02030602050306030303" pitchFamily="18" charset="0"/>
                </a:rPr>
                <a:t>interactive models</a:t>
              </a:r>
            </a:p>
          </p:txBody>
        </p:sp>
        <p:sp>
          <p:nvSpPr>
            <p:cNvPr id="20" name="TextBox 19">
              <a:extLst>
                <a:ext uri="{FF2B5EF4-FFF2-40B4-BE49-F238E27FC236}">
                  <a16:creationId xmlns:a16="http://schemas.microsoft.com/office/drawing/2014/main" id="{E5CE2BFA-21F7-C8C3-F87A-EFBC392A64B1}"/>
                </a:ext>
              </a:extLst>
            </p:cNvPr>
            <p:cNvSpPr txBox="1"/>
            <p:nvPr/>
          </p:nvSpPr>
          <p:spPr>
            <a:xfrm>
              <a:off x="8340535" y="5102552"/>
              <a:ext cx="1222386" cy="338554"/>
            </a:xfrm>
            <a:prstGeom prst="rect">
              <a:avLst/>
            </a:prstGeom>
            <a:noFill/>
          </p:spPr>
          <p:txBody>
            <a:bodyPr wrap="none" rtlCol="0">
              <a:spAutoFit/>
            </a:bodyPr>
            <a:lstStyle/>
            <a:p>
              <a:r>
                <a:rPr lang="en-CN" sz="1600" dirty="0">
                  <a:latin typeface="Constantia" panose="02030602050306030303" pitchFamily="18" charset="0"/>
                </a:rPr>
                <a:t>final results</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2009DC5-A96B-F927-38C5-D5B3D02B22AE}"/>
                  </a:ext>
                </a:extLst>
              </p:cNvPr>
              <p:cNvSpPr txBox="1"/>
              <p:nvPr/>
            </p:nvSpPr>
            <p:spPr>
              <a:xfrm>
                <a:off x="5235632" y="5219940"/>
                <a:ext cx="102947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0" dirty="0" smtClean="0">
                              <a:latin typeface="Cambria Math" panose="02040503050406030204" pitchFamily="18" charset="0"/>
                            </a:rPr>
                            <m:t>10</m:t>
                          </m:r>
                        </m:e>
                        <m:sup>
                          <m:r>
                            <a:rPr lang="en-US" sz="1600" b="0" i="0" dirty="0" smtClean="0">
                              <a:latin typeface="Cambria Math" panose="02040503050406030204" pitchFamily="18" charset="0"/>
                            </a:rPr>
                            <m:t>2~3</m:t>
                          </m:r>
                        </m:sup>
                      </m:sSup>
                    </m:oMath>
                  </m:oMathPara>
                </a14:m>
                <a:endParaRPr lang="en-CN" sz="1600" dirty="0">
                  <a:latin typeface="Constantia" panose="02030602050306030303" pitchFamily="18" charset="0"/>
                </a:endParaRPr>
              </a:p>
            </p:txBody>
          </p:sp>
        </mc:Choice>
        <mc:Fallback>
          <p:sp>
            <p:nvSpPr>
              <p:cNvPr id="22" name="TextBox 21">
                <a:extLst>
                  <a:ext uri="{FF2B5EF4-FFF2-40B4-BE49-F238E27FC236}">
                    <a16:creationId xmlns:a16="http://schemas.microsoft.com/office/drawing/2014/main" id="{62009DC5-A96B-F927-38C5-D5B3D02B22AE}"/>
                  </a:ext>
                </a:extLst>
              </p:cNvPr>
              <p:cNvSpPr txBox="1">
                <a:spLocks noRot="1" noChangeAspect="1" noMove="1" noResize="1" noEditPoints="1" noAdjustHandles="1" noChangeArrowheads="1" noChangeShapeType="1" noTextEdit="1"/>
              </p:cNvSpPr>
              <p:nvPr/>
            </p:nvSpPr>
            <p:spPr>
              <a:xfrm>
                <a:off x="5235632" y="5219940"/>
                <a:ext cx="1029470" cy="338554"/>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C904A05-334B-8118-A898-E2E62B765A9F}"/>
                  </a:ext>
                </a:extLst>
              </p:cNvPr>
              <p:cNvSpPr txBox="1"/>
              <p:nvPr/>
            </p:nvSpPr>
            <p:spPr>
              <a:xfrm>
                <a:off x="8653802" y="5330862"/>
                <a:ext cx="898516" cy="3385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m:t>
                      </m:r>
                      <m:sSup>
                        <m:sSupPr>
                          <m:ctrlPr>
                            <a:rPr lang="en-US" sz="1600" b="0" i="0" dirty="0" smtClean="0">
                              <a:latin typeface="Cambria Math" panose="02040503050406030204" pitchFamily="18" charset="0"/>
                            </a:rPr>
                          </m:ctrlPr>
                        </m:sSupPr>
                        <m:e>
                          <m:r>
                            <a:rPr lang="en-US" sz="1600" b="0" i="0" dirty="0" smtClean="0">
                              <a:latin typeface="Cambria Math" panose="02040503050406030204" pitchFamily="18" charset="0"/>
                            </a:rPr>
                            <m:t>10</m:t>
                          </m:r>
                        </m:e>
                        <m:sup>
                          <m:r>
                            <a:rPr lang="en-US" sz="1600" b="0" i="0" dirty="0" smtClean="0">
                              <a:latin typeface="Cambria Math" panose="02040503050406030204" pitchFamily="18" charset="0"/>
                            </a:rPr>
                            <m:t>0~1</m:t>
                          </m:r>
                        </m:sup>
                      </m:sSup>
                    </m:oMath>
                  </m:oMathPara>
                </a14:m>
                <a:endParaRPr lang="en-CN" sz="1600" dirty="0">
                  <a:latin typeface="Constantia" panose="02030602050306030303" pitchFamily="18" charset="0"/>
                </a:endParaRPr>
              </a:p>
            </p:txBody>
          </p:sp>
        </mc:Choice>
        <mc:Fallback>
          <p:sp>
            <p:nvSpPr>
              <p:cNvPr id="23" name="TextBox 22">
                <a:extLst>
                  <a:ext uri="{FF2B5EF4-FFF2-40B4-BE49-F238E27FC236}">
                    <a16:creationId xmlns:a16="http://schemas.microsoft.com/office/drawing/2014/main" id="{7C904A05-334B-8118-A898-E2E62B765A9F}"/>
                  </a:ext>
                </a:extLst>
              </p:cNvPr>
              <p:cNvSpPr txBox="1">
                <a:spLocks noRot="1" noChangeAspect="1" noMove="1" noResize="1" noEditPoints="1" noAdjustHandles="1" noChangeArrowheads="1" noChangeShapeType="1" noTextEdit="1"/>
              </p:cNvSpPr>
              <p:nvPr/>
            </p:nvSpPr>
            <p:spPr>
              <a:xfrm>
                <a:off x="8653802" y="5330862"/>
                <a:ext cx="898516" cy="338554"/>
              </a:xfrm>
              <a:prstGeom prst="rect">
                <a:avLst/>
              </a:prstGeom>
              <a:blipFill>
                <a:blip r:embed="rId5"/>
                <a:stretch>
                  <a:fillRect/>
                </a:stretch>
              </a:blipFill>
            </p:spPr>
            <p:txBody>
              <a:bodyPr/>
              <a:lstStyle/>
              <a:p>
                <a:r>
                  <a:rPr lang="en-CN">
                    <a:noFill/>
                  </a:rPr>
                  <a:t> </a:t>
                </a:r>
              </a:p>
            </p:txBody>
          </p:sp>
        </mc:Fallback>
      </mc:AlternateContent>
      <p:sp>
        <p:nvSpPr>
          <p:cNvPr id="24" name="TextBox 23">
            <a:extLst>
              <a:ext uri="{FF2B5EF4-FFF2-40B4-BE49-F238E27FC236}">
                <a16:creationId xmlns:a16="http://schemas.microsoft.com/office/drawing/2014/main" id="{CD8B1BA3-CCBB-B00E-8BB5-C1295F9CAE48}"/>
              </a:ext>
            </a:extLst>
          </p:cNvPr>
          <p:cNvSpPr txBox="1"/>
          <p:nvPr/>
        </p:nvSpPr>
        <p:spPr>
          <a:xfrm>
            <a:off x="3649992" y="5762617"/>
            <a:ext cx="1672446" cy="338554"/>
          </a:xfrm>
          <a:prstGeom prst="rect">
            <a:avLst/>
          </a:prstGeom>
          <a:noFill/>
        </p:spPr>
        <p:txBody>
          <a:bodyPr wrap="none" rtlCol="0">
            <a:spAutoFit/>
          </a:bodyPr>
          <a:lstStyle/>
          <a:p>
            <a:pPr algn="ctr"/>
            <a:r>
              <a:rPr lang="en-CN" sz="1600" dirty="0">
                <a:latin typeface="Constantia" panose="02030602050306030303" pitchFamily="18" charset="0"/>
              </a:rPr>
              <a:t>1st stage retrieval</a:t>
            </a:r>
          </a:p>
        </p:txBody>
      </p:sp>
      <p:sp>
        <p:nvSpPr>
          <p:cNvPr id="25" name="TextBox 24">
            <a:extLst>
              <a:ext uri="{FF2B5EF4-FFF2-40B4-BE49-F238E27FC236}">
                <a16:creationId xmlns:a16="http://schemas.microsoft.com/office/drawing/2014/main" id="{CF429527-C2C0-4FAC-827A-5DE34E7020F4}"/>
              </a:ext>
            </a:extLst>
          </p:cNvPr>
          <p:cNvSpPr txBox="1"/>
          <p:nvPr/>
        </p:nvSpPr>
        <p:spPr>
          <a:xfrm>
            <a:off x="6195363" y="5762617"/>
            <a:ext cx="1794467" cy="338554"/>
          </a:xfrm>
          <a:prstGeom prst="rect">
            <a:avLst/>
          </a:prstGeom>
          <a:noFill/>
        </p:spPr>
        <p:txBody>
          <a:bodyPr wrap="none" rtlCol="0">
            <a:spAutoFit/>
          </a:bodyPr>
          <a:lstStyle/>
          <a:p>
            <a:pPr algn="ctr"/>
            <a:r>
              <a:rPr lang="en-CN" sz="1600" dirty="0">
                <a:latin typeface="Constantia" panose="02030602050306030303" pitchFamily="18" charset="0"/>
              </a:rPr>
              <a:t>2nd stage retrieval</a:t>
            </a:r>
          </a:p>
        </p:txBody>
      </p:sp>
      <p:pic>
        <p:nvPicPr>
          <p:cNvPr id="98310" name="Picture 6">
            <a:extLst>
              <a:ext uri="{FF2B5EF4-FFF2-40B4-BE49-F238E27FC236}">
                <a16:creationId xmlns:a16="http://schemas.microsoft.com/office/drawing/2014/main" id="{B3BDDBAD-6C55-A8DD-5FDA-0DCA30087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349" y="5558494"/>
            <a:ext cx="325285" cy="4569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0EC381D-33B3-BCFC-B850-96A3048DF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575" y="5558494"/>
            <a:ext cx="325285" cy="4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3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向量模型的流行</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8" y="1518645"/>
            <a:ext cx="10792147" cy="2939054"/>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Why Embedding Model (and Vector DB) becomes so popular? </a:t>
            </a:r>
            <a:r>
              <a:rPr lang="en-US" altLang="zh-CN" sz="1800" dirty="0">
                <a:latin typeface="Microsoft YaHei UI" panose="020B0503020204020204" pitchFamily="34" charset="-122"/>
                <a:ea typeface="Microsoft YaHei UI" panose="020B0503020204020204" pitchFamily="34" charset="-122"/>
              </a:rPr>
              <a:t>(</a:t>
            </a:r>
            <a:r>
              <a:rPr lang="zh-CN" altLang="en-US" sz="1800" dirty="0">
                <a:latin typeface="Microsoft YaHei UI" panose="020B0503020204020204" pitchFamily="34" charset="-122"/>
                <a:ea typeface="Microsoft YaHei UI" panose="020B0503020204020204" pitchFamily="34" charset="-122"/>
              </a:rPr>
              <a:t>内因 </a:t>
            </a:r>
            <a:r>
              <a:rPr lang="en-CN" altLang="zh-CN" sz="1800" dirty="0">
                <a:latin typeface="Microsoft YaHei UI" panose="020B0503020204020204" pitchFamily="34" charset="-122"/>
                <a:ea typeface="Microsoft YaHei UI" panose="020B0503020204020204" pitchFamily="34" charset="-122"/>
              </a:rPr>
              <a:t>vs</a:t>
            </a:r>
            <a:r>
              <a:rPr lang="en-US" altLang="zh-CN" sz="1800" dirty="0">
                <a:latin typeface="Microsoft YaHei UI" panose="020B0503020204020204" pitchFamily="34" charset="-122"/>
                <a:ea typeface="Microsoft YaHei UI" panose="020B0503020204020204" pitchFamily="34" charset="-122"/>
              </a:rPr>
              <a:t>.</a:t>
            </a:r>
            <a:r>
              <a:rPr lang="en-CN"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外因</a:t>
            </a:r>
            <a:r>
              <a:rPr lang="en-US" altLang="zh-CN" sz="1800" dirty="0">
                <a:latin typeface="Microsoft YaHei UI" panose="020B0503020204020204" pitchFamily="34" charset="-122"/>
                <a:ea typeface="Microsoft YaHei UI" panose="020B0503020204020204" pitchFamily="34" charset="-122"/>
              </a:rPr>
              <a:t>)</a:t>
            </a:r>
          </a:p>
          <a:p>
            <a:pPr>
              <a:spcBef>
                <a:spcPts val="600"/>
              </a:spcBef>
            </a:pPr>
            <a:r>
              <a:rPr lang="en-US" altLang="zh-CN" sz="1800" u="sng" dirty="0">
                <a:latin typeface="Microsoft YaHei UI" panose="020B0503020204020204" pitchFamily="34" charset="-122"/>
                <a:ea typeface="Microsoft YaHei UI" panose="020B0503020204020204" pitchFamily="34" charset="-122"/>
              </a:rPr>
              <a:t>Embedding-based retrieval</a:t>
            </a:r>
          </a:p>
          <a:p>
            <a:pPr marL="800100" lvl="1" indent="-342900">
              <a:spcBef>
                <a:spcPts val="600"/>
              </a:spcBef>
              <a:buFont typeface="+mj-lt"/>
              <a:buAutoNum type="arabicPeriod"/>
            </a:pPr>
            <a:r>
              <a:rPr lang="en-US" altLang="zh-CN" sz="1800" dirty="0">
                <a:latin typeface="Microsoft YaHei UI" panose="020B0503020204020204" pitchFamily="34" charset="-122"/>
                <a:ea typeface="Microsoft YaHei UI" panose="020B0503020204020204" pitchFamily="34" charset="-122"/>
              </a:rPr>
              <a:t>Fundamentally important: search engine, QA systems, RecSys, etc. </a:t>
            </a:r>
          </a:p>
          <a:p>
            <a:pPr marL="800100" lvl="1" indent="-342900">
              <a:spcBef>
                <a:spcPts val="600"/>
              </a:spcBef>
              <a:buFont typeface="+mj-lt"/>
              <a:buAutoNum type="arabicPeriod"/>
            </a:pPr>
            <a:r>
              <a:rPr lang="en-US" altLang="zh-CN" sz="1800" dirty="0">
                <a:latin typeface="Microsoft YaHei UI" panose="020B0503020204020204" pitchFamily="34" charset="-122"/>
                <a:ea typeface="Microsoft YaHei UI" panose="020B0503020204020204" pitchFamily="34" charset="-122"/>
              </a:rPr>
              <a:t>Substantially improved capacity since large pre-trained LMs (BERT, …, GPT, Llama, etc.)</a:t>
            </a:r>
          </a:p>
          <a:p>
            <a:pPr>
              <a:spcBef>
                <a:spcPts val="600"/>
              </a:spcBef>
            </a:pPr>
            <a:r>
              <a:rPr lang="en-US" sz="1800" u="sng" dirty="0">
                <a:latin typeface="Microsoft YaHei UI" panose="020B0503020204020204" pitchFamily="34" charset="-122"/>
                <a:ea typeface="Microsoft YaHei UI" panose="020B0503020204020204" pitchFamily="34" charset="-122"/>
              </a:rPr>
              <a:t>The rise of LLMs and RAG</a:t>
            </a:r>
          </a:p>
          <a:p>
            <a:pPr marL="800100" lvl="1" indent="-342900">
              <a:spcBef>
                <a:spcPts val="600"/>
              </a:spcBef>
              <a:buFont typeface="+mj-lt"/>
              <a:buAutoNum type="arabicPeriod"/>
            </a:pPr>
            <a:r>
              <a:rPr lang="en-US" sz="1800" dirty="0">
                <a:latin typeface="Microsoft YaHei UI" panose="020B0503020204020204" pitchFamily="34" charset="-122"/>
                <a:ea typeface="Microsoft YaHei UI" panose="020B0503020204020204" pitchFamily="34" charset="-122"/>
              </a:rPr>
              <a:t>The popularity of RAG, knowledge enhancement, domain application (Law, Med, FinTech)</a:t>
            </a:r>
          </a:p>
          <a:p>
            <a:pPr marL="800100" lvl="1" indent="-342900">
              <a:spcBef>
                <a:spcPts val="600"/>
              </a:spcBef>
              <a:buFont typeface="+mj-lt"/>
              <a:buAutoNum type="arabicPeriod"/>
            </a:pPr>
            <a:r>
              <a:rPr lang="en-US" sz="1800" dirty="0">
                <a:latin typeface="Microsoft YaHei UI" panose="020B0503020204020204" pitchFamily="34" charset="-122"/>
                <a:ea typeface="Microsoft YaHei UI" panose="020B0503020204020204" pitchFamily="34" charset="-122"/>
              </a:rPr>
              <a:t>Embedding model as a critical tool for LLM Agent to access external data and context</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The LLM OS: A Glimpse Into the Future of Tech with Andrej Karpathy | by  Marcel Heinz | Medium">
            <a:extLst>
              <a:ext uri="{FF2B5EF4-FFF2-40B4-BE49-F238E27FC236}">
                <a16:creationId xmlns:a16="http://schemas.microsoft.com/office/drawing/2014/main" id="{4F7617CA-68FC-3C8E-293A-8CCF8B615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009" y="3887368"/>
            <a:ext cx="4596246" cy="251987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A677DC74-08A0-87F3-26D0-D86E82C349D0}"/>
              </a:ext>
            </a:extLst>
          </p:cNvPr>
          <p:cNvSpPr/>
          <p:nvPr/>
        </p:nvSpPr>
        <p:spPr>
          <a:xfrm>
            <a:off x="6600312" y="5529131"/>
            <a:ext cx="2913641" cy="924790"/>
          </a:xfrm>
          <a:prstGeom prst="roundRect">
            <a:avLst>
              <a:gd name="adj" fmla="val 0"/>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TextBox 6">
            <a:extLst>
              <a:ext uri="{FF2B5EF4-FFF2-40B4-BE49-F238E27FC236}">
                <a16:creationId xmlns:a16="http://schemas.microsoft.com/office/drawing/2014/main" id="{7A62C40E-51A5-3AAE-B804-DC10F2F06E16}"/>
              </a:ext>
            </a:extLst>
          </p:cNvPr>
          <p:cNvSpPr txBox="1"/>
          <p:nvPr/>
        </p:nvSpPr>
        <p:spPr>
          <a:xfrm>
            <a:off x="6710008" y="4179367"/>
            <a:ext cx="1122871" cy="369332"/>
          </a:xfrm>
          <a:prstGeom prst="rect">
            <a:avLst/>
          </a:prstGeom>
          <a:noFill/>
        </p:spPr>
        <p:txBody>
          <a:bodyPr wrap="none" rtlCol="0">
            <a:spAutoFit/>
          </a:bodyPr>
          <a:lstStyle/>
          <a:p>
            <a:r>
              <a:rPr lang="en-CN" b="1" dirty="0">
                <a:latin typeface="Constantia" panose="02030602050306030303" pitchFamily="18" charset="0"/>
              </a:rPr>
              <a:t>LLM Sys.</a:t>
            </a:r>
          </a:p>
        </p:txBody>
      </p:sp>
      <p:pic>
        <p:nvPicPr>
          <p:cNvPr id="18440" name="Picture 8" descr="What is RAG (Retrieval augmented generation)? | by Barsha Rani Swain | Mar,  2024 | Medium">
            <a:extLst>
              <a:ext uri="{FF2B5EF4-FFF2-40B4-BE49-F238E27FC236}">
                <a16:creationId xmlns:a16="http://schemas.microsoft.com/office/drawing/2014/main" id="{BA6A2760-80C6-CDBD-4531-EC393A9DE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559"/>
          <a:stretch/>
        </p:blipFill>
        <p:spPr bwMode="auto">
          <a:xfrm>
            <a:off x="768021" y="3887368"/>
            <a:ext cx="4937221" cy="21441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2E5492-69F4-701B-F3A7-D85B1A2CD21C}"/>
              </a:ext>
            </a:extLst>
          </p:cNvPr>
          <p:cNvSpPr txBox="1"/>
          <p:nvPr/>
        </p:nvSpPr>
        <p:spPr>
          <a:xfrm>
            <a:off x="838198" y="4231181"/>
            <a:ext cx="728020" cy="369332"/>
          </a:xfrm>
          <a:prstGeom prst="rect">
            <a:avLst/>
          </a:prstGeom>
          <a:noFill/>
        </p:spPr>
        <p:txBody>
          <a:bodyPr wrap="none" rtlCol="0">
            <a:spAutoFit/>
          </a:bodyPr>
          <a:lstStyle/>
          <a:p>
            <a:r>
              <a:rPr lang="en-CN" b="1" dirty="0">
                <a:latin typeface="Constantia" panose="02030602050306030303" pitchFamily="18" charset="0"/>
              </a:rPr>
              <a:t>RAG.</a:t>
            </a:r>
          </a:p>
        </p:txBody>
      </p:sp>
      <p:sp>
        <p:nvSpPr>
          <p:cNvPr id="9" name="TextBox 8">
            <a:extLst>
              <a:ext uri="{FF2B5EF4-FFF2-40B4-BE49-F238E27FC236}">
                <a16:creationId xmlns:a16="http://schemas.microsoft.com/office/drawing/2014/main" id="{B754FCB5-D9C2-2686-AAD8-03B1A65FC7F8}"/>
              </a:ext>
            </a:extLst>
          </p:cNvPr>
          <p:cNvSpPr txBox="1"/>
          <p:nvPr/>
        </p:nvSpPr>
        <p:spPr>
          <a:xfrm>
            <a:off x="550739" y="6148371"/>
            <a:ext cx="5662512" cy="338554"/>
          </a:xfrm>
          <a:prstGeom prst="rect">
            <a:avLst/>
          </a:prstGeom>
          <a:noFill/>
        </p:spPr>
        <p:txBody>
          <a:bodyPr wrap="none" rtlCol="0">
            <a:spAutoFit/>
          </a:bodyPr>
          <a:lstStyle/>
          <a:p>
            <a:r>
              <a:rPr lang="en-CN" sz="1600" dirty="0">
                <a:latin typeface="Constantia" panose="02030602050306030303" pitchFamily="18" charset="0"/>
              </a:rPr>
              <a:t>[1] FAISS@PAMI’12, [2] DPR@EMNLP’20</a:t>
            </a:r>
            <a:r>
              <a:rPr lang="en-US" sz="1600" dirty="0">
                <a:latin typeface="Constantia" panose="02030602050306030303" pitchFamily="18" charset="0"/>
              </a:rPr>
              <a:t>,</a:t>
            </a:r>
            <a:r>
              <a:rPr lang="en-CN" sz="1600" dirty="0">
                <a:latin typeface="Constantia" panose="02030602050306030303" pitchFamily="18" charset="0"/>
              </a:rPr>
              <a:t> [3] RAG@NeurIPS’20</a:t>
            </a:r>
          </a:p>
        </p:txBody>
      </p:sp>
    </p:spTree>
    <p:extLst>
      <p:ext uri="{BB962C8B-B14F-4D97-AF65-F5344CB8AC3E}">
        <p14:creationId xmlns:p14="http://schemas.microsoft.com/office/powerpoint/2010/main" val="3709287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000" b="1" dirty="0">
                <a:latin typeface="Microsoft YaHei UI" panose="020B0503020204020204" pitchFamily="34" charset="-122"/>
                <a:ea typeface="Microsoft YaHei UI" panose="020B0503020204020204" pitchFamily="34" charset="-122"/>
              </a:rPr>
              <a:t>报告纲目</a:t>
            </a:r>
          </a:p>
          <a:p>
            <a:r>
              <a:rPr lang="en-CN" sz="2000" dirty="0">
                <a:solidFill>
                  <a:schemeClr val="bg2"/>
                </a:solidFill>
                <a:latin typeface="Microsoft YaHei UI" panose="020B0503020204020204" pitchFamily="34" charset="-122"/>
                <a:ea typeface="Microsoft YaHei UI" panose="020B0503020204020204" pitchFamily="34" charset="-122"/>
              </a:rPr>
              <a:t>什么是语义向量模型</a:t>
            </a:r>
            <a:r>
              <a:rPr lang="en-US" sz="2000" dirty="0">
                <a:solidFill>
                  <a:schemeClr val="bg2"/>
                </a:solidFill>
                <a:latin typeface="Microsoft YaHei UI" panose="020B0503020204020204" pitchFamily="34" charset="-122"/>
                <a:ea typeface="Microsoft YaHei UI" panose="020B0503020204020204" pitchFamily="34" charset="-122"/>
              </a:rPr>
              <a:t> (10min)</a:t>
            </a:r>
            <a:endParaRPr lang="en-CN" sz="2000" dirty="0">
              <a:solidFill>
                <a:schemeClr val="bg2"/>
              </a:solidFill>
              <a:latin typeface="Microsoft YaHei UI" panose="020B0503020204020204" pitchFamily="34" charset="-122"/>
              <a:ea typeface="Microsoft YaHei UI" panose="020B0503020204020204" pitchFamily="34" charset="-122"/>
            </a:endParaRPr>
          </a:p>
          <a:p>
            <a:r>
              <a:rPr lang="en-CN" sz="2000" b="1" dirty="0">
                <a:latin typeface="Microsoft YaHei UI" panose="020B0503020204020204" pitchFamily="34" charset="-122"/>
                <a:ea typeface="Microsoft YaHei UI" panose="020B0503020204020204" pitchFamily="34" charset="-122"/>
              </a:rPr>
              <a:t>向量学习的基本模式 (20min)</a:t>
            </a:r>
          </a:p>
          <a:p>
            <a:r>
              <a:rPr lang="en-CN" sz="2000" dirty="0">
                <a:solidFill>
                  <a:schemeClr val="bg2"/>
                </a:solidFill>
                <a:latin typeface="Microsoft YaHei UI" panose="020B0503020204020204" pitchFamily="34" charset="-122"/>
                <a:ea typeface="Microsoft YaHei UI" panose="020B0503020204020204" pitchFamily="34" charset="-122"/>
              </a:rPr>
              <a:t>BGE模型的开发与实践 (</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大语言模型</a:t>
            </a:r>
            <a:r>
              <a:rPr lang="zh-CN" altLang="en-CN" sz="2000" dirty="0">
                <a:solidFill>
                  <a:schemeClr val="bg2"/>
                </a:solidFill>
                <a:latin typeface="Microsoft YaHei UI" panose="020B0503020204020204" pitchFamily="34" charset="-122"/>
                <a:ea typeface="Microsoft YaHei UI" panose="020B0503020204020204" pitchFamily="34" charset="-122"/>
              </a:rPr>
              <a:t>与</a:t>
            </a:r>
            <a:r>
              <a:rPr lang="zh-CN" altLang="en-US" sz="2000" dirty="0">
                <a:solidFill>
                  <a:schemeClr val="bg2"/>
                </a:solidFill>
                <a:latin typeface="Microsoft YaHei UI" panose="020B0503020204020204" pitchFamily="34" charset="-122"/>
                <a:ea typeface="Microsoft YaHei UI" panose="020B0503020204020204" pitchFamily="34" charset="-122"/>
              </a:rPr>
              <a:t>信息检索 </a:t>
            </a:r>
            <a:r>
              <a:rPr lang="en-CN" sz="2000" dirty="0">
                <a:solidFill>
                  <a:schemeClr val="bg2"/>
                </a:solidFill>
                <a:latin typeface="Microsoft YaHei UI" panose="020B0503020204020204" pitchFamily="34" charset="-122"/>
                <a:ea typeface="Microsoft YaHei UI" panose="020B0503020204020204" pitchFamily="34" charset="-122"/>
              </a:rPr>
              <a:t>(</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报告总结</a:t>
            </a:r>
            <a:r>
              <a:rPr lang="zh-CN" altLang="en-US" sz="2000" dirty="0">
                <a:solidFill>
                  <a:schemeClr val="bg2"/>
                </a:solidFill>
                <a:latin typeface="Microsoft YaHei UI" panose="020B0503020204020204" pitchFamily="34" charset="-122"/>
                <a:ea typeface="Microsoft YaHei UI" panose="020B0503020204020204" pitchFamily="34" charset="-122"/>
              </a:rPr>
              <a:t> </a:t>
            </a:r>
            <a:r>
              <a:rPr lang="en-US" altLang="zh-CN" sz="2000" dirty="0">
                <a:solidFill>
                  <a:schemeClr val="bg2"/>
                </a:solidFill>
                <a:latin typeface="Microsoft YaHei UI" panose="020B0503020204020204" pitchFamily="34" charset="-122"/>
                <a:ea typeface="Microsoft YaHei UI" panose="020B0503020204020204" pitchFamily="34" charset="-122"/>
              </a:rPr>
              <a:t>(5min)</a:t>
            </a:r>
            <a:endParaRPr lang="en-CN" sz="2000" dirty="0">
              <a:solidFill>
                <a:schemeClr val="bg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4251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515600" cy="1298439"/>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How to learn a high-quality embedding model? </a:t>
            </a:r>
          </a:p>
          <a:p>
            <a:pPr>
              <a:spcBef>
                <a:spcPts val="600"/>
              </a:spcBef>
            </a:pPr>
            <a:r>
              <a:rPr lang="en-US" sz="1800" dirty="0">
                <a:latin typeface="Microsoft YaHei UI" panose="020B0503020204020204" pitchFamily="34" charset="-122"/>
                <a:ea typeface="Microsoft YaHei UI" panose="020B0503020204020204" pitchFamily="34" charset="-122"/>
              </a:rPr>
              <a:t>Three key factors: 1) foundation model, 2) training data, 3) training algorithm</a:t>
            </a:r>
          </a:p>
          <a:p>
            <a:pPr>
              <a:spcBef>
                <a:spcPts val="600"/>
              </a:spcBef>
            </a:pPr>
            <a:r>
              <a:rPr lang="en-US" sz="1800" dirty="0">
                <a:latin typeface="Microsoft YaHei UI" panose="020B0503020204020204" pitchFamily="34" charset="-122"/>
                <a:ea typeface="Microsoft YaHei UI" panose="020B0503020204020204" pitchFamily="34" charset="-122"/>
              </a:rPr>
              <a:t>What are the desirable model/data/algorithm for learning embedding model</a:t>
            </a:r>
          </a:p>
          <a:p>
            <a:endParaRPr lang="en-US" sz="1800"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an 3">
            <a:extLst>
              <a:ext uri="{FF2B5EF4-FFF2-40B4-BE49-F238E27FC236}">
                <a16:creationId xmlns:a16="http://schemas.microsoft.com/office/drawing/2014/main" id="{15686409-58A6-829C-4F25-3D0238AFCFDB}"/>
              </a:ext>
            </a:extLst>
          </p:cNvPr>
          <p:cNvSpPr/>
          <p:nvPr/>
        </p:nvSpPr>
        <p:spPr>
          <a:xfrm>
            <a:off x="1590328" y="3347711"/>
            <a:ext cx="756345" cy="75634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EAEC017A-CCC3-EFA6-4F2C-3F9EA6F0A79C}"/>
              </a:ext>
            </a:extLst>
          </p:cNvPr>
          <p:cNvSpPr/>
          <p:nvPr/>
        </p:nvSpPr>
        <p:spPr>
          <a:xfrm>
            <a:off x="4267200" y="3182075"/>
            <a:ext cx="5612524" cy="1101260"/>
          </a:xfrm>
          <a:prstGeom prst="roundRect">
            <a:avLst>
              <a:gd name="adj" fmla="val 11324"/>
            </a:avLst>
          </a:prstGeom>
          <a:solidFill>
            <a:schemeClr val="bg2"/>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8" name="Picture 12" descr="38,067 Artificial Intelligence Icons - Free in SVG, PNG, ICO - IconScout">
            <a:extLst>
              <a:ext uri="{FF2B5EF4-FFF2-40B4-BE49-F238E27FC236}">
                <a16:creationId xmlns:a16="http://schemas.microsoft.com/office/drawing/2014/main" id="{F7F766F1-F634-197B-0063-AF3E4C6EE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092158" y="3347711"/>
            <a:ext cx="756343" cy="7563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748856-866B-EFFE-A302-A5A76A2A964A}"/>
              </a:ext>
            </a:extLst>
          </p:cNvPr>
          <p:cNvSpPr txBox="1"/>
          <p:nvPr/>
        </p:nvSpPr>
        <p:spPr>
          <a:xfrm>
            <a:off x="4487175" y="4484321"/>
            <a:ext cx="1966308" cy="338554"/>
          </a:xfrm>
          <a:prstGeom prst="rect">
            <a:avLst/>
          </a:prstGeom>
          <a:noFill/>
        </p:spPr>
        <p:txBody>
          <a:bodyPr wrap="none" rtlCol="0">
            <a:spAutoFit/>
          </a:bodyPr>
          <a:lstStyle/>
          <a:p>
            <a:pPr algn="ctr"/>
            <a:r>
              <a:rPr lang="en-CN" sz="1600" b="1" dirty="0">
                <a:latin typeface="Constantia" panose="02030602050306030303" pitchFamily="18" charset="0"/>
              </a:rPr>
              <a:t>Embedding Model</a:t>
            </a:r>
          </a:p>
        </p:txBody>
      </p:sp>
      <p:sp>
        <p:nvSpPr>
          <p:cNvPr id="10" name="TextBox 9">
            <a:extLst>
              <a:ext uri="{FF2B5EF4-FFF2-40B4-BE49-F238E27FC236}">
                <a16:creationId xmlns:a16="http://schemas.microsoft.com/office/drawing/2014/main" id="{2D4F1043-A924-A537-7EBC-9D4A7B749421}"/>
              </a:ext>
            </a:extLst>
          </p:cNvPr>
          <p:cNvSpPr txBox="1"/>
          <p:nvPr/>
        </p:nvSpPr>
        <p:spPr>
          <a:xfrm>
            <a:off x="1209574" y="4422488"/>
            <a:ext cx="1517851" cy="338554"/>
          </a:xfrm>
          <a:prstGeom prst="rect">
            <a:avLst/>
          </a:prstGeom>
          <a:noFill/>
        </p:spPr>
        <p:txBody>
          <a:bodyPr wrap="none" rtlCol="0">
            <a:spAutoFit/>
          </a:bodyPr>
          <a:lstStyle/>
          <a:p>
            <a:pPr algn="ctr"/>
            <a:r>
              <a:rPr lang="en-CN" sz="1600" b="1" dirty="0">
                <a:latin typeface="Constantia" panose="02030602050306030303" pitchFamily="18" charset="0"/>
              </a:rPr>
              <a:t>Training Data</a:t>
            </a:r>
          </a:p>
        </p:txBody>
      </p:sp>
      <p:cxnSp>
        <p:nvCxnSpPr>
          <p:cNvPr id="11" name="Straight Connector 10">
            <a:extLst>
              <a:ext uri="{FF2B5EF4-FFF2-40B4-BE49-F238E27FC236}">
                <a16:creationId xmlns:a16="http://schemas.microsoft.com/office/drawing/2014/main" id="{6EB4FDAF-4838-8019-ABCD-48BBC65A65F2}"/>
              </a:ext>
            </a:extLst>
          </p:cNvPr>
          <p:cNvCxnSpPr>
            <a:cxnSpLocks/>
            <a:stCxn id="8" idx="3"/>
            <a:endCxn id="4" idx="4"/>
          </p:cNvCxnSpPr>
          <p:nvPr/>
        </p:nvCxnSpPr>
        <p:spPr>
          <a:xfrm flipH="1">
            <a:off x="2346673" y="3725882"/>
            <a:ext cx="2745485"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F881CF-F8F6-0DE8-3752-B8C56AB1D1ED}"/>
              </a:ext>
            </a:extLst>
          </p:cNvPr>
          <p:cNvSpPr txBox="1"/>
          <p:nvPr/>
        </p:nvSpPr>
        <p:spPr>
          <a:xfrm>
            <a:off x="7835173" y="4489117"/>
            <a:ext cx="2102756" cy="338554"/>
          </a:xfrm>
          <a:prstGeom prst="rect">
            <a:avLst/>
          </a:prstGeom>
          <a:noFill/>
        </p:spPr>
        <p:txBody>
          <a:bodyPr wrap="none" rtlCol="0">
            <a:spAutoFit/>
          </a:bodyPr>
          <a:lstStyle/>
          <a:p>
            <a:pPr algn="ctr"/>
            <a:r>
              <a:rPr lang="en-CN" sz="1600" b="1" dirty="0">
                <a:latin typeface="Constantia" panose="02030602050306030303" pitchFamily="18" charset="0"/>
              </a:rPr>
              <a:t>Learning Algorithm</a:t>
            </a:r>
          </a:p>
        </p:txBody>
      </p:sp>
      <p:pic>
        <p:nvPicPr>
          <p:cNvPr id="19458" name="Picture 2" descr="Algorithm Generic color lineal-color icon">
            <a:extLst>
              <a:ext uri="{FF2B5EF4-FFF2-40B4-BE49-F238E27FC236}">
                <a16:creationId xmlns:a16="http://schemas.microsoft.com/office/drawing/2014/main" id="{BB1ECC2B-3C99-6CE1-E1AC-51227F67A4E8}"/>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8465598" y="3316548"/>
            <a:ext cx="841906" cy="8419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ADD3AC3A-D279-D173-6EB8-6AC38C05B079}"/>
              </a:ext>
            </a:extLst>
          </p:cNvPr>
          <p:cNvCxnSpPr>
            <a:cxnSpLocks/>
            <a:stCxn id="19458" idx="1"/>
            <a:endCxn id="8" idx="1"/>
          </p:cNvCxnSpPr>
          <p:nvPr/>
        </p:nvCxnSpPr>
        <p:spPr>
          <a:xfrm flipH="1" flipV="1">
            <a:off x="5848501" y="3725882"/>
            <a:ext cx="2617097" cy="1161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A5900E-C37F-B4A3-701F-AC2857EDD62C}"/>
              </a:ext>
            </a:extLst>
          </p:cNvPr>
          <p:cNvSpPr txBox="1"/>
          <p:nvPr/>
        </p:nvSpPr>
        <p:spPr>
          <a:xfrm>
            <a:off x="950111" y="4981245"/>
            <a:ext cx="2036776" cy="830997"/>
          </a:xfrm>
          <a:prstGeom prst="rect">
            <a:avLst/>
          </a:prstGeom>
          <a:noFill/>
        </p:spPr>
        <p:txBody>
          <a:bodyPr wrap="none" rtlCol="0">
            <a:spAutoFit/>
          </a:bodyPr>
          <a:lstStyle/>
          <a:p>
            <a:pPr algn="ctr"/>
            <a:r>
              <a:rPr lang="en-CN" sz="1600" u="sng" dirty="0">
                <a:latin typeface="Constantia" panose="02030602050306030303" pitchFamily="18" charset="0"/>
              </a:rPr>
              <a:t>massive</a:t>
            </a:r>
            <a:r>
              <a:rPr lang="en-CN" sz="1600" dirty="0">
                <a:latin typeface="Constantia" panose="02030602050306030303" pitchFamily="18" charset="0"/>
              </a:rPr>
              <a:t>, </a:t>
            </a:r>
            <a:r>
              <a:rPr lang="en-CN" sz="1600" u="sng" dirty="0">
                <a:latin typeface="Constantia" panose="02030602050306030303" pitchFamily="18" charset="0"/>
              </a:rPr>
              <a:t>diverse</a:t>
            </a:r>
            <a:r>
              <a:rPr lang="en-CN" sz="1600" dirty="0">
                <a:latin typeface="Constantia" panose="02030602050306030303" pitchFamily="18" charset="0"/>
              </a:rPr>
              <a:t>, and</a:t>
            </a:r>
          </a:p>
          <a:p>
            <a:pPr algn="ctr"/>
            <a:r>
              <a:rPr lang="en-CN" sz="1600" u="sng" dirty="0">
                <a:latin typeface="Constantia" panose="02030602050306030303" pitchFamily="18" charset="0"/>
              </a:rPr>
              <a:t>high-quality</a:t>
            </a:r>
            <a:r>
              <a:rPr lang="en-CN" sz="1600" dirty="0">
                <a:latin typeface="Constantia" panose="02030602050306030303" pitchFamily="18" charset="0"/>
              </a:rPr>
              <a:t> datasets</a:t>
            </a:r>
          </a:p>
          <a:p>
            <a:pPr algn="ctr"/>
            <a:endParaRPr lang="en-CN" sz="1600" dirty="0">
              <a:latin typeface="Constantia" panose="02030602050306030303" pitchFamily="18" charset="0"/>
            </a:endParaRPr>
          </a:p>
        </p:txBody>
      </p:sp>
      <p:sp>
        <p:nvSpPr>
          <p:cNvPr id="20" name="TextBox 19">
            <a:extLst>
              <a:ext uri="{FF2B5EF4-FFF2-40B4-BE49-F238E27FC236}">
                <a16:creationId xmlns:a16="http://schemas.microsoft.com/office/drawing/2014/main" id="{59F8B4D5-16A9-E60B-E396-F92B1EEB01AF}"/>
              </a:ext>
            </a:extLst>
          </p:cNvPr>
          <p:cNvSpPr txBox="1"/>
          <p:nvPr/>
        </p:nvSpPr>
        <p:spPr>
          <a:xfrm>
            <a:off x="4173988" y="4975149"/>
            <a:ext cx="2592696" cy="584775"/>
          </a:xfrm>
          <a:prstGeom prst="rect">
            <a:avLst/>
          </a:prstGeom>
          <a:noFill/>
        </p:spPr>
        <p:txBody>
          <a:bodyPr wrap="none" rtlCol="0">
            <a:spAutoFit/>
          </a:bodyPr>
          <a:lstStyle/>
          <a:p>
            <a:pPr algn="ctr"/>
            <a:r>
              <a:rPr lang="en-CN" sz="1600" u="sng" dirty="0">
                <a:latin typeface="Constantia" panose="02030602050306030303" pitchFamily="18" charset="0"/>
              </a:rPr>
              <a:t>expressive</a:t>
            </a:r>
            <a:r>
              <a:rPr lang="en-CN" sz="1600" dirty="0">
                <a:latin typeface="Constantia" panose="02030602050306030303" pitchFamily="18" charset="0"/>
              </a:rPr>
              <a:t>, </a:t>
            </a:r>
            <a:r>
              <a:rPr lang="en-CN" sz="1600" u="sng" dirty="0">
                <a:latin typeface="Constantia" panose="02030602050306030303" pitchFamily="18" charset="0"/>
              </a:rPr>
              <a:t>well pre-trained</a:t>
            </a:r>
          </a:p>
          <a:p>
            <a:pPr algn="ctr"/>
            <a:r>
              <a:rPr lang="en-CN" sz="1600" dirty="0">
                <a:latin typeface="Constantia" panose="02030602050306030303" pitchFamily="18" charset="0"/>
              </a:rPr>
              <a:t>foundation models</a:t>
            </a:r>
          </a:p>
        </p:txBody>
      </p:sp>
      <p:sp>
        <p:nvSpPr>
          <p:cNvPr id="21" name="TextBox 20">
            <a:extLst>
              <a:ext uri="{FF2B5EF4-FFF2-40B4-BE49-F238E27FC236}">
                <a16:creationId xmlns:a16="http://schemas.microsoft.com/office/drawing/2014/main" id="{ADA66E09-2452-ACA0-BCF9-AB639F10E5D2}"/>
              </a:ext>
            </a:extLst>
          </p:cNvPr>
          <p:cNvSpPr txBox="1"/>
          <p:nvPr/>
        </p:nvSpPr>
        <p:spPr>
          <a:xfrm>
            <a:off x="7536769" y="4975149"/>
            <a:ext cx="2699586" cy="584775"/>
          </a:xfrm>
          <a:prstGeom prst="rect">
            <a:avLst/>
          </a:prstGeom>
          <a:noFill/>
        </p:spPr>
        <p:txBody>
          <a:bodyPr wrap="none" rtlCol="0">
            <a:spAutoFit/>
          </a:bodyPr>
          <a:lstStyle/>
          <a:p>
            <a:pPr algn="ctr"/>
            <a:r>
              <a:rPr lang="en-CN" sz="1600" u="sng" dirty="0">
                <a:latin typeface="Constantia" panose="02030602050306030303" pitchFamily="18" charset="0"/>
              </a:rPr>
              <a:t>task-oriented</a:t>
            </a:r>
            <a:r>
              <a:rPr lang="en-CN" sz="1600" dirty="0">
                <a:latin typeface="Constantia" panose="02030602050306030303" pitchFamily="18" charset="0"/>
              </a:rPr>
              <a:t>, </a:t>
            </a:r>
            <a:r>
              <a:rPr lang="en-CN" sz="1600" u="sng" dirty="0">
                <a:latin typeface="Constantia" panose="02030602050306030303" pitchFamily="18" charset="0"/>
              </a:rPr>
              <a:t>data-efficient</a:t>
            </a:r>
          </a:p>
          <a:p>
            <a:pPr algn="ctr"/>
            <a:r>
              <a:rPr lang="en-CN" sz="1600" dirty="0">
                <a:latin typeface="Constantia" panose="02030602050306030303" pitchFamily="18" charset="0"/>
              </a:rPr>
              <a:t>learning algorithms</a:t>
            </a:r>
          </a:p>
        </p:txBody>
      </p:sp>
    </p:spTree>
    <p:extLst>
      <p:ext uri="{BB962C8B-B14F-4D97-AF65-F5344CB8AC3E}">
        <p14:creationId xmlns:p14="http://schemas.microsoft.com/office/powerpoint/2010/main" val="50595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6"/>
            <a:ext cx="10702160" cy="1412562"/>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Foundation model for embedding</a:t>
            </a:r>
          </a:p>
          <a:p>
            <a:pPr>
              <a:spcBef>
                <a:spcPts val="600"/>
              </a:spcBef>
            </a:pPr>
            <a:r>
              <a:rPr lang="en-US" sz="1800" dirty="0">
                <a:latin typeface="Microsoft YaHei UI" panose="020B0503020204020204" pitchFamily="34" charset="-122"/>
                <a:ea typeface="Microsoft YaHei UI" panose="020B0503020204020204" pitchFamily="34" charset="-122"/>
              </a:rPr>
              <a:t>Almost any DNNs can be naturally applied as the embedding model (Word2Vec, LSTM, etc.)</a:t>
            </a:r>
          </a:p>
          <a:p>
            <a:pPr>
              <a:spcBef>
                <a:spcPts val="600"/>
              </a:spcBef>
            </a:pPr>
            <a:r>
              <a:rPr lang="en-US" sz="1800" dirty="0">
                <a:latin typeface="Microsoft YaHei UI" panose="020B0503020204020204" pitchFamily="34" charset="-122"/>
                <a:ea typeface="Microsoft YaHei UI" panose="020B0503020204020204" pitchFamily="34" charset="-122"/>
              </a:rPr>
              <a:t>Not until the arrival of pre-trained LMs (e.g., BERT) that embedding model really works</a:t>
            </a:r>
          </a:p>
          <a:p>
            <a:pPr>
              <a:spcBef>
                <a:spcPts val="600"/>
              </a:spcBef>
            </a:pPr>
            <a:r>
              <a:rPr lang="en-US" sz="1800" dirty="0">
                <a:latin typeface="Microsoft YaHei UI" panose="020B0503020204020204" pitchFamily="34" charset="-122"/>
                <a:ea typeface="Microsoft YaHei UI" panose="020B0503020204020204" pitchFamily="34" charset="-122"/>
              </a:rPr>
              <a:t>Advantage of PLMs: 1) transformer architecture, 2) pre-training</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482" name="Picture 2" descr="How to obtain Sentence Vectors?. In several of my previous posts, I have… |  by Desh Raj | Explorations in Language and Learning | Medium">
            <a:extLst>
              <a:ext uri="{FF2B5EF4-FFF2-40B4-BE49-F238E27FC236}">
                <a16:creationId xmlns:a16="http://schemas.microsoft.com/office/drawing/2014/main" id="{350A3F3F-A116-3441-02B1-468E7DACB8F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641" y="2931208"/>
            <a:ext cx="3056936" cy="1767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7D4883-B67B-EDA8-1F74-90F90637CDA0}"/>
              </a:ext>
            </a:extLst>
          </p:cNvPr>
          <p:cNvSpPr txBox="1"/>
          <p:nvPr/>
        </p:nvSpPr>
        <p:spPr>
          <a:xfrm>
            <a:off x="3064061" y="3007684"/>
            <a:ext cx="2311658" cy="584775"/>
          </a:xfrm>
          <a:prstGeom prst="rect">
            <a:avLst/>
          </a:prstGeom>
          <a:noFill/>
        </p:spPr>
        <p:txBody>
          <a:bodyPr wrap="none" rtlCol="0">
            <a:spAutoFit/>
          </a:bodyPr>
          <a:lstStyle/>
          <a:p>
            <a:r>
              <a:rPr lang="en-CN" sz="1600" dirty="0">
                <a:latin typeface="Constantia" panose="02030602050306030303" pitchFamily="18" charset="0"/>
              </a:rPr>
              <a:t>sentence2vec, ICML’14</a:t>
            </a:r>
          </a:p>
          <a:p>
            <a:r>
              <a:rPr lang="en-CN" sz="1600" dirty="0">
                <a:latin typeface="Constantia" panose="02030602050306030303" pitchFamily="18" charset="0"/>
              </a:rPr>
              <a:t> using word embedding</a:t>
            </a:r>
          </a:p>
        </p:txBody>
      </p:sp>
      <p:pic>
        <p:nvPicPr>
          <p:cNvPr id="20484" name="Picture 4" descr="Deep Structured Semantic Model (DSSM) (Adapted from Huang et al. 2013) |  Download Scientific Diagram">
            <a:extLst>
              <a:ext uri="{FF2B5EF4-FFF2-40B4-BE49-F238E27FC236}">
                <a16:creationId xmlns:a16="http://schemas.microsoft.com/office/drawing/2014/main" id="{349D8B39-A7B2-2951-2560-C45F7FDC0D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50"/>
          <a:stretch/>
        </p:blipFill>
        <p:spPr bwMode="auto">
          <a:xfrm>
            <a:off x="805717" y="4990726"/>
            <a:ext cx="2748784" cy="15343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E349D5-5C59-7001-B2AE-A5D42B54A549}"/>
              </a:ext>
            </a:extLst>
          </p:cNvPr>
          <p:cNvSpPr txBox="1"/>
          <p:nvPr/>
        </p:nvSpPr>
        <p:spPr>
          <a:xfrm>
            <a:off x="3620938" y="4965548"/>
            <a:ext cx="1908856" cy="830997"/>
          </a:xfrm>
          <a:prstGeom prst="rect">
            <a:avLst/>
          </a:prstGeom>
          <a:noFill/>
        </p:spPr>
        <p:txBody>
          <a:bodyPr wrap="none" rtlCol="0">
            <a:spAutoFit/>
          </a:bodyPr>
          <a:lstStyle/>
          <a:p>
            <a:r>
              <a:rPr lang="en-CN" sz="1600" dirty="0">
                <a:latin typeface="Constantia" panose="02030602050306030303" pitchFamily="18" charset="0"/>
              </a:rPr>
              <a:t>dssm, cikm’13</a:t>
            </a:r>
          </a:p>
          <a:p>
            <a:r>
              <a:rPr lang="en-CN" sz="1600" dirty="0">
                <a:latin typeface="Constantia" panose="02030602050306030303" pitchFamily="18" charset="0"/>
              </a:rPr>
              <a:t>c-dssm, www’14</a:t>
            </a:r>
          </a:p>
          <a:p>
            <a:r>
              <a:rPr lang="en-CN" sz="1600" dirty="0">
                <a:latin typeface="Constantia" panose="02030602050306030303" pitchFamily="18" charset="0"/>
              </a:rPr>
              <a:t>using conv and mlp</a:t>
            </a:r>
          </a:p>
        </p:txBody>
      </p:sp>
      <p:pic>
        <p:nvPicPr>
          <p:cNvPr id="20490" name="Picture 10" descr="BERT Explained | Papers With Code">
            <a:extLst>
              <a:ext uri="{FF2B5EF4-FFF2-40B4-BE49-F238E27FC236}">
                <a16:creationId xmlns:a16="http://schemas.microsoft.com/office/drawing/2014/main" id="{BEA2E7E9-D0AB-F7EA-C2BE-A125DDD0D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279" y="3167703"/>
            <a:ext cx="5038114" cy="20054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6018388-9BEA-2A42-E16D-D7A8AA87A6E0}"/>
              </a:ext>
            </a:extLst>
          </p:cNvPr>
          <p:cNvSpPr txBox="1"/>
          <p:nvPr/>
        </p:nvSpPr>
        <p:spPr>
          <a:xfrm>
            <a:off x="6096000" y="5342420"/>
            <a:ext cx="5671233" cy="830997"/>
          </a:xfrm>
          <a:prstGeom prst="rect">
            <a:avLst/>
          </a:prstGeom>
          <a:noFill/>
        </p:spPr>
        <p:txBody>
          <a:bodyPr wrap="none" rtlCol="0">
            <a:spAutoFit/>
          </a:bodyPr>
          <a:lstStyle/>
          <a:p>
            <a:r>
              <a:rPr lang="en-CN" sz="1600" b="1" dirty="0">
                <a:latin typeface="Constantia" panose="02030602050306030303" pitchFamily="18" charset="0"/>
              </a:rPr>
              <a:t>Transformer</a:t>
            </a:r>
            <a:r>
              <a:rPr lang="en-CN" sz="1600" dirty="0">
                <a:latin typeface="Constantia" panose="02030602050306030303" pitchFamily="18" charset="0"/>
              </a:rPr>
              <a:t>: strong context-awareness, free of inductive bias</a:t>
            </a:r>
          </a:p>
          <a:p>
            <a:r>
              <a:rPr lang="en-CN" sz="1600" b="1" dirty="0">
                <a:latin typeface="Constantia" panose="02030602050306030303" pitchFamily="18" charset="0"/>
              </a:rPr>
              <a:t>Pre-trained LM</a:t>
            </a:r>
            <a:r>
              <a:rPr lang="en-CN" sz="1600" dirty="0">
                <a:latin typeface="Constantia" panose="02030602050306030303" pitchFamily="18" charset="0"/>
              </a:rPr>
              <a:t>: deep understanding of language, and hence </a:t>
            </a:r>
          </a:p>
          <a:p>
            <a:r>
              <a:rPr lang="en-CN" sz="1600" dirty="0">
                <a:latin typeface="Constantia" panose="02030602050306030303" pitchFamily="18" charset="0"/>
              </a:rPr>
              <a:t>common-sense semantic meaning of data</a:t>
            </a:r>
          </a:p>
        </p:txBody>
      </p:sp>
    </p:spTree>
    <p:extLst>
      <p:ext uri="{BB962C8B-B14F-4D97-AF65-F5344CB8AC3E}">
        <p14:creationId xmlns:p14="http://schemas.microsoft.com/office/powerpoint/2010/main" val="2544166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126C48A-1BC6-DE53-273F-9ECADFABAAB6}"/>
              </a:ext>
            </a:extLst>
          </p:cNvPr>
          <p:cNvPicPr>
            <a:picLocks noChangeAspect="1"/>
          </p:cNvPicPr>
          <p:nvPr/>
        </p:nvPicPr>
        <p:blipFill>
          <a:blip r:embed="rId3"/>
          <a:stretch>
            <a:fillRect/>
          </a:stretch>
        </p:blipFill>
        <p:spPr>
          <a:xfrm>
            <a:off x="580697" y="1287428"/>
            <a:ext cx="3571800" cy="4484741"/>
          </a:xfrm>
          <a:prstGeom prst="rect">
            <a:avLst/>
          </a:prstGeom>
        </p:spPr>
      </p:pic>
      <p:pic>
        <p:nvPicPr>
          <p:cNvPr id="8" name="Picture 7">
            <a:extLst>
              <a:ext uri="{FF2B5EF4-FFF2-40B4-BE49-F238E27FC236}">
                <a16:creationId xmlns:a16="http://schemas.microsoft.com/office/drawing/2014/main" id="{3F15052E-50D7-B2D9-A81A-8A061E87FF04}"/>
              </a:ext>
            </a:extLst>
          </p:cNvPr>
          <p:cNvPicPr>
            <a:picLocks noChangeAspect="1"/>
          </p:cNvPicPr>
          <p:nvPr/>
        </p:nvPicPr>
        <p:blipFill>
          <a:blip r:embed="rId4"/>
          <a:stretch>
            <a:fillRect/>
          </a:stretch>
        </p:blipFill>
        <p:spPr>
          <a:xfrm>
            <a:off x="5150069" y="1529662"/>
            <a:ext cx="6461234" cy="3798675"/>
          </a:xfrm>
          <a:prstGeom prst="rect">
            <a:avLst/>
          </a:prstGeom>
        </p:spPr>
      </p:pic>
      <p:sp>
        <p:nvSpPr>
          <p:cNvPr id="10" name="TextBox 9">
            <a:extLst>
              <a:ext uri="{FF2B5EF4-FFF2-40B4-BE49-F238E27FC236}">
                <a16:creationId xmlns:a16="http://schemas.microsoft.com/office/drawing/2014/main" id="{855E58FD-7B0E-DDDF-4D67-E2341720576C}"/>
              </a:ext>
            </a:extLst>
          </p:cNvPr>
          <p:cNvSpPr txBox="1"/>
          <p:nvPr/>
        </p:nvSpPr>
        <p:spPr>
          <a:xfrm>
            <a:off x="5150069" y="5328337"/>
            <a:ext cx="6106510" cy="307777"/>
          </a:xfrm>
          <a:prstGeom prst="rect">
            <a:avLst/>
          </a:prstGeom>
          <a:noFill/>
        </p:spPr>
        <p:txBody>
          <a:bodyPr wrap="square">
            <a:spAutoFit/>
          </a:bodyPr>
          <a:lstStyle/>
          <a:p>
            <a:r>
              <a:rPr lang="en-US" sz="1400" dirty="0">
                <a:latin typeface="Constantia" panose="02030602050306030303" pitchFamily="18" charset="0"/>
              </a:rPr>
              <a:t>Pre-training Tasks for Embedding-based Large-scale Retrieval, ICLR’20</a:t>
            </a:r>
            <a:endParaRPr lang="en-CN" sz="1400" dirty="0">
              <a:latin typeface="Constantia" panose="02030602050306030303" pitchFamily="18" charset="0"/>
            </a:endParaRPr>
          </a:p>
        </p:txBody>
      </p:sp>
      <p:sp>
        <p:nvSpPr>
          <p:cNvPr id="11" name="TextBox 10">
            <a:extLst>
              <a:ext uri="{FF2B5EF4-FFF2-40B4-BE49-F238E27FC236}">
                <a16:creationId xmlns:a16="http://schemas.microsoft.com/office/drawing/2014/main" id="{62557FA6-9972-C250-59FF-2B44DD35AAB0}"/>
              </a:ext>
            </a:extLst>
          </p:cNvPr>
          <p:cNvSpPr txBox="1"/>
          <p:nvPr/>
        </p:nvSpPr>
        <p:spPr>
          <a:xfrm>
            <a:off x="698938" y="5723750"/>
            <a:ext cx="3453559" cy="307777"/>
          </a:xfrm>
          <a:prstGeom prst="rect">
            <a:avLst/>
          </a:prstGeom>
          <a:noFill/>
        </p:spPr>
        <p:txBody>
          <a:bodyPr wrap="square">
            <a:spAutoFit/>
          </a:bodyPr>
          <a:lstStyle/>
          <a:p>
            <a:r>
              <a:rPr lang="en-US" sz="1400" dirty="0">
                <a:latin typeface="Constantia" panose="02030602050306030303" pitchFamily="18" charset="0"/>
              </a:rPr>
              <a:t>SentenceBERT, EMNLP’19</a:t>
            </a:r>
            <a:endParaRPr lang="en-CN" sz="1400" dirty="0">
              <a:latin typeface="Constantia" panose="02030602050306030303" pitchFamily="18" charset="0"/>
            </a:endParaRPr>
          </a:p>
        </p:txBody>
      </p:sp>
      <p:sp>
        <p:nvSpPr>
          <p:cNvPr id="12" name="Rounded Rectangle 11">
            <a:extLst>
              <a:ext uri="{FF2B5EF4-FFF2-40B4-BE49-F238E27FC236}">
                <a16:creationId xmlns:a16="http://schemas.microsoft.com/office/drawing/2014/main" id="{AD291D83-3D1D-2CA5-FA7C-0F49292F345E}"/>
              </a:ext>
            </a:extLst>
          </p:cNvPr>
          <p:cNvSpPr/>
          <p:nvPr/>
        </p:nvSpPr>
        <p:spPr>
          <a:xfrm>
            <a:off x="580698" y="1770991"/>
            <a:ext cx="3571800" cy="1153836"/>
          </a:xfrm>
          <a:prstGeom prst="roundRect">
            <a:avLst>
              <a:gd name="adj" fmla="val 0"/>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Rounded Rectangle 12">
            <a:extLst>
              <a:ext uri="{FF2B5EF4-FFF2-40B4-BE49-F238E27FC236}">
                <a16:creationId xmlns:a16="http://schemas.microsoft.com/office/drawing/2014/main" id="{3531AC6D-AEE0-EC50-6AA6-A2437B0DC962}"/>
              </a:ext>
            </a:extLst>
          </p:cNvPr>
          <p:cNvSpPr/>
          <p:nvPr/>
        </p:nvSpPr>
        <p:spPr>
          <a:xfrm>
            <a:off x="580697" y="3119626"/>
            <a:ext cx="3571800" cy="2516487"/>
          </a:xfrm>
          <a:prstGeom prst="roundRect">
            <a:avLst>
              <a:gd name="adj" fmla="val 0"/>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ounded Rectangle 13">
            <a:extLst>
              <a:ext uri="{FF2B5EF4-FFF2-40B4-BE49-F238E27FC236}">
                <a16:creationId xmlns:a16="http://schemas.microsoft.com/office/drawing/2014/main" id="{0F11096F-7C2B-3CBC-C5B4-F8BBC75293EE}"/>
              </a:ext>
            </a:extLst>
          </p:cNvPr>
          <p:cNvSpPr/>
          <p:nvPr/>
        </p:nvSpPr>
        <p:spPr>
          <a:xfrm>
            <a:off x="6209969" y="4174501"/>
            <a:ext cx="5287617" cy="486276"/>
          </a:xfrm>
          <a:prstGeom prst="roundRect">
            <a:avLst>
              <a:gd name="adj" fmla="val 0"/>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Rounded Rectangle 14">
            <a:extLst>
              <a:ext uri="{FF2B5EF4-FFF2-40B4-BE49-F238E27FC236}">
                <a16:creationId xmlns:a16="http://schemas.microsoft.com/office/drawing/2014/main" id="{EC324929-56D0-8EC9-6E3C-D09967E5E8F0}"/>
              </a:ext>
            </a:extLst>
          </p:cNvPr>
          <p:cNvSpPr/>
          <p:nvPr/>
        </p:nvSpPr>
        <p:spPr>
          <a:xfrm>
            <a:off x="6209969" y="4687296"/>
            <a:ext cx="5287617" cy="515126"/>
          </a:xfrm>
          <a:prstGeom prst="roundRect">
            <a:avLst>
              <a:gd name="adj" fmla="val 0"/>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TextBox 15">
            <a:extLst>
              <a:ext uri="{FF2B5EF4-FFF2-40B4-BE49-F238E27FC236}">
                <a16:creationId xmlns:a16="http://schemas.microsoft.com/office/drawing/2014/main" id="{F765137F-3D6E-51EB-1B07-FD4FBF863A33}"/>
              </a:ext>
            </a:extLst>
          </p:cNvPr>
          <p:cNvSpPr txBox="1"/>
          <p:nvPr/>
        </p:nvSpPr>
        <p:spPr>
          <a:xfrm>
            <a:off x="762788" y="6173800"/>
            <a:ext cx="10666422" cy="369332"/>
          </a:xfrm>
          <a:prstGeom prst="rect">
            <a:avLst/>
          </a:prstGeom>
          <a:noFill/>
        </p:spPr>
        <p:txBody>
          <a:bodyPr wrap="square" rtlCol="0">
            <a:spAutoFit/>
          </a:bodyPr>
          <a:lstStyle/>
          <a:p>
            <a:pPr algn="ctr"/>
            <a:r>
              <a:rPr lang="en-CN" b="1" dirty="0">
                <a:latin typeface="Constantia" panose="02030602050306030303" pitchFamily="18" charset="0"/>
              </a:rPr>
              <a:t>Pre-trained LMs exhibit overwhelming advantages over conventional methods after fine-tning </a:t>
            </a:r>
          </a:p>
        </p:txBody>
      </p:sp>
    </p:spTree>
    <p:extLst>
      <p:ext uri="{BB962C8B-B14F-4D97-AF65-F5344CB8AC3E}">
        <p14:creationId xmlns:p14="http://schemas.microsoft.com/office/powerpoint/2010/main" val="400143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79F32C9-FE3D-1DEB-65F9-6A35E195A751}"/>
              </a:ext>
            </a:extLst>
          </p:cNvPr>
          <p:cNvPicPr>
            <a:picLocks noChangeAspect="1"/>
          </p:cNvPicPr>
          <p:nvPr/>
        </p:nvPicPr>
        <p:blipFill rotWithShape="1">
          <a:blip r:embed="rId3"/>
          <a:srcRect l="6616" t="3334" r="2753" b="4874"/>
          <a:stretch/>
        </p:blipFill>
        <p:spPr>
          <a:xfrm>
            <a:off x="458139" y="1591288"/>
            <a:ext cx="4404731" cy="2531323"/>
          </a:xfrm>
          <a:prstGeom prst="rect">
            <a:avLst/>
          </a:prstGeom>
        </p:spPr>
      </p:pic>
      <p:sp>
        <p:nvSpPr>
          <p:cNvPr id="17" name="TextBox 16">
            <a:extLst>
              <a:ext uri="{FF2B5EF4-FFF2-40B4-BE49-F238E27FC236}">
                <a16:creationId xmlns:a16="http://schemas.microsoft.com/office/drawing/2014/main" id="{98068836-1617-9D8E-F9C6-0C1754BF1253}"/>
              </a:ext>
            </a:extLst>
          </p:cNvPr>
          <p:cNvSpPr txBox="1"/>
          <p:nvPr/>
        </p:nvSpPr>
        <p:spPr>
          <a:xfrm>
            <a:off x="5990419" y="4338054"/>
            <a:ext cx="5408330" cy="307777"/>
          </a:xfrm>
          <a:prstGeom prst="rect">
            <a:avLst/>
          </a:prstGeom>
          <a:noFill/>
        </p:spPr>
        <p:txBody>
          <a:bodyPr wrap="square">
            <a:spAutoFit/>
          </a:bodyPr>
          <a:lstStyle/>
          <a:p>
            <a:r>
              <a:rPr lang="en-CN" sz="1400" dirty="0">
                <a:latin typeface="Constantia" panose="02030602050306030303" pitchFamily="18" charset="0"/>
                <a:ea typeface="Hannotate SC" panose="03000500000000000000" pitchFamily="66" charset="-122"/>
              </a:rPr>
              <a:t>Text and Code Embeddings by Contrastive Pre-Training (OpenAI)</a:t>
            </a:r>
          </a:p>
        </p:txBody>
      </p:sp>
      <p:sp>
        <p:nvSpPr>
          <p:cNvPr id="18" name="TextBox 17">
            <a:extLst>
              <a:ext uri="{FF2B5EF4-FFF2-40B4-BE49-F238E27FC236}">
                <a16:creationId xmlns:a16="http://schemas.microsoft.com/office/drawing/2014/main" id="{7ED9655F-1238-EB4A-411C-FC3D4941A5F7}"/>
              </a:ext>
            </a:extLst>
          </p:cNvPr>
          <p:cNvSpPr txBox="1"/>
          <p:nvPr/>
        </p:nvSpPr>
        <p:spPr>
          <a:xfrm>
            <a:off x="563719" y="4281273"/>
            <a:ext cx="4193569" cy="523220"/>
          </a:xfrm>
          <a:prstGeom prst="rect">
            <a:avLst/>
          </a:prstGeom>
          <a:noFill/>
        </p:spPr>
        <p:txBody>
          <a:bodyPr wrap="square">
            <a:spAutoFit/>
          </a:bodyPr>
          <a:lstStyle/>
          <a:p>
            <a:r>
              <a:rPr lang="en-US" sz="1400" dirty="0">
                <a:latin typeface="Constantia" panose="02030602050306030303" pitchFamily="18" charset="0"/>
                <a:ea typeface="Hannotate SC" panose="03000500000000000000" pitchFamily="66" charset="-122"/>
              </a:rPr>
              <a:t>Large Dual Encoders Are Generalizable Retrievers (Google) EMNLP’22</a:t>
            </a:r>
            <a:endParaRPr lang="en-CN" sz="1400" dirty="0">
              <a:latin typeface="Constantia" panose="02030602050306030303" pitchFamily="18" charset="0"/>
              <a:ea typeface="Hannotate SC" panose="03000500000000000000" pitchFamily="66" charset="-122"/>
            </a:endParaRPr>
          </a:p>
        </p:txBody>
      </p:sp>
      <p:sp>
        <p:nvSpPr>
          <p:cNvPr id="19" name="TextBox 18">
            <a:extLst>
              <a:ext uri="{FF2B5EF4-FFF2-40B4-BE49-F238E27FC236}">
                <a16:creationId xmlns:a16="http://schemas.microsoft.com/office/drawing/2014/main" id="{C90CB766-A82F-EC19-72A2-F6FDB894DCB5}"/>
              </a:ext>
            </a:extLst>
          </p:cNvPr>
          <p:cNvSpPr txBox="1"/>
          <p:nvPr/>
        </p:nvSpPr>
        <p:spPr>
          <a:xfrm>
            <a:off x="563719" y="5299944"/>
            <a:ext cx="10994205" cy="369332"/>
          </a:xfrm>
          <a:prstGeom prst="rect">
            <a:avLst/>
          </a:prstGeom>
          <a:noFill/>
        </p:spPr>
        <p:txBody>
          <a:bodyPr wrap="square" rtlCol="0">
            <a:spAutoFit/>
          </a:bodyPr>
          <a:lstStyle/>
          <a:p>
            <a:pPr algn="ctr"/>
            <a:r>
              <a:rPr lang="en-CN" b="1" dirty="0">
                <a:latin typeface="Constantia" panose="02030602050306030303" pitchFamily="18" charset="0"/>
              </a:rPr>
              <a:t>The expansion of pre-trained model’s scale further contribute to the embedding quality</a:t>
            </a:r>
          </a:p>
        </p:txBody>
      </p:sp>
      <p:pic>
        <p:nvPicPr>
          <p:cNvPr id="20" name="Picture 19">
            <a:extLst>
              <a:ext uri="{FF2B5EF4-FFF2-40B4-BE49-F238E27FC236}">
                <a16:creationId xmlns:a16="http://schemas.microsoft.com/office/drawing/2014/main" id="{EA0AA9AA-69A7-B1AB-6FE9-F741A98E1727}"/>
              </a:ext>
            </a:extLst>
          </p:cNvPr>
          <p:cNvPicPr>
            <a:picLocks noChangeAspect="1"/>
          </p:cNvPicPr>
          <p:nvPr/>
        </p:nvPicPr>
        <p:blipFill rotWithShape="1">
          <a:blip r:embed="rId4"/>
          <a:srcRect t="8448" r="7439" b="5838"/>
          <a:stretch/>
        </p:blipFill>
        <p:spPr>
          <a:xfrm>
            <a:off x="5098250" y="2018150"/>
            <a:ext cx="2701321" cy="1955544"/>
          </a:xfrm>
          <a:prstGeom prst="rect">
            <a:avLst/>
          </a:prstGeom>
        </p:spPr>
      </p:pic>
      <p:pic>
        <p:nvPicPr>
          <p:cNvPr id="21" name="Picture 20">
            <a:extLst>
              <a:ext uri="{FF2B5EF4-FFF2-40B4-BE49-F238E27FC236}">
                <a16:creationId xmlns:a16="http://schemas.microsoft.com/office/drawing/2014/main" id="{355CB23F-A3A5-5C1F-EC26-A98147753472}"/>
              </a:ext>
            </a:extLst>
          </p:cNvPr>
          <p:cNvPicPr>
            <a:picLocks noChangeAspect="1"/>
          </p:cNvPicPr>
          <p:nvPr/>
        </p:nvPicPr>
        <p:blipFill>
          <a:blip r:embed="rId5"/>
          <a:stretch>
            <a:fillRect/>
          </a:stretch>
        </p:blipFill>
        <p:spPr>
          <a:xfrm>
            <a:off x="7847661" y="1558056"/>
            <a:ext cx="3886200" cy="2564555"/>
          </a:xfrm>
          <a:prstGeom prst="rect">
            <a:avLst/>
          </a:prstGeom>
        </p:spPr>
      </p:pic>
    </p:spTree>
    <p:extLst>
      <p:ext uri="{BB962C8B-B14F-4D97-AF65-F5344CB8AC3E}">
        <p14:creationId xmlns:p14="http://schemas.microsoft.com/office/powerpoint/2010/main" val="316303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702160" cy="1665987"/>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Are generally pre-trained LMs good enough?</a:t>
            </a:r>
          </a:p>
          <a:p>
            <a:pPr>
              <a:spcBef>
                <a:spcPts val="600"/>
              </a:spcBef>
            </a:pPr>
            <a:r>
              <a:rPr lang="en-US" sz="1800" dirty="0">
                <a:latin typeface="Microsoft YaHei UI" panose="020B0503020204020204" pitchFamily="34" charset="-122"/>
                <a:ea typeface="Microsoft YaHei UI" panose="020B0503020204020204" pitchFamily="34" charset="-122"/>
              </a:rPr>
              <a:t>Language models are learned to predict words (tokens)</a:t>
            </a:r>
          </a:p>
          <a:p>
            <a:pPr>
              <a:spcBef>
                <a:spcPts val="600"/>
              </a:spcBef>
            </a:pPr>
            <a:r>
              <a:rPr lang="en-US" sz="1800" dirty="0">
                <a:latin typeface="Microsoft YaHei UI" panose="020B0503020204020204" pitchFamily="34" charset="-122"/>
                <a:ea typeface="Microsoft YaHei UI" panose="020B0503020204020204" pitchFamily="34" charset="-122"/>
              </a:rPr>
              <a:t>General PLMs are for word embeddings, not sentence embeddings</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5 The Pre-trained language model family | Download Scientific Diagram">
            <a:extLst>
              <a:ext uri="{FF2B5EF4-FFF2-40B4-BE49-F238E27FC236}">
                <a16:creationId xmlns:a16="http://schemas.microsoft.com/office/drawing/2014/main" id="{B0807F3D-2583-7787-B636-C67FB1F67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16" y="3171947"/>
            <a:ext cx="3838115" cy="21674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2905398-E297-6026-9A0F-584EF15F38AC}"/>
              </a:ext>
            </a:extLst>
          </p:cNvPr>
          <p:cNvPicPr>
            <a:picLocks noChangeAspect="1"/>
          </p:cNvPicPr>
          <p:nvPr/>
        </p:nvPicPr>
        <p:blipFill>
          <a:blip r:embed="rId4"/>
          <a:stretch>
            <a:fillRect/>
          </a:stretch>
        </p:blipFill>
        <p:spPr>
          <a:xfrm>
            <a:off x="4775200" y="3171947"/>
            <a:ext cx="6578601" cy="1961167"/>
          </a:xfrm>
          <a:prstGeom prst="rect">
            <a:avLst/>
          </a:prstGeom>
        </p:spPr>
      </p:pic>
      <p:sp>
        <p:nvSpPr>
          <p:cNvPr id="25" name="TextBox 24">
            <a:extLst>
              <a:ext uri="{FF2B5EF4-FFF2-40B4-BE49-F238E27FC236}">
                <a16:creationId xmlns:a16="http://schemas.microsoft.com/office/drawing/2014/main" id="{DD8C4DF0-3485-C8E4-47C5-C17CB42764F8}"/>
              </a:ext>
            </a:extLst>
          </p:cNvPr>
          <p:cNvSpPr txBox="1"/>
          <p:nvPr/>
        </p:nvSpPr>
        <p:spPr>
          <a:xfrm>
            <a:off x="5247180" y="5139202"/>
            <a:ext cx="5836618" cy="646331"/>
          </a:xfrm>
          <a:prstGeom prst="rect">
            <a:avLst/>
          </a:prstGeom>
          <a:noFill/>
        </p:spPr>
        <p:txBody>
          <a:bodyPr wrap="square" rtlCol="0">
            <a:spAutoFit/>
          </a:bodyPr>
          <a:lstStyle/>
          <a:p>
            <a:pPr algn="ctr"/>
            <a:r>
              <a:rPr lang="en-CN" b="1" dirty="0">
                <a:latin typeface="Constantia" panose="02030602050306030303" pitchFamily="18" charset="0"/>
              </a:rPr>
              <a:t>General pre-trained LMs learn to represent words, not sentences</a:t>
            </a:r>
          </a:p>
        </p:txBody>
      </p:sp>
    </p:spTree>
    <p:extLst>
      <p:ext uri="{BB962C8B-B14F-4D97-AF65-F5344CB8AC3E}">
        <p14:creationId xmlns:p14="http://schemas.microsoft.com/office/powerpoint/2010/main" val="376336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702160" cy="1665987"/>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Are generally pre-trained LMs good enough?</a:t>
            </a:r>
          </a:p>
          <a:p>
            <a:pPr>
              <a:spcBef>
                <a:spcPts val="600"/>
              </a:spcBef>
            </a:pPr>
            <a:r>
              <a:rPr lang="en-US" sz="1800" dirty="0">
                <a:latin typeface="Microsoft YaHei UI" panose="020B0503020204020204" pitchFamily="34" charset="-122"/>
                <a:ea typeface="Microsoft YaHei UI" panose="020B0503020204020204" pitchFamily="34" charset="-122"/>
              </a:rPr>
              <a:t>Language models are learned to predict words (tokens)</a:t>
            </a:r>
          </a:p>
          <a:p>
            <a:pPr>
              <a:spcBef>
                <a:spcPts val="600"/>
              </a:spcBef>
            </a:pPr>
            <a:r>
              <a:rPr lang="en-US" sz="1800" dirty="0">
                <a:latin typeface="Microsoft YaHei UI" panose="020B0503020204020204" pitchFamily="34" charset="-122"/>
                <a:ea typeface="Microsoft YaHei UI" panose="020B0503020204020204" pitchFamily="34" charset="-122"/>
              </a:rPr>
              <a:t>General PLMs are for word embeddings, not sentence embeddings</a:t>
            </a:r>
          </a:p>
          <a:p>
            <a:pPr>
              <a:spcBef>
                <a:spcPts val="600"/>
              </a:spcBef>
            </a:pPr>
            <a:r>
              <a:rPr lang="en-US" sz="1800" u="sng" dirty="0">
                <a:latin typeface="Microsoft YaHei UI" panose="020B0503020204020204" pitchFamily="34" charset="-122"/>
                <a:ea typeface="Microsoft YaHei UI" panose="020B0503020204020204" pitchFamily="34" charset="-122"/>
              </a:rPr>
              <a:t>Improved capacity of general PLMs may not necessarily benefit sentence embedding </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F220C1-F6AB-C9E4-099C-8811F6D3DE80}"/>
              </a:ext>
            </a:extLst>
          </p:cNvPr>
          <p:cNvPicPr>
            <a:picLocks noChangeAspect="1"/>
          </p:cNvPicPr>
          <p:nvPr/>
        </p:nvPicPr>
        <p:blipFill rotWithShape="1">
          <a:blip r:embed="rId3"/>
          <a:srcRect b="51407"/>
          <a:stretch/>
        </p:blipFill>
        <p:spPr>
          <a:xfrm>
            <a:off x="1298307" y="3084713"/>
            <a:ext cx="4171283" cy="2360608"/>
          </a:xfrm>
          <a:prstGeom prst="rect">
            <a:avLst/>
          </a:prstGeom>
        </p:spPr>
      </p:pic>
      <p:pic>
        <p:nvPicPr>
          <p:cNvPr id="9" name="Picture 4" descr="38,600+ Happy Sad Emoji Illustrations, Royalty-Free Vector Graphics &amp; Clip  Art - iStock">
            <a:extLst>
              <a:ext uri="{FF2B5EF4-FFF2-40B4-BE49-F238E27FC236}">
                <a16:creationId xmlns:a16="http://schemas.microsoft.com/office/drawing/2014/main" id="{A4047AFE-9B8B-F279-8B11-488843757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7034" r="51487" b="6399"/>
          <a:stretch/>
        </p:blipFill>
        <p:spPr bwMode="auto">
          <a:xfrm>
            <a:off x="1213029" y="5551287"/>
            <a:ext cx="365099" cy="3672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F118F02-7AB0-AB92-1D6C-8607F2FFEC59}"/>
              </a:ext>
            </a:extLst>
          </p:cNvPr>
          <p:cNvSpPr txBox="1"/>
          <p:nvPr/>
        </p:nvSpPr>
        <p:spPr>
          <a:xfrm>
            <a:off x="1673722" y="5626154"/>
            <a:ext cx="3400904" cy="584775"/>
          </a:xfrm>
          <a:prstGeom prst="rect">
            <a:avLst/>
          </a:prstGeom>
          <a:noFill/>
        </p:spPr>
        <p:txBody>
          <a:bodyPr wrap="square" rtlCol="0">
            <a:spAutoFit/>
          </a:bodyPr>
          <a:lstStyle/>
          <a:p>
            <a:pPr algn="ctr"/>
            <a:r>
              <a:rPr lang="en-CN" sz="1600" dirty="0">
                <a:latin typeface="Constantia" panose="02030602050306030303" pitchFamily="18" charset="0"/>
                <a:ea typeface="Hannotate SC" panose="03000500000000000000" pitchFamily="66" charset="-122"/>
              </a:rPr>
              <a:t>Notably improved performance on </a:t>
            </a:r>
            <a:r>
              <a:rPr lang="en-CN" sz="1600" b="1" dirty="0">
                <a:latin typeface="Constantia" panose="02030602050306030303" pitchFamily="18" charset="0"/>
                <a:ea typeface="Hannotate SC" panose="03000500000000000000" pitchFamily="66" charset="-122"/>
              </a:rPr>
              <a:t>GLUE</a:t>
            </a:r>
            <a:r>
              <a:rPr lang="en-CN" sz="1600" dirty="0">
                <a:latin typeface="Constantia" panose="02030602050306030303" pitchFamily="18" charset="0"/>
                <a:ea typeface="Hannotate SC" panose="03000500000000000000" pitchFamily="66" charset="-122"/>
              </a:rPr>
              <a:t> (general NLU capability)</a:t>
            </a:r>
          </a:p>
        </p:txBody>
      </p:sp>
      <p:pic>
        <p:nvPicPr>
          <p:cNvPr id="11" name="Picture 10">
            <a:extLst>
              <a:ext uri="{FF2B5EF4-FFF2-40B4-BE49-F238E27FC236}">
                <a16:creationId xmlns:a16="http://schemas.microsoft.com/office/drawing/2014/main" id="{F2CA4A89-6FF3-1E7F-3BC3-A5285EFD9223}"/>
              </a:ext>
            </a:extLst>
          </p:cNvPr>
          <p:cNvPicPr>
            <a:picLocks noChangeAspect="1"/>
          </p:cNvPicPr>
          <p:nvPr/>
        </p:nvPicPr>
        <p:blipFill rotWithShape="1">
          <a:blip r:embed="rId3"/>
          <a:srcRect t="50166" b="-2564"/>
          <a:stretch/>
        </p:blipFill>
        <p:spPr>
          <a:xfrm>
            <a:off x="6014976" y="2978747"/>
            <a:ext cx="4243674" cy="2589643"/>
          </a:xfrm>
          <a:prstGeom prst="rect">
            <a:avLst/>
          </a:prstGeom>
        </p:spPr>
      </p:pic>
      <p:pic>
        <p:nvPicPr>
          <p:cNvPr id="13" name="Picture 4" descr="38,600+ Happy Sad Emoji Illustrations, Royalty-Free Vector Graphics &amp; Clip  Art - iStock">
            <a:extLst>
              <a:ext uri="{FF2B5EF4-FFF2-40B4-BE49-F238E27FC236}">
                <a16:creationId xmlns:a16="http://schemas.microsoft.com/office/drawing/2014/main" id="{820E69DD-D724-83C9-59C8-EA49FA6C3A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07" t="7034" r="2014" b="6399"/>
          <a:stretch/>
        </p:blipFill>
        <p:spPr bwMode="auto">
          <a:xfrm>
            <a:off x="9884912" y="5445321"/>
            <a:ext cx="365099" cy="36725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F11034F-29EA-016F-CB93-A5A0CD3ED127}"/>
              </a:ext>
            </a:extLst>
          </p:cNvPr>
          <p:cNvSpPr txBox="1"/>
          <p:nvPr/>
        </p:nvSpPr>
        <p:spPr>
          <a:xfrm>
            <a:off x="6206163" y="5520187"/>
            <a:ext cx="3861299" cy="584775"/>
          </a:xfrm>
          <a:prstGeom prst="rect">
            <a:avLst/>
          </a:prstGeom>
          <a:noFill/>
        </p:spPr>
        <p:txBody>
          <a:bodyPr wrap="square" rtlCol="0">
            <a:spAutoFit/>
          </a:bodyPr>
          <a:lstStyle/>
          <a:p>
            <a:pPr algn="ctr"/>
            <a:r>
              <a:rPr lang="en-CN" sz="1600" dirty="0">
                <a:latin typeface="Constantia" panose="02030602050306030303" pitchFamily="18" charset="0"/>
                <a:ea typeface="Hannotate SC" panose="03000500000000000000" pitchFamily="66" charset="-122"/>
              </a:rPr>
              <a:t>Little impact on </a:t>
            </a:r>
            <a:r>
              <a:rPr lang="en-CN" sz="1600" b="1" dirty="0">
                <a:latin typeface="Constantia" panose="02030602050306030303" pitchFamily="18" charset="0"/>
                <a:ea typeface="Hannotate SC" panose="03000500000000000000" pitchFamily="66" charset="-122"/>
              </a:rPr>
              <a:t>MS</a:t>
            </a:r>
            <a:r>
              <a:rPr lang="en-CN" sz="1600" dirty="0">
                <a:latin typeface="Constantia" panose="02030602050306030303" pitchFamily="18" charset="0"/>
                <a:ea typeface="Hannotate SC" panose="03000500000000000000" pitchFamily="66" charset="-122"/>
              </a:rPr>
              <a:t> </a:t>
            </a:r>
            <a:r>
              <a:rPr lang="en-CN" sz="1600" b="1" dirty="0">
                <a:latin typeface="Constantia" panose="02030602050306030303" pitchFamily="18" charset="0"/>
                <a:ea typeface="Hannotate SC" panose="03000500000000000000" pitchFamily="66" charset="-122"/>
              </a:rPr>
              <a:t>MARCO </a:t>
            </a:r>
            <a:r>
              <a:rPr lang="en-CN" sz="1600" dirty="0">
                <a:latin typeface="Constantia" panose="02030602050306030303" pitchFamily="18" charset="0"/>
                <a:ea typeface="Hannotate SC" panose="03000500000000000000" pitchFamily="66" charset="-122"/>
              </a:rPr>
              <a:t>(text embedding and retrieval capability)</a:t>
            </a:r>
          </a:p>
        </p:txBody>
      </p:sp>
    </p:spTree>
    <p:extLst>
      <p:ext uri="{BB962C8B-B14F-4D97-AF65-F5344CB8AC3E}">
        <p14:creationId xmlns:p14="http://schemas.microsoft.com/office/powerpoint/2010/main" val="189479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702160" cy="2474620"/>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Can LMs better pre-trained for embedding task?</a:t>
            </a:r>
          </a:p>
          <a:p>
            <a:pPr>
              <a:spcBef>
                <a:spcPts val="600"/>
              </a:spcBef>
            </a:pPr>
            <a:r>
              <a:rPr lang="en-US" sz="1800" dirty="0">
                <a:latin typeface="Microsoft YaHei UI" panose="020B0503020204020204" pitchFamily="34" charset="-122"/>
                <a:ea typeface="Microsoft YaHei UI" panose="020B0503020204020204" pitchFamily="34" charset="-122"/>
              </a:rPr>
              <a:t>Thinking: where to modify the training process to realize this goal?</a:t>
            </a:r>
          </a:p>
          <a:p>
            <a:pPr lvl="1">
              <a:spcBef>
                <a:spcPts val="600"/>
              </a:spcBef>
            </a:pPr>
            <a:r>
              <a:rPr lang="en-US" sz="1800" dirty="0">
                <a:latin typeface="Microsoft YaHei UI" panose="020B0503020204020204" pitchFamily="34" charset="-122"/>
                <a:ea typeface="Microsoft YaHei UI" panose="020B0503020204020204" pitchFamily="34" charset="-122"/>
              </a:rPr>
              <a:t>What about training objective? </a:t>
            </a:r>
          </a:p>
          <a:p>
            <a:pPr lvl="1">
              <a:spcBef>
                <a:spcPts val="600"/>
              </a:spcBef>
            </a:pPr>
            <a:r>
              <a:rPr lang="en-US" sz="1800" dirty="0">
                <a:latin typeface="Microsoft YaHei UI" panose="020B0503020204020204" pitchFamily="34" charset="-122"/>
                <a:ea typeface="Microsoft YaHei UI" panose="020B0503020204020204" pitchFamily="34" charset="-122"/>
              </a:rPr>
              <a:t>What about the training input?  </a:t>
            </a:r>
          </a:p>
          <a:p>
            <a:pPr lvl="1">
              <a:spcBef>
                <a:spcPts val="600"/>
              </a:spcBef>
            </a:pPr>
            <a:r>
              <a:rPr lang="en-US" sz="1800" dirty="0">
                <a:latin typeface="Microsoft YaHei UI" panose="020B0503020204020204" pitchFamily="34" charset="-122"/>
                <a:ea typeface="Microsoft YaHei UI" panose="020B0503020204020204" pitchFamily="34" charset="-122"/>
              </a:rPr>
              <a:t>“Context-to-words” learns strong context representation,</a:t>
            </a:r>
          </a:p>
          <a:p>
            <a:pPr lvl="1">
              <a:spcBef>
                <a:spcPts val="600"/>
              </a:spcBef>
            </a:pPr>
            <a:r>
              <a:rPr lang="en-US" sz="1800" dirty="0">
                <a:latin typeface="Microsoft YaHei UI" panose="020B0503020204020204" pitchFamily="34" charset="-122"/>
                <a:ea typeface="Microsoft YaHei UI" panose="020B0503020204020204" pitchFamily="34" charset="-122"/>
              </a:rPr>
              <a:t>“Embedding-to-words” learns strong sentence embedding?</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Download Question Mark, Question, Response. Royalty-Free Stock Illustration  Image - Pixabay">
            <a:extLst>
              <a:ext uri="{FF2B5EF4-FFF2-40B4-BE49-F238E27FC236}">
                <a16:creationId xmlns:a16="http://schemas.microsoft.com/office/drawing/2014/main" id="{5B68D9CC-83A1-81EE-E2E7-9329E1936D2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589" t="4613" r="28548" b="6169"/>
          <a:stretch/>
        </p:blipFill>
        <p:spPr bwMode="auto">
          <a:xfrm>
            <a:off x="10183407" y="1700461"/>
            <a:ext cx="1181005" cy="18529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19B4217-E563-AD8F-80AC-0232956D8E55}"/>
              </a:ext>
            </a:extLst>
          </p:cNvPr>
          <p:cNvGrpSpPr/>
          <p:nvPr/>
        </p:nvGrpSpPr>
        <p:grpSpPr>
          <a:xfrm>
            <a:off x="1763499" y="4506569"/>
            <a:ext cx="1954793" cy="375402"/>
            <a:chOff x="2558213" y="4976094"/>
            <a:chExt cx="1954793" cy="375402"/>
          </a:xfrm>
        </p:grpSpPr>
        <p:sp>
          <p:nvSpPr>
            <p:cNvPr id="8" name="TextBox 7">
              <a:extLst>
                <a:ext uri="{FF2B5EF4-FFF2-40B4-BE49-F238E27FC236}">
                  <a16:creationId xmlns:a16="http://schemas.microsoft.com/office/drawing/2014/main" id="{15152572-685D-B86E-9D9F-3A92C32BE80B}"/>
                </a:ext>
              </a:extLst>
            </p:cNvPr>
            <p:cNvSpPr txBox="1"/>
            <p:nvPr/>
          </p:nvSpPr>
          <p:spPr>
            <a:xfrm>
              <a:off x="2884373" y="4976094"/>
              <a:ext cx="1308371" cy="369332"/>
            </a:xfrm>
            <a:prstGeom prst="rect">
              <a:avLst/>
            </a:prstGeom>
            <a:noFill/>
          </p:spPr>
          <p:txBody>
            <a:bodyPr wrap="none" rtlCol="0">
              <a:spAutoFit/>
            </a:bodyPr>
            <a:lstStyle/>
            <a:p>
              <a:r>
                <a:rPr lang="en-CN" dirty="0">
                  <a:latin typeface="Constantia" panose="02030602050306030303" pitchFamily="18" charset="0"/>
                </a:rPr>
                <a:t>embedding</a:t>
              </a:r>
            </a:p>
          </p:txBody>
        </p:sp>
        <p:sp>
          <p:nvSpPr>
            <p:cNvPr id="9" name="Rounded Rectangle 8">
              <a:extLst>
                <a:ext uri="{FF2B5EF4-FFF2-40B4-BE49-F238E27FC236}">
                  <a16:creationId xmlns:a16="http://schemas.microsoft.com/office/drawing/2014/main" id="{36DF4FFF-E5CE-9F57-F47F-91E00DE4E88E}"/>
                </a:ext>
              </a:extLst>
            </p:cNvPr>
            <p:cNvSpPr/>
            <p:nvPr/>
          </p:nvSpPr>
          <p:spPr>
            <a:xfrm>
              <a:off x="2558213" y="4982164"/>
              <a:ext cx="1954793" cy="369332"/>
            </a:xfrm>
            <a:prstGeom prst="roundRect">
              <a:avLst>
                <a:gd name="adj" fmla="val 5000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cxnSp>
        <p:nvCxnSpPr>
          <p:cNvPr id="10" name="Straight Connector 9">
            <a:extLst>
              <a:ext uri="{FF2B5EF4-FFF2-40B4-BE49-F238E27FC236}">
                <a16:creationId xmlns:a16="http://schemas.microsoft.com/office/drawing/2014/main" id="{B28B81B2-8BBA-BD6F-D50C-460E7A02D911}"/>
              </a:ext>
            </a:extLst>
          </p:cNvPr>
          <p:cNvCxnSpPr>
            <a:cxnSpLocks/>
            <a:stCxn id="17" idx="1"/>
            <a:endCxn id="9" idx="3"/>
          </p:cNvCxnSpPr>
          <p:nvPr/>
        </p:nvCxnSpPr>
        <p:spPr>
          <a:xfrm flipH="1">
            <a:off x="3718292" y="4697305"/>
            <a:ext cx="1699994"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FBEB8C1-AB6E-B10E-B83A-96D38F85C9D7}"/>
              </a:ext>
            </a:extLst>
          </p:cNvPr>
          <p:cNvSpPr txBox="1"/>
          <p:nvPr/>
        </p:nvSpPr>
        <p:spPr>
          <a:xfrm>
            <a:off x="5418286" y="4235885"/>
            <a:ext cx="2159000" cy="922839"/>
          </a:xfrm>
          <a:prstGeom prst="rect">
            <a:avLst/>
          </a:prstGeom>
          <a:solidFill>
            <a:schemeClr val="bg1"/>
          </a:solidFill>
          <a:ln w="19050">
            <a:solidFill>
              <a:schemeClr val="tx1"/>
            </a:solidFill>
          </a:ln>
        </p:spPr>
        <p:txBody>
          <a:bodyPr wrap="square" rtlCol="0">
            <a:spAutoFit/>
          </a:bodyPr>
          <a:lstStyle/>
          <a:p>
            <a:endParaRPr lang="en-CN" dirty="0"/>
          </a:p>
        </p:txBody>
      </p:sp>
      <p:sp>
        <p:nvSpPr>
          <p:cNvPr id="18" name="TextBox 17">
            <a:extLst>
              <a:ext uri="{FF2B5EF4-FFF2-40B4-BE49-F238E27FC236}">
                <a16:creationId xmlns:a16="http://schemas.microsoft.com/office/drawing/2014/main" id="{2903AF80-38C4-06E8-CABF-6719CBA98774}"/>
              </a:ext>
            </a:extLst>
          </p:cNvPr>
          <p:cNvSpPr txBox="1"/>
          <p:nvPr/>
        </p:nvSpPr>
        <p:spPr>
          <a:xfrm>
            <a:off x="5602188" y="4512639"/>
            <a:ext cx="1791196" cy="369332"/>
          </a:xfrm>
          <a:prstGeom prst="rect">
            <a:avLst/>
          </a:prstGeom>
          <a:noFill/>
        </p:spPr>
        <p:txBody>
          <a:bodyPr wrap="none" rtlCol="0">
            <a:spAutoFit/>
          </a:bodyPr>
          <a:lstStyle/>
          <a:p>
            <a:r>
              <a:rPr lang="en-CN" dirty="0">
                <a:latin typeface="Constantia" panose="02030602050306030303" pitchFamily="18" charset="0"/>
              </a:rPr>
              <a:t>decoding model</a:t>
            </a:r>
          </a:p>
        </p:txBody>
      </p:sp>
      <p:cxnSp>
        <p:nvCxnSpPr>
          <p:cNvPr id="21" name="Straight Connector 20">
            <a:extLst>
              <a:ext uri="{FF2B5EF4-FFF2-40B4-BE49-F238E27FC236}">
                <a16:creationId xmlns:a16="http://schemas.microsoft.com/office/drawing/2014/main" id="{75BC14D0-0554-D7D8-4F5E-2723A873D227}"/>
              </a:ext>
            </a:extLst>
          </p:cNvPr>
          <p:cNvCxnSpPr>
            <a:cxnSpLocks/>
            <a:stCxn id="30" idx="1"/>
            <a:endCxn id="17" idx="3"/>
          </p:cNvCxnSpPr>
          <p:nvPr/>
        </p:nvCxnSpPr>
        <p:spPr>
          <a:xfrm flipH="1">
            <a:off x="7577286" y="3936787"/>
            <a:ext cx="1363154" cy="76051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95CD9A-AEFA-1FAA-007F-35F9D21C8BED}"/>
              </a:ext>
            </a:extLst>
          </p:cNvPr>
          <p:cNvCxnSpPr>
            <a:cxnSpLocks/>
            <a:stCxn id="32" idx="1"/>
            <a:endCxn id="17" idx="3"/>
          </p:cNvCxnSpPr>
          <p:nvPr/>
        </p:nvCxnSpPr>
        <p:spPr>
          <a:xfrm flipH="1">
            <a:off x="7577286" y="4317095"/>
            <a:ext cx="1363154" cy="38021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BF06824-3B18-9544-7DBB-61D8DA7EA094}"/>
              </a:ext>
            </a:extLst>
          </p:cNvPr>
          <p:cNvCxnSpPr>
            <a:cxnSpLocks/>
            <a:stCxn id="33" idx="1"/>
            <a:endCxn id="17" idx="3"/>
          </p:cNvCxnSpPr>
          <p:nvPr/>
        </p:nvCxnSpPr>
        <p:spPr>
          <a:xfrm flipH="1" flipV="1">
            <a:off x="7577286" y="4697305"/>
            <a:ext cx="1363154" cy="9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5AD9B8-4DEA-35AC-5BE0-2A745CE17711}"/>
              </a:ext>
            </a:extLst>
          </p:cNvPr>
          <p:cNvSpPr txBox="1"/>
          <p:nvPr/>
        </p:nvSpPr>
        <p:spPr>
          <a:xfrm>
            <a:off x="1146291" y="3814112"/>
            <a:ext cx="3447461" cy="461665"/>
          </a:xfrm>
          <a:prstGeom prst="rect">
            <a:avLst/>
          </a:prstGeom>
          <a:noFill/>
        </p:spPr>
        <p:txBody>
          <a:bodyPr wrap="square" rtlCol="0">
            <a:spAutoFit/>
          </a:bodyPr>
          <a:lstStyle/>
          <a:p>
            <a:pPr algn="ctr"/>
            <a:r>
              <a:rPr lang="en-US" sz="1200" dirty="0">
                <a:latin typeface="Constantia" panose="02030602050306030303" pitchFamily="18" charset="0"/>
              </a:rPr>
              <a:t>Hinton received the 2018 Turing Award together with</a:t>
            </a:r>
            <a:r>
              <a:rPr lang="en-US" sz="1200" dirty="0">
                <a:solidFill>
                  <a:schemeClr val="bg1">
                    <a:lumMod val="85000"/>
                  </a:schemeClr>
                </a:solidFill>
                <a:latin typeface="Constantia" panose="02030602050306030303" pitchFamily="18" charset="0"/>
              </a:rPr>
              <a:t> Yoshua Bengio and Yann LeCun</a:t>
            </a:r>
            <a:endParaRPr lang="en-CN" sz="1200" dirty="0">
              <a:solidFill>
                <a:schemeClr val="bg1">
                  <a:lumMod val="85000"/>
                </a:schemeClr>
              </a:solidFill>
              <a:latin typeface="Constantia" panose="02030602050306030303" pitchFamily="18" charset="0"/>
            </a:endParaRPr>
          </a:p>
        </p:txBody>
      </p:sp>
      <p:sp>
        <p:nvSpPr>
          <p:cNvPr id="30" name="TextBox 29">
            <a:extLst>
              <a:ext uri="{FF2B5EF4-FFF2-40B4-BE49-F238E27FC236}">
                <a16:creationId xmlns:a16="http://schemas.microsoft.com/office/drawing/2014/main" id="{C60DAF3E-E0DD-1EF0-C403-7356C5E9AD74}"/>
              </a:ext>
            </a:extLst>
          </p:cNvPr>
          <p:cNvSpPr txBox="1"/>
          <p:nvPr/>
        </p:nvSpPr>
        <p:spPr>
          <a:xfrm>
            <a:off x="8940440" y="3752121"/>
            <a:ext cx="896015" cy="369332"/>
          </a:xfrm>
          <a:prstGeom prst="rect">
            <a:avLst/>
          </a:prstGeom>
          <a:noFill/>
        </p:spPr>
        <p:txBody>
          <a:bodyPr wrap="none" rtlCol="0">
            <a:spAutoFit/>
          </a:bodyPr>
          <a:lstStyle/>
          <a:p>
            <a:r>
              <a:rPr lang="en-CN" dirty="0">
                <a:latin typeface="Constantia" panose="02030602050306030303" pitchFamily="18" charset="0"/>
              </a:rPr>
              <a:t>Yoshua</a:t>
            </a:r>
          </a:p>
        </p:txBody>
      </p:sp>
      <p:sp>
        <p:nvSpPr>
          <p:cNvPr id="32" name="TextBox 31">
            <a:extLst>
              <a:ext uri="{FF2B5EF4-FFF2-40B4-BE49-F238E27FC236}">
                <a16:creationId xmlns:a16="http://schemas.microsoft.com/office/drawing/2014/main" id="{8E96742D-BBF0-B000-C9D7-B24B5DED8D32}"/>
              </a:ext>
            </a:extLst>
          </p:cNvPr>
          <p:cNvSpPr txBox="1"/>
          <p:nvPr/>
        </p:nvSpPr>
        <p:spPr>
          <a:xfrm>
            <a:off x="8940440" y="4132429"/>
            <a:ext cx="875561" cy="369332"/>
          </a:xfrm>
          <a:prstGeom prst="rect">
            <a:avLst/>
          </a:prstGeom>
          <a:noFill/>
        </p:spPr>
        <p:txBody>
          <a:bodyPr wrap="none" rtlCol="0">
            <a:spAutoFit/>
          </a:bodyPr>
          <a:lstStyle/>
          <a:p>
            <a:r>
              <a:rPr lang="en-CN" dirty="0">
                <a:latin typeface="Constantia" panose="02030602050306030303" pitchFamily="18" charset="0"/>
              </a:rPr>
              <a:t>Bengio</a:t>
            </a:r>
          </a:p>
        </p:txBody>
      </p:sp>
      <p:sp>
        <p:nvSpPr>
          <p:cNvPr id="33" name="TextBox 32">
            <a:extLst>
              <a:ext uri="{FF2B5EF4-FFF2-40B4-BE49-F238E27FC236}">
                <a16:creationId xmlns:a16="http://schemas.microsoft.com/office/drawing/2014/main" id="{FDFA7BA1-4519-45AF-0BF4-B38896E3330B}"/>
              </a:ext>
            </a:extLst>
          </p:cNvPr>
          <p:cNvSpPr txBox="1"/>
          <p:nvPr/>
        </p:nvSpPr>
        <p:spPr>
          <a:xfrm>
            <a:off x="8940440" y="4512737"/>
            <a:ext cx="561372" cy="369332"/>
          </a:xfrm>
          <a:prstGeom prst="rect">
            <a:avLst/>
          </a:prstGeom>
          <a:noFill/>
        </p:spPr>
        <p:txBody>
          <a:bodyPr wrap="none" rtlCol="0">
            <a:spAutoFit/>
          </a:bodyPr>
          <a:lstStyle/>
          <a:p>
            <a:r>
              <a:rPr lang="en-CN" dirty="0">
                <a:latin typeface="Constantia" panose="02030602050306030303" pitchFamily="18" charset="0"/>
              </a:rPr>
              <a:t>and</a:t>
            </a:r>
          </a:p>
        </p:txBody>
      </p:sp>
      <p:sp>
        <p:nvSpPr>
          <p:cNvPr id="34" name="TextBox 33">
            <a:extLst>
              <a:ext uri="{FF2B5EF4-FFF2-40B4-BE49-F238E27FC236}">
                <a16:creationId xmlns:a16="http://schemas.microsoft.com/office/drawing/2014/main" id="{199491C1-4293-A8C8-1898-5E0D3C105A67}"/>
              </a:ext>
            </a:extLst>
          </p:cNvPr>
          <p:cNvSpPr txBox="1"/>
          <p:nvPr/>
        </p:nvSpPr>
        <p:spPr>
          <a:xfrm>
            <a:off x="8940440" y="4893045"/>
            <a:ext cx="685059" cy="369332"/>
          </a:xfrm>
          <a:prstGeom prst="rect">
            <a:avLst/>
          </a:prstGeom>
          <a:noFill/>
        </p:spPr>
        <p:txBody>
          <a:bodyPr wrap="none" rtlCol="0">
            <a:spAutoFit/>
          </a:bodyPr>
          <a:lstStyle/>
          <a:p>
            <a:r>
              <a:rPr lang="en-CN" dirty="0">
                <a:latin typeface="Constantia" panose="02030602050306030303" pitchFamily="18" charset="0"/>
              </a:rPr>
              <a:t>Yann</a:t>
            </a:r>
          </a:p>
        </p:txBody>
      </p:sp>
      <p:sp>
        <p:nvSpPr>
          <p:cNvPr id="35" name="TextBox 34">
            <a:extLst>
              <a:ext uri="{FF2B5EF4-FFF2-40B4-BE49-F238E27FC236}">
                <a16:creationId xmlns:a16="http://schemas.microsoft.com/office/drawing/2014/main" id="{0C1C6114-9077-1A94-3DE4-3E085D20DB94}"/>
              </a:ext>
            </a:extLst>
          </p:cNvPr>
          <p:cNvSpPr txBox="1"/>
          <p:nvPr/>
        </p:nvSpPr>
        <p:spPr>
          <a:xfrm>
            <a:off x="8940440" y="5284329"/>
            <a:ext cx="838628" cy="369332"/>
          </a:xfrm>
          <a:prstGeom prst="rect">
            <a:avLst/>
          </a:prstGeom>
          <a:noFill/>
        </p:spPr>
        <p:txBody>
          <a:bodyPr wrap="none" rtlCol="0">
            <a:spAutoFit/>
          </a:bodyPr>
          <a:lstStyle/>
          <a:p>
            <a:r>
              <a:rPr lang="en-CN" dirty="0">
                <a:latin typeface="Constantia" panose="02030602050306030303" pitchFamily="18" charset="0"/>
              </a:rPr>
              <a:t>LeCun</a:t>
            </a:r>
          </a:p>
        </p:txBody>
      </p:sp>
      <p:cxnSp>
        <p:nvCxnSpPr>
          <p:cNvPr id="40" name="Straight Connector 39">
            <a:extLst>
              <a:ext uri="{FF2B5EF4-FFF2-40B4-BE49-F238E27FC236}">
                <a16:creationId xmlns:a16="http://schemas.microsoft.com/office/drawing/2014/main" id="{BEBEDEF4-F350-3BBD-9695-29D10B010133}"/>
              </a:ext>
            </a:extLst>
          </p:cNvPr>
          <p:cNvCxnSpPr>
            <a:cxnSpLocks/>
            <a:stCxn id="34" idx="1"/>
            <a:endCxn id="17" idx="3"/>
          </p:cNvCxnSpPr>
          <p:nvPr/>
        </p:nvCxnSpPr>
        <p:spPr>
          <a:xfrm flipH="1" flipV="1">
            <a:off x="7577286" y="4697305"/>
            <a:ext cx="1363154" cy="38040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53A1D6-1FC8-AB02-ECC3-71E7E5E76F30}"/>
              </a:ext>
            </a:extLst>
          </p:cNvPr>
          <p:cNvCxnSpPr>
            <a:cxnSpLocks/>
            <a:stCxn id="35" idx="1"/>
            <a:endCxn id="17" idx="3"/>
          </p:cNvCxnSpPr>
          <p:nvPr/>
        </p:nvCxnSpPr>
        <p:spPr>
          <a:xfrm flipH="1" flipV="1">
            <a:off x="7577286" y="4697305"/>
            <a:ext cx="1363154" cy="77169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8D4BCB7-F2A1-64E9-A15C-397DAED5D866}"/>
              </a:ext>
            </a:extLst>
          </p:cNvPr>
          <p:cNvSpPr txBox="1"/>
          <p:nvPr/>
        </p:nvSpPr>
        <p:spPr>
          <a:xfrm>
            <a:off x="1281740" y="5354093"/>
            <a:ext cx="6820072" cy="830997"/>
          </a:xfrm>
          <a:prstGeom prst="rect">
            <a:avLst/>
          </a:prstGeom>
          <a:noFill/>
        </p:spPr>
        <p:txBody>
          <a:bodyPr wrap="square" rtlCol="0">
            <a:spAutoFit/>
          </a:bodyPr>
          <a:lstStyle/>
          <a:p>
            <a:r>
              <a:rPr lang="en-US" sz="1600" b="1" dirty="0">
                <a:latin typeface="Constantia" panose="02030602050306030303" pitchFamily="18" charset="0"/>
              </a:rPr>
              <a:t>Hypothesis</a:t>
            </a:r>
          </a:p>
          <a:p>
            <a:r>
              <a:rPr lang="en-US" sz="1600" b="1" dirty="0">
                <a:latin typeface="Constantia" panose="02030602050306030303" pitchFamily="18" charset="0"/>
              </a:rPr>
              <a:t>- A perfect sentence embedding is lossless compression of data</a:t>
            </a:r>
          </a:p>
          <a:p>
            <a:r>
              <a:rPr lang="en-US" sz="1600" b="1" dirty="0">
                <a:latin typeface="Constantia" panose="02030602050306030303" pitchFamily="18" charset="0"/>
              </a:rPr>
              <a:t>- A lossless compression of data can perfectly reconstruct the data</a:t>
            </a:r>
            <a:endParaRPr lang="en-CN" sz="1600" b="1" dirty="0">
              <a:latin typeface="Constantia" panose="02030602050306030303" pitchFamily="18" charset="0"/>
            </a:endParaRPr>
          </a:p>
        </p:txBody>
      </p:sp>
    </p:spTree>
    <p:extLst>
      <p:ext uri="{BB962C8B-B14F-4D97-AF65-F5344CB8AC3E}">
        <p14:creationId xmlns:p14="http://schemas.microsoft.com/office/powerpoint/2010/main" val="1778871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400" b="1" dirty="0">
                <a:latin typeface="Microsoft YaHei UI" panose="020B0503020204020204" pitchFamily="34" charset="-122"/>
                <a:ea typeface="Microsoft YaHei UI" panose="020B0503020204020204" pitchFamily="34" charset="-122"/>
              </a:rPr>
              <a:t>报告纲目</a:t>
            </a:r>
          </a:p>
          <a:p>
            <a:r>
              <a:rPr lang="en-CN" sz="2000" dirty="0">
                <a:latin typeface="Microsoft YaHei UI" panose="020B0503020204020204" pitchFamily="34" charset="-122"/>
                <a:ea typeface="Microsoft YaHei UI" panose="020B0503020204020204" pitchFamily="34" charset="-122"/>
              </a:rPr>
              <a:t>什么是语义向量模型</a:t>
            </a:r>
            <a:r>
              <a:rPr lang="en-US" sz="2000" dirty="0">
                <a:latin typeface="Microsoft YaHei UI" panose="020B0503020204020204" pitchFamily="34" charset="-122"/>
                <a:ea typeface="Microsoft YaHei UI" panose="020B0503020204020204" pitchFamily="34" charset="-122"/>
              </a:rPr>
              <a:t> (10min)</a:t>
            </a:r>
            <a:endParaRPr lang="en-CN" sz="2000" dirty="0">
              <a:latin typeface="Microsoft YaHei UI" panose="020B0503020204020204" pitchFamily="34" charset="-122"/>
              <a:ea typeface="Microsoft YaHei UI" panose="020B0503020204020204" pitchFamily="34" charset="-122"/>
            </a:endParaRPr>
          </a:p>
          <a:p>
            <a:r>
              <a:rPr lang="en-CN" sz="2000" dirty="0">
                <a:latin typeface="Microsoft YaHei UI" panose="020B0503020204020204" pitchFamily="34" charset="-122"/>
                <a:ea typeface="Microsoft YaHei UI" panose="020B0503020204020204" pitchFamily="34" charset="-122"/>
              </a:rPr>
              <a:t>向量学习的基本模式 (20min)</a:t>
            </a:r>
          </a:p>
          <a:p>
            <a:r>
              <a:rPr lang="en-CN" sz="2000" dirty="0">
                <a:latin typeface="Microsoft YaHei UI" panose="020B0503020204020204" pitchFamily="34" charset="-122"/>
                <a:ea typeface="Microsoft YaHei UI" panose="020B0503020204020204" pitchFamily="34" charset="-122"/>
              </a:rPr>
              <a:t>BGE模型的开发与实践 (</a:t>
            </a:r>
            <a:r>
              <a:rPr lang="en-US" altLang="zh-CN" sz="2000" dirty="0">
                <a:latin typeface="Microsoft YaHei UI" panose="020B0503020204020204" pitchFamily="34" charset="-122"/>
                <a:ea typeface="Microsoft YaHei UI" panose="020B0503020204020204" pitchFamily="34" charset="-122"/>
              </a:rPr>
              <a:t>2</a:t>
            </a:r>
            <a:r>
              <a:rPr lang="en-CN" sz="2000" dirty="0">
                <a:latin typeface="Microsoft YaHei UI" panose="020B0503020204020204" pitchFamily="34" charset="-122"/>
                <a:ea typeface="Microsoft YaHei UI" panose="020B0503020204020204" pitchFamily="34" charset="-122"/>
              </a:rPr>
              <a:t>0min)</a:t>
            </a:r>
          </a:p>
          <a:p>
            <a:r>
              <a:rPr lang="en-CN" sz="2000" dirty="0">
                <a:latin typeface="Microsoft YaHei UI" panose="020B0503020204020204" pitchFamily="34" charset="-122"/>
                <a:ea typeface="Microsoft YaHei UI" panose="020B0503020204020204" pitchFamily="34" charset="-122"/>
              </a:rPr>
              <a:t>大语言模型</a:t>
            </a:r>
            <a:r>
              <a:rPr lang="zh-CN" altLang="en-US" sz="2000" dirty="0">
                <a:latin typeface="Microsoft YaHei UI" panose="020B0503020204020204" pitchFamily="34" charset="-122"/>
                <a:ea typeface="Microsoft YaHei UI" panose="020B0503020204020204" pitchFamily="34" charset="-122"/>
              </a:rPr>
              <a:t>与信息检索</a:t>
            </a:r>
            <a:r>
              <a:rPr lang="en-CN"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2</a:t>
            </a:r>
            <a:r>
              <a:rPr lang="en-CN" sz="2000" dirty="0">
                <a:latin typeface="Microsoft YaHei UI" panose="020B0503020204020204" pitchFamily="34" charset="-122"/>
                <a:ea typeface="Microsoft YaHei UI" panose="020B0503020204020204" pitchFamily="34" charset="-122"/>
              </a:rPr>
              <a:t>0min)</a:t>
            </a:r>
          </a:p>
          <a:p>
            <a:r>
              <a:rPr lang="en-CN" sz="2000" dirty="0">
                <a:latin typeface="Microsoft YaHei UI" panose="020B0503020204020204" pitchFamily="34" charset="-122"/>
                <a:ea typeface="Microsoft YaHei UI" panose="020B0503020204020204" pitchFamily="34" charset="-122"/>
              </a:rPr>
              <a:t>报告总结</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(5min)</a:t>
            </a:r>
            <a:endParaRPr lang="en-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7058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4"/>
            <a:ext cx="10702160" cy="2360625"/>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The design of RetroMAE </a:t>
            </a:r>
            <a:r>
              <a:rPr lang="en-US" altLang="zh-CN" sz="1800" dirty="0">
                <a:latin typeface="Microsoft YaHei UI" panose="020B0503020204020204" pitchFamily="34" charset="-122"/>
                <a:ea typeface="Microsoft YaHei UI" panose="020B0503020204020204" pitchFamily="34" charset="-122"/>
              </a:rPr>
              <a:t>(Retrieval-Oriented Pre-training Based Mask Auto-Encoder)</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sz="1800" b="1" dirty="0">
                <a:latin typeface="Microsoft YaHei UI" panose="020B0503020204020204" pitchFamily="34" charset="-122"/>
                <a:ea typeface="Microsoft YaHei UI" panose="020B0503020204020204" pitchFamily="34" charset="-122"/>
              </a:rPr>
              <a:t>High-level framework</a:t>
            </a:r>
            <a:r>
              <a:rPr lang="en-US" sz="1800" dirty="0">
                <a:latin typeface="Microsoft YaHei UI" panose="020B0503020204020204" pitchFamily="34" charset="-122"/>
                <a:ea typeface="Microsoft YaHei UI" panose="020B0503020204020204" pitchFamily="34" charset="-122"/>
              </a:rPr>
              <a:t>: 1) sample a sentence, 2) mask and encode, 3) decode the clean input</a:t>
            </a:r>
          </a:p>
          <a:p>
            <a:pPr>
              <a:spcBef>
                <a:spcPts val="600"/>
              </a:spcBef>
            </a:pPr>
            <a:r>
              <a:rPr lang="en-US" sz="1800" b="1" dirty="0">
                <a:latin typeface="Microsoft YaHei UI" panose="020B0503020204020204" pitchFamily="34" charset="-122"/>
                <a:ea typeface="Microsoft YaHei UI" panose="020B0503020204020204" pitchFamily="34" charset="-122"/>
              </a:rPr>
              <a:t>Concrete process</a:t>
            </a:r>
            <a:r>
              <a:rPr lang="en-US" sz="1800" dirty="0">
                <a:latin typeface="Microsoft YaHei UI" panose="020B0503020204020204" pitchFamily="34" charset="-122"/>
                <a:ea typeface="Microsoft YaHei UI" panose="020B0503020204020204" pitchFamily="34" charset="-122"/>
              </a:rPr>
              <a:t>: 1) asymmetric structure, full-scale encoder (</a:t>
            </a:r>
            <a:r>
              <a:rPr lang="en-US" sz="1800" u="sng" dirty="0">
                <a:latin typeface="Microsoft YaHei UI" panose="020B0503020204020204" pitchFamily="34" charset="-122"/>
                <a:ea typeface="Microsoft YaHei UI" panose="020B0503020204020204" pitchFamily="34" charset="-122"/>
              </a:rPr>
              <a:t>12L</a:t>
            </a:r>
            <a:r>
              <a:rPr lang="en-US" sz="1800" dirty="0">
                <a:latin typeface="Microsoft YaHei UI" panose="020B0503020204020204" pitchFamily="34" charset="-122"/>
                <a:ea typeface="Microsoft YaHei UI" panose="020B0503020204020204" pitchFamily="34" charset="-122"/>
              </a:rPr>
              <a:t>), small-scale decoder (</a:t>
            </a:r>
            <a:r>
              <a:rPr lang="en-US" sz="1800" u="sng" dirty="0">
                <a:latin typeface="Microsoft YaHei UI" panose="020B0503020204020204" pitchFamily="34" charset="-122"/>
                <a:ea typeface="Microsoft YaHei UI" panose="020B0503020204020204" pitchFamily="34" charset="-122"/>
              </a:rPr>
              <a:t>1L</a:t>
            </a:r>
            <a:r>
              <a:rPr lang="en-US" sz="1800" dirty="0">
                <a:latin typeface="Microsoft YaHei UI" panose="020B0503020204020204" pitchFamily="34" charset="-122"/>
                <a:ea typeface="Microsoft YaHei UI" panose="020B0503020204020204" pitchFamily="34" charset="-122"/>
              </a:rPr>
              <a:t>),       2) asymmetric masks, encoder: </a:t>
            </a:r>
            <a:r>
              <a:rPr lang="en-US" sz="1800" u="sng" dirty="0">
                <a:latin typeface="Microsoft YaHei UI" panose="020B0503020204020204" pitchFamily="34" charset="-122"/>
                <a:ea typeface="Microsoft YaHei UI" panose="020B0503020204020204" pitchFamily="34" charset="-122"/>
              </a:rPr>
              <a:t>15%</a:t>
            </a:r>
            <a:r>
              <a:rPr lang="en-US" sz="1800" dirty="0">
                <a:latin typeface="Microsoft YaHei UI" panose="020B0503020204020204" pitchFamily="34" charset="-122"/>
                <a:ea typeface="Microsoft YaHei UI" panose="020B0503020204020204" pitchFamily="34" charset="-122"/>
              </a:rPr>
              <a:t>, decoder: </a:t>
            </a:r>
            <a:r>
              <a:rPr lang="en-US" sz="1800" u="sng" dirty="0">
                <a:latin typeface="Microsoft YaHei UI" panose="020B0503020204020204" pitchFamily="34" charset="-122"/>
                <a:ea typeface="Microsoft YaHei UI" panose="020B0503020204020204" pitchFamily="34" charset="-122"/>
              </a:rPr>
              <a:t>50-90%</a:t>
            </a:r>
          </a:p>
          <a:p>
            <a:pPr>
              <a:spcBef>
                <a:spcPts val="600"/>
              </a:spcBef>
            </a:pPr>
            <a:r>
              <a:rPr lang="en-US" sz="1800" b="1" dirty="0">
                <a:latin typeface="Microsoft YaHei UI" panose="020B0503020204020204" pitchFamily="34" charset="-122"/>
                <a:ea typeface="Microsoft YaHei UI" panose="020B0503020204020204" pitchFamily="34" charset="-122"/>
              </a:rPr>
              <a:t>Data</a:t>
            </a:r>
            <a:r>
              <a:rPr lang="en-US" sz="1800" dirty="0">
                <a:latin typeface="Microsoft YaHei UI" panose="020B0503020204020204" pitchFamily="34" charset="-122"/>
                <a:ea typeface="Microsoft YaHei UI" panose="020B0503020204020204" pitchFamily="34" charset="-122"/>
              </a:rPr>
              <a:t>: purely based on unlabeled data (</a:t>
            </a:r>
            <a:r>
              <a:rPr lang="en-US" sz="1800" u="sng" dirty="0">
                <a:latin typeface="Microsoft YaHei UI" panose="020B0503020204020204" pitchFamily="34" charset="-122"/>
                <a:ea typeface="Microsoft YaHei UI" panose="020B0503020204020204" pitchFamily="34" charset="-122"/>
              </a:rPr>
              <a:t>Wikipedia corpus</a:t>
            </a:r>
            <a:r>
              <a:rPr lang="en-US" sz="1800" dirty="0">
                <a:latin typeface="Microsoft YaHei UI" panose="020B0503020204020204" pitchFamily="34" charset="-122"/>
                <a:ea typeface="Microsoft YaHei UI" panose="020B0503020204020204" pitchFamily="34" charset="-122"/>
              </a:rPr>
              <a:t>), same as general pre-training</a:t>
            </a:r>
            <a:endParaRPr lang="en-US" sz="1800" b="1"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0C32620-0906-7AA9-91A5-45D9F2ECA046}"/>
              </a:ext>
            </a:extLst>
          </p:cNvPr>
          <p:cNvPicPr>
            <a:picLocks noChangeAspect="1"/>
          </p:cNvPicPr>
          <p:nvPr/>
        </p:nvPicPr>
        <p:blipFill>
          <a:blip r:embed="rId3"/>
          <a:stretch>
            <a:fillRect/>
          </a:stretch>
        </p:blipFill>
        <p:spPr>
          <a:xfrm>
            <a:off x="2135464" y="3429000"/>
            <a:ext cx="3626770" cy="2758032"/>
          </a:xfrm>
          <a:prstGeom prst="rect">
            <a:avLst/>
          </a:prstGeom>
        </p:spPr>
      </p:pic>
      <p:pic>
        <p:nvPicPr>
          <p:cNvPr id="28674" name="Picture 2">
            <a:extLst>
              <a:ext uri="{FF2B5EF4-FFF2-40B4-BE49-F238E27FC236}">
                <a16:creationId xmlns:a16="http://schemas.microsoft.com/office/drawing/2014/main" id="{FFFE9A02-F8A3-F053-2A74-419DFCC9F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3565544"/>
            <a:ext cx="693921" cy="796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ocument Special Lineal color icon">
            <a:extLst>
              <a:ext uri="{FF2B5EF4-FFF2-40B4-BE49-F238E27FC236}">
                <a16:creationId xmlns:a16="http://schemas.microsoft.com/office/drawing/2014/main" id="{11EA0A4B-3246-3A31-3B21-F95897713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61" y="4955445"/>
            <a:ext cx="600922" cy="60092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A1328E2A-5A0D-324E-B358-2229CE5304A9}"/>
              </a:ext>
            </a:extLst>
          </p:cNvPr>
          <p:cNvCxnSpPr>
            <a:cxnSpLocks/>
            <a:stCxn id="11" idx="0"/>
            <a:endCxn id="28674" idx="2"/>
          </p:cNvCxnSpPr>
          <p:nvPr/>
        </p:nvCxnSpPr>
        <p:spPr>
          <a:xfrm flipH="1" flipV="1">
            <a:off x="1185158" y="4362180"/>
            <a:ext cx="1664" cy="59326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8152AA-8C98-0687-6868-13B7D716D55D}"/>
              </a:ext>
            </a:extLst>
          </p:cNvPr>
          <p:cNvCxnSpPr>
            <a:cxnSpLocks/>
          </p:cNvCxnSpPr>
          <p:nvPr/>
        </p:nvCxnSpPr>
        <p:spPr>
          <a:xfrm flipH="1" flipV="1">
            <a:off x="1264229" y="5294116"/>
            <a:ext cx="871235" cy="32332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39677E90-88BA-49C1-2F3B-9977849C4AB8}"/>
              </a:ext>
            </a:extLst>
          </p:cNvPr>
          <p:cNvSpPr/>
          <p:nvPr/>
        </p:nvSpPr>
        <p:spPr>
          <a:xfrm>
            <a:off x="2259320" y="5699432"/>
            <a:ext cx="3287473" cy="369332"/>
          </a:xfrm>
          <a:prstGeom prst="roundRect">
            <a:avLst>
              <a:gd name="adj" fmla="val 5000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3" name="TextBox 22">
            <a:extLst>
              <a:ext uri="{FF2B5EF4-FFF2-40B4-BE49-F238E27FC236}">
                <a16:creationId xmlns:a16="http://schemas.microsoft.com/office/drawing/2014/main" id="{7E4124FE-F64B-4358-CBBD-76F6B3A8CA0C}"/>
              </a:ext>
            </a:extLst>
          </p:cNvPr>
          <p:cNvSpPr txBox="1"/>
          <p:nvPr/>
        </p:nvSpPr>
        <p:spPr>
          <a:xfrm>
            <a:off x="6277453" y="4003013"/>
            <a:ext cx="5174777" cy="1323439"/>
          </a:xfrm>
          <a:prstGeom prst="rect">
            <a:avLst/>
          </a:prstGeom>
          <a:noFill/>
        </p:spPr>
        <p:txBody>
          <a:bodyPr wrap="square" rtlCol="0">
            <a:spAutoFit/>
          </a:bodyPr>
          <a:lstStyle/>
          <a:p>
            <a:r>
              <a:rPr lang="en-US" sz="1600" b="1" dirty="0">
                <a:latin typeface="Constantia" panose="02030602050306030303" pitchFamily="18" charset="0"/>
              </a:rPr>
              <a:t>Why asymmetric?</a:t>
            </a:r>
          </a:p>
          <a:p>
            <a:pPr marL="285750" indent="-285750">
              <a:buFont typeface="Arial" panose="020B0604020202020204" pitchFamily="34" charset="0"/>
              <a:buChar char="•"/>
            </a:pPr>
            <a:r>
              <a:rPr lang="en-CN" sz="1600" dirty="0">
                <a:latin typeface="Constantia" panose="02030602050306030303" pitchFamily="18" charset="0"/>
              </a:rPr>
              <a:t>Small decoder is time efficient</a:t>
            </a:r>
          </a:p>
          <a:p>
            <a:pPr marL="285750" indent="-285750">
              <a:buFont typeface="Arial" panose="020B0604020202020204" pitchFamily="34" charset="0"/>
              <a:buChar char="•"/>
            </a:pPr>
            <a:r>
              <a:rPr lang="en-CN" sz="1600" dirty="0">
                <a:latin typeface="Constantia" panose="02030602050306030303" pitchFamily="18" charset="0"/>
              </a:rPr>
              <a:t>Small decoder increases the hardness of learning</a:t>
            </a:r>
          </a:p>
          <a:p>
            <a:pPr marL="285750" indent="-285750">
              <a:buFont typeface="Arial" panose="020B0604020202020204" pitchFamily="34" charset="0"/>
              <a:buChar char="•"/>
            </a:pPr>
            <a:r>
              <a:rPr lang="en-CN" sz="1600" dirty="0">
                <a:latin typeface="Constantia" panose="02030602050306030303" pitchFamily="18" charset="0"/>
              </a:rPr>
              <a:t>Aggressive decoding mask enables high sample efficiency (training loss generated by masked tokens)</a:t>
            </a:r>
          </a:p>
        </p:txBody>
      </p:sp>
      <p:sp>
        <p:nvSpPr>
          <p:cNvPr id="28" name="TextBox 27">
            <a:extLst>
              <a:ext uri="{FF2B5EF4-FFF2-40B4-BE49-F238E27FC236}">
                <a16:creationId xmlns:a16="http://schemas.microsoft.com/office/drawing/2014/main" id="{145DB980-9FEB-DE6C-37A2-8C92B626452E}"/>
              </a:ext>
            </a:extLst>
          </p:cNvPr>
          <p:cNvSpPr txBox="1"/>
          <p:nvPr/>
        </p:nvSpPr>
        <p:spPr>
          <a:xfrm>
            <a:off x="1835003" y="4574810"/>
            <a:ext cx="511871" cy="338554"/>
          </a:xfrm>
          <a:prstGeom prst="rect">
            <a:avLst/>
          </a:prstGeom>
          <a:noFill/>
        </p:spPr>
        <p:txBody>
          <a:bodyPr wrap="none" rtlCol="0">
            <a:spAutoFit/>
          </a:bodyPr>
          <a:lstStyle/>
          <a:p>
            <a:r>
              <a:rPr lang="en-CN" sz="1600" dirty="0">
                <a:latin typeface="Constantia" panose="02030602050306030303" pitchFamily="18" charset="0"/>
              </a:rPr>
              <a:t>15%</a:t>
            </a:r>
          </a:p>
        </p:txBody>
      </p:sp>
      <p:sp>
        <p:nvSpPr>
          <p:cNvPr id="29" name="TextBox 28">
            <a:extLst>
              <a:ext uri="{FF2B5EF4-FFF2-40B4-BE49-F238E27FC236}">
                <a16:creationId xmlns:a16="http://schemas.microsoft.com/office/drawing/2014/main" id="{6EEB5D6F-2A16-7C15-DEF4-7513365B9461}"/>
              </a:ext>
            </a:extLst>
          </p:cNvPr>
          <p:cNvSpPr txBox="1"/>
          <p:nvPr/>
        </p:nvSpPr>
        <p:spPr>
          <a:xfrm>
            <a:off x="5238072" y="5150535"/>
            <a:ext cx="857927" cy="338554"/>
          </a:xfrm>
          <a:prstGeom prst="rect">
            <a:avLst/>
          </a:prstGeom>
          <a:noFill/>
        </p:spPr>
        <p:txBody>
          <a:bodyPr wrap="none" rtlCol="0">
            <a:spAutoFit/>
          </a:bodyPr>
          <a:lstStyle/>
          <a:p>
            <a:r>
              <a:rPr lang="en-CN" sz="1600" dirty="0">
                <a:latin typeface="Constantia" panose="02030602050306030303" pitchFamily="18" charset="0"/>
              </a:rPr>
              <a:t>50-90%</a:t>
            </a:r>
          </a:p>
        </p:txBody>
      </p:sp>
    </p:spTree>
    <p:extLst>
      <p:ext uri="{BB962C8B-B14F-4D97-AF65-F5344CB8AC3E}">
        <p14:creationId xmlns:p14="http://schemas.microsoft.com/office/powerpoint/2010/main" val="3487950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7BA707-8546-8DB3-B52E-7B86F27C9CB0}"/>
              </a:ext>
            </a:extLst>
          </p:cNvPr>
          <p:cNvPicPr>
            <a:picLocks noChangeAspect="1"/>
          </p:cNvPicPr>
          <p:nvPr/>
        </p:nvPicPr>
        <p:blipFill>
          <a:blip r:embed="rId3"/>
          <a:stretch>
            <a:fillRect/>
          </a:stretch>
        </p:blipFill>
        <p:spPr>
          <a:xfrm>
            <a:off x="729557" y="3609575"/>
            <a:ext cx="5596494" cy="1847209"/>
          </a:xfrm>
          <a:prstGeom prst="rect">
            <a:avLst/>
          </a:prstGeom>
        </p:spPr>
      </p:pic>
      <p:sp>
        <p:nvSpPr>
          <p:cNvPr id="10" name="Content Placeholder 2">
            <a:extLst>
              <a:ext uri="{FF2B5EF4-FFF2-40B4-BE49-F238E27FC236}">
                <a16:creationId xmlns:a16="http://schemas.microsoft.com/office/drawing/2014/main" id="{D989022C-B08B-DC9B-5F31-9DAF12299BE6}"/>
              </a:ext>
            </a:extLst>
          </p:cNvPr>
          <p:cNvSpPr>
            <a:spLocks noGrp="1"/>
          </p:cNvSpPr>
          <p:nvPr>
            <p:ph idx="1"/>
          </p:nvPr>
        </p:nvSpPr>
        <p:spPr>
          <a:xfrm>
            <a:off x="838199" y="1518644"/>
            <a:ext cx="10702160" cy="2360625"/>
          </a:xfrm>
        </p:spPr>
        <p:txBody>
          <a:bodyPr>
            <a:normAutofit/>
          </a:body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 of embedding model</a:t>
            </a:r>
            <a:r>
              <a:rPr lang="en-US" altLang="zh-CN" sz="1800" dirty="0">
                <a:latin typeface="Microsoft YaHei UI" panose="020B0503020204020204" pitchFamily="34" charset="-122"/>
                <a:ea typeface="Microsoft YaHei UI" panose="020B0503020204020204" pitchFamily="34" charset="-122"/>
              </a:rPr>
              <a:t> </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sz="1800" b="1" dirty="0">
                <a:latin typeface="Microsoft YaHei UI" panose="020B0503020204020204" pitchFamily="34" charset="-122"/>
                <a:ea typeface="Microsoft YaHei UI" panose="020B0503020204020204" pitchFamily="34" charset="-122"/>
              </a:rPr>
              <a:t>Evaluation data</a:t>
            </a:r>
            <a:r>
              <a:rPr lang="en-US" sz="1800" dirty="0">
                <a:latin typeface="Microsoft YaHei UI" panose="020B0503020204020204" pitchFamily="34" charset="-122"/>
                <a:ea typeface="Microsoft YaHei UI" panose="020B0503020204020204" pitchFamily="34" charset="-122"/>
              </a:rPr>
              <a:t>: 1. query, 2. ground-truth document, 3. corpus (all candidate documents)</a:t>
            </a:r>
          </a:p>
          <a:p>
            <a:pPr>
              <a:spcBef>
                <a:spcPts val="600"/>
              </a:spcBef>
            </a:pPr>
            <a:r>
              <a:rPr lang="en-US" sz="1800" b="1" dirty="0">
                <a:latin typeface="Microsoft YaHei UI" panose="020B0503020204020204" pitchFamily="34" charset="-122"/>
                <a:ea typeface="Microsoft YaHei UI" panose="020B0503020204020204" pitchFamily="34" charset="-122"/>
              </a:rPr>
              <a:t>Performance measurement</a:t>
            </a:r>
            <a:r>
              <a:rPr lang="en-US" sz="1800" dirty="0">
                <a:latin typeface="Microsoft YaHei UI" panose="020B0503020204020204" pitchFamily="34" charset="-122"/>
                <a:ea typeface="Microsoft YaHei UI" panose="020B0503020204020204" pitchFamily="34" charset="-122"/>
              </a:rPr>
              <a:t>: ranking metrics, MRR, NDCG, Recall</a:t>
            </a:r>
          </a:p>
          <a:p>
            <a:pPr>
              <a:spcBef>
                <a:spcPts val="600"/>
              </a:spcBef>
            </a:pPr>
            <a:r>
              <a:rPr lang="en-US" sz="1800" b="1" dirty="0">
                <a:latin typeface="Microsoft YaHei UI" panose="020B0503020204020204" pitchFamily="34" charset="-122"/>
                <a:ea typeface="Microsoft YaHei UI" panose="020B0503020204020204" pitchFamily="34" charset="-122"/>
              </a:rPr>
              <a:t>Desirable properties</a:t>
            </a:r>
            <a:r>
              <a:rPr lang="en-US" sz="1800" dirty="0">
                <a:latin typeface="Microsoft YaHei UI" panose="020B0503020204020204" pitchFamily="34" charset="-122"/>
                <a:ea typeface="Microsoft YaHei UI" panose="020B0503020204020204" pitchFamily="34" charset="-122"/>
              </a:rPr>
              <a:t>: 1) strong fine-tuning performance for target domain, 2) generalizable for ood. evaluation</a:t>
            </a:r>
          </a:p>
          <a:p>
            <a:pPr>
              <a:spcBef>
                <a:spcPts val="600"/>
              </a:spcBef>
            </a:pPr>
            <a:r>
              <a:rPr lang="en-US" sz="1800" b="1" dirty="0">
                <a:latin typeface="Microsoft YaHei UI" panose="020B0503020204020204" pitchFamily="34" charset="-122"/>
                <a:ea typeface="Microsoft YaHei UI" panose="020B0503020204020204" pitchFamily="34" charset="-122"/>
              </a:rPr>
              <a:t>Popular benchmarks:</a:t>
            </a:r>
            <a:r>
              <a:rPr lang="en-US" sz="1800" dirty="0">
                <a:latin typeface="Microsoft YaHei UI" panose="020B0503020204020204" pitchFamily="34" charset="-122"/>
                <a:ea typeface="Microsoft YaHei UI" panose="020B0503020204020204" pitchFamily="34" charset="-122"/>
              </a:rPr>
              <a:t> MS MARCO (Web-QA), Natural Question (Web-QA), BEIR (Misc.)</a:t>
            </a:r>
            <a:endParaRPr lang="en-US" sz="1800" b="1" dirty="0">
              <a:latin typeface="Microsoft YaHei UI" panose="020B0503020204020204" pitchFamily="34" charset="-122"/>
              <a:ea typeface="Microsoft YaHei UI" panose="020B0503020204020204" pitchFamily="34" charset="-122"/>
            </a:endParaRPr>
          </a:p>
        </p:txBody>
      </p:sp>
      <p:sp>
        <p:nvSpPr>
          <p:cNvPr id="13" name="TextBox 12">
            <a:extLst>
              <a:ext uri="{FF2B5EF4-FFF2-40B4-BE49-F238E27FC236}">
                <a16:creationId xmlns:a16="http://schemas.microsoft.com/office/drawing/2014/main" id="{49ECA2C3-877D-9B5E-E16D-5A828C2A5870}"/>
              </a:ext>
            </a:extLst>
          </p:cNvPr>
          <p:cNvSpPr txBox="1"/>
          <p:nvPr/>
        </p:nvSpPr>
        <p:spPr>
          <a:xfrm>
            <a:off x="640221" y="5722298"/>
            <a:ext cx="6181730" cy="584775"/>
          </a:xfrm>
          <a:prstGeom prst="rect">
            <a:avLst/>
          </a:prstGeom>
          <a:noFill/>
        </p:spPr>
        <p:txBody>
          <a:bodyPr wrap="square" rtlCol="0">
            <a:spAutoFit/>
          </a:bodyPr>
          <a:lstStyle/>
          <a:p>
            <a:pPr marL="342900" indent="-342900">
              <a:buAutoNum type="arabicPeriod"/>
            </a:pPr>
            <a:r>
              <a:rPr lang="en-CN" sz="1600" b="1" dirty="0">
                <a:latin typeface="Constantia" panose="02030602050306030303" pitchFamily="18" charset="0"/>
              </a:rPr>
              <a:t>Much better fine-tuning performances on target domains</a:t>
            </a:r>
          </a:p>
          <a:p>
            <a:pPr marL="342900" indent="-342900">
              <a:buFontTx/>
              <a:buAutoNum type="arabicPeriod"/>
            </a:pPr>
            <a:r>
              <a:rPr lang="en-CN" sz="1600" b="1" dirty="0">
                <a:latin typeface="Constantia" panose="02030602050306030303" pitchFamily="18" charset="0"/>
              </a:rPr>
              <a:t>Far more generalizable than existing pre-trained LMs</a:t>
            </a:r>
          </a:p>
        </p:txBody>
      </p:sp>
      <p:sp>
        <p:nvSpPr>
          <p:cNvPr id="14" name="Rounded Rectangle 13">
            <a:extLst>
              <a:ext uri="{FF2B5EF4-FFF2-40B4-BE49-F238E27FC236}">
                <a16:creationId xmlns:a16="http://schemas.microsoft.com/office/drawing/2014/main" id="{AB5B813F-79E7-68C8-92E0-B3BC7E49056E}"/>
              </a:ext>
            </a:extLst>
          </p:cNvPr>
          <p:cNvSpPr/>
          <p:nvPr/>
        </p:nvSpPr>
        <p:spPr>
          <a:xfrm>
            <a:off x="795428" y="5241956"/>
            <a:ext cx="5460518" cy="214828"/>
          </a:xfrm>
          <a:prstGeom prst="roundRect">
            <a:avLst>
              <a:gd name="adj" fmla="val 0"/>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8" name="Picture 17">
            <a:extLst>
              <a:ext uri="{FF2B5EF4-FFF2-40B4-BE49-F238E27FC236}">
                <a16:creationId xmlns:a16="http://schemas.microsoft.com/office/drawing/2014/main" id="{E601E861-7CAF-854D-46FF-1C584CD46DAE}"/>
              </a:ext>
            </a:extLst>
          </p:cNvPr>
          <p:cNvPicPr>
            <a:picLocks noChangeAspect="1"/>
          </p:cNvPicPr>
          <p:nvPr/>
        </p:nvPicPr>
        <p:blipFill>
          <a:blip r:embed="rId4"/>
          <a:stretch>
            <a:fillRect/>
          </a:stretch>
        </p:blipFill>
        <p:spPr>
          <a:xfrm>
            <a:off x="6821951" y="3527896"/>
            <a:ext cx="4883594" cy="2946009"/>
          </a:xfrm>
          <a:prstGeom prst="rect">
            <a:avLst/>
          </a:prstGeom>
        </p:spPr>
      </p:pic>
      <p:sp>
        <p:nvSpPr>
          <p:cNvPr id="20" name="Rounded Rectangle 19">
            <a:extLst>
              <a:ext uri="{FF2B5EF4-FFF2-40B4-BE49-F238E27FC236}">
                <a16:creationId xmlns:a16="http://schemas.microsoft.com/office/drawing/2014/main" id="{D8493C6A-E5CB-13C2-716E-205420C529E9}"/>
              </a:ext>
            </a:extLst>
          </p:cNvPr>
          <p:cNvSpPr/>
          <p:nvPr/>
        </p:nvSpPr>
        <p:spPr>
          <a:xfrm flipV="1">
            <a:off x="11190405" y="3532561"/>
            <a:ext cx="435322" cy="2713635"/>
          </a:xfrm>
          <a:prstGeom prst="roundRect">
            <a:avLst>
              <a:gd name="adj" fmla="val 0"/>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1" name="Rounded Rectangle 20">
            <a:extLst>
              <a:ext uri="{FF2B5EF4-FFF2-40B4-BE49-F238E27FC236}">
                <a16:creationId xmlns:a16="http://schemas.microsoft.com/office/drawing/2014/main" id="{06D89802-FD32-4466-D84D-BBC20BEFA738}"/>
              </a:ext>
            </a:extLst>
          </p:cNvPr>
          <p:cNvSpPr/>
          <p:nvPr/>
        </p:nvSpPr>
        <p:spPr>
          <a:xfrm>
            <a:off x="838199" y="3762797"/>
            <a:ext cx="488896" cy="1438690"/>
          </a:xfrm>
          <a:prstGeom prst="roundRect">
            <a:avLst>
              <a:gd name="adj" fmla="val 0"/>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4" name="Rounded Rectangle 23">
            <a:extLst>
              <a:ext uri="{FF2B5EF4-FFF2-40B4-BE49-F238E27FC236}">
                <a16:creationId xmlns:a16="http://schemas.microsoft.com/office/drawing/2014/main" id="{9E4824F9-79A1-8451-6F3F-0B6B74208872}"/>
              </a:ext>
            </a:extLst>
          </p:cNvPr>
          <p:cNvSpPr/>
          <p:nvPr/>
        </p:nvSpPr>
        <p:spPr>
          <a:xfrm>
            <a:off x="7515569" y="3527895"/>
            <a:ext cx="3643541" cy="188399"/>
          </a:xfrm>
          <a:prstGeom prst="roundRect">
            <a:avLst>
              <a:gd name="adj" fmla="val 0"/>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388806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C486579-404B-F442-F8E7-1B564ED1DDBB}"/>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b="1" dirty="0">
                <a:latin typeface="Microsoft YaHei UI" panose="020B0503020204020204" pitchFamily="34" charset="-122"/>
                <a:ea typeface="Microsoft YaHei UI" panose="020B0503020204020204" pitchFamily="34" charset="-122"/>
              </a:rPr>
              <a:t>Take away: </a:t>
            </a:r>
            <a:r>
              <a:rPr lang="en-US" altLang="zh-CN" sz="1800" dirty="0">
                <a:latin typeface="Microsoft YaHei UI" panose="020B0503020204020204" pitchFamily="34" charset="-122"/>
                <a:ea typeface="Microsoft YaHei UI" panose="020B0503020204020204" pitchFamily="34" charset="-122"/>
              </a:rPr>
              <a:t>To learn a high-quality embedding model</a:t>
            </a:r>
          </a:p>
          <a:p>
            <a:pPr>
              <a:spcBef>
                <a:spcPts val="600"/>
              </a:spcBef>
            </a:pPr>
            <a:r>
              <a:rPr lang="en-US" sz="1800" dirty="0">
                <a:latin typeface="Microsoft YaHei UI" panose="020B0503020204020204" pitchFamily="34" charset="-122"/>
                <a:ea typeface="Microsoft YaHei UI" panose="020B0503020204020204" pitchFamily="34" charset="-122"/>
              </a:rPr>
              <a:t>A strong </a:t>
            </a:r>
            <a:r>
              <a:rPr lang="en-US" sz="1800" u="sng" dirty="0">
                <a:latin typeface="Microsoft YaHei UI" panose="020B0503020204020204" pitchFamily="34" charset="-122"/>
                <a:ea typeface="Microsoft YaHei UI" panose="020B0503020204020204" pitchFamily="34" charset="-122"/>
              </a:rPr>
              <a:t>pre-trained LM</a:t>
            </a:r>
            <a:r>
              <a:rPr lang="en-US" sz="1800" dirty="0">
                <a:latin typeface="Microsoft YaHei UI" panose="020B0503020204020204" pitchFamily="34" charset="-122"/>
                <a:ea typeface="Microsoft YaHei UI" panose="020B0503020204020204" pitchFamily="34" charset="-122"/>
              </a:rPr>
              <a:t> is the pre-requisite</a:t>
            </a:r>
          </a:p>
          <a:p>
            <a:pPr>
              <a:spcBef>
                <a:spcPts val="600"/>
              </a:spcBef>
            </a:pPr>
            <a:r>
              <a:rPr lang="en-US" sz="1800" dirty="0">
                <a:latin typeface="Microsoft YaHei UI" panose="020B0503020204020204" pitchFamily="34" charset="-122"/>
                <a:ea typeface="Microsoft YaHei UI" panose="020B0503020204020204" pitchFamily="34" charset="-122"/>
              </a:rPr>
              <a:t>Future improvement</a:t>
            </a:r>
          </a:p>
          <a:p>
            <a:pPr lvl="1">
              <a:spcBef>
                <a:spcPts val="600"/>
              </a:spcBef>
            </a:pPr>
            <a:r>
              <a:rPr lang="en-US" sz="1800" u="sng" dirty="0">
                <a:latin typeface="Microsoft YaHei UI" panose="020B0503020204020204" pitchFamily="34" charset="-122"/>
                <a:ea typeface="Microsoft YaHei UI" panose="020B0503020204020204" pitchFamily="34" charset="-122"/>
              </a:rPr>
              <a:t>Keep increasing </a:t>
            </a:r>
            <a:r>
              <a:rPr lang="en-US" sz="1800" dirty="0">
                <a:latin typeface="Microsoft YaHei UI" panose="020B0503020204020204" pitchFamily="34" charset="-122"/>
                <a:ea typeface="Microsoft YaHei UI" panose="020B0503020204020204" pitchFamily="34" charset="-122"/>
              </a:rPr>
              <a:t>the scale of pre-trained model (</a:t>
            </a:r>
            <a:r>
              <a:rPr lang="en-US" sz="1800" u="sng" dirty="0">
                <a:latin typeface="Microsoft YaHei UI" panose="020B0503020204020204" pitchFamily="34" charset="-122"/>
                <a:ea typeface="Microsoft YaHei UI" panose="020B0503020204020204" pitchFamily="34" charset="-122"/>
              </a:rPr>
              <a:t>LLMs</a:t>
            </a:r>
            <a:r>
              <a:rPr lang="en-US" sz="1800" dirty="0">
                <a:latin typeface="Microsoft YaHei UI" panose="020B0503020204020204" pitchFamily="34" charset="-122"/>
                <a:ea typeface="Microsoft YaHei UI" panose="020B0503020204020204" pitchFamily="34" charset="-122"/>
              </a:rPr>
              <a:t> present new opportunities)</a:t>
            </a:r>
          </a:p>
          <a:p>
            <a:pPr lvl="1">
              <a:spcBef>
                <a:spcPts val="600"/>
              </a:spcBef>
            </a:pPr>
            <a:r>
              <a:rPr lang="en-US" sz="1800" dirty="0">
                <a:latin typeface="Microsoft YaHei UI" panose="020B0503020204020204" pitchFamily="34" charset="-122"/>
                <a:ea typeface="Microsoft YaHei UI" panose="020B0503020204020204" pitchFamily="34" charset="-122"/>
              </a:rPr>
              <a:t>Proper design of </a:t>
            </a:r>
            <a:r>
              <a:rPr lang="en-US" sz="1800" u="sng" dirty="0">
                <a:latin typeface="Microsoft YaHei UI" panose="020B0503020204020204" pitchFamily="34" charset="-122"/>
                <a:ea typeface="Microsoft YaHei UI" panose="020B0503020204020204" pitchFamily="34" charset="-122"/>
              </a:rPr>
              <a:t>task-oriented adaptation</a:t>
            </a:r>
            <a:r>
              <a:rPr lang="en-US" sz="1800" dirty="0">
                <a:latin typeface="Microsoft YaHei UI" panose="020B0503020204020204" pitchFamily="34" charset="-122"/>
                <a:ea typeface="Microsoft YaHei UI" panose="020B0503020204020204" pitchFamily="34" charset="-122"/>
              </a:rPr>
              <a:t> of pre-trained LMs. </a:t>
            </a:r>
          </a:p>
        </p:txBody>
      </p:sp>
    </p:spTree>
    <p:extLst>
      <p:ext uri="{BB962C8B-B14F-4D97-AF65-F5344CB8AC3E}">
        <p14:creationId xmlns:p14="http://schemas.microsoft.com/office/powerpoint/2010/main" val="1939502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Training data </a:t>
            </a:r>
            <a:r>
              <a:rPr lang="en-US" altLang="zh-CN" sz="1800" dirty="0">
                <a:latin typeface="Microsoft YaHei UI" panose="020B0503020204020204" pitchFamily="34" charset="-122"/>
                <a:ea typeface="Microsoft YaHei UI" panose="020B0503020204020204" pitchFamily="34" charset="-122"/>
              </a:rPr>
              <a:t>is another critical factor besides foundation Model</a:t>
            </a:r>
          </a:p>
          <a:p>
            <a:pPr>
              <a:spcBef>
                <a:spcPts val="600"/>
              </a:spcBef>
            </a:pPr>
            <a:r>
              <a:rPr lang="en-US" altLang="zh-CN" sz="1800" b="1" dirty="0">
                <a:latin typeface="Microsoft YaHei UI" panose="020B0503020204020204" pitchFamily="34" charset="-122"/>
                <a:ea typeface="Microsoft YaHei UI" panose="020B0503020204020204" pitchFamily="34" charset="-122"/>
              </a:rPr>
              <a:t>Format</a:t>
            </a:r>
            <a:r>
              <a:rPr lang="en-US" altLang="zh-CN" sz="1800" dirty="0">
                <a:latin typeface="Microsoft YaHei UI" panose="020B0503020204020204" pitchFamily="34" charset="-122"/>
                <a:ea typeface="Microsoft YaHei UI" panose="020B0503020204020204" pitchFamily="34" charset="-122"/>
              </a:rPr>
              <a:t>: &lt;query, relevant doc&gt;, corpus (optional)</a:t>
            </a:r>
          </a:p>
        </p:txBody>
      </p:sp>
      <p:grpSp>
        <p:nvGrpSpPr>
          <p:cNvPr id="25" name="Group 24">
            <a:extLst>
              <a:ext uri="{FF2B5EF4-FFF2-40B4-BE49-F238E27FC236}">
                <a16:creationId xmlns:a16="http://schemas.microsoft.com/office/drawing/2014/main" id="{84223641-8D49-C1A0-157B-AA738C3756BF}"/>
              </a:ext>
            </a:extLst>
          </p:cNvPr>
          <p:cNvGrpSpPr/>
          <p:nvPr/>
        </p:nvGrpSpPr>
        <p:grpSpPr>
          <a:xfrm>
            <a:off x="1676770" y="3741567"/>
            <a:ext cx="1650058" cy="339861"/>
            <a:chOff x="2077174" y="3727416"/>
            <a:chExt cx="1650058" cy="339861"/>
          </a:xfrm>
        </p:grpSpPr>
        <p:sp>
          <p:nvSpPr>
            <p:cNvPr id="8" name="Rounded Rectangle 7">
              <a:extLst>
                <a:ext uri="{FF2B5EF4-FFF2-40B4-BE49-F238E27FC236}">
                  <a16:creationId xmlns:a16="http://schemas.microsoft.com/office/drawing/2014/main" id="{CBF39533-BACA-107D-D34B-225DA8160F03}"/>
                </a:ext>
              </a:extLst>
            </p:cNvPr>
            <p:cNvSpPr/>
            <p:nvPr/>
          </p:nvSpPr>
          <p:spPr>
            <a:xfrm>
              <a:off x="2077174" y="3727416"/>
              <a:ext cx="1650058" cy="339861"/>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31746" name="Picture 2" descr="Magnification lens - User Interface &amp; Gesture Icons">
              <a:extLst>
                <a:ext uri="{FF2B5EF4-FFF2-40B4-BE49-F238E27FC236}">
                  <a16:creationId xmlns:a16="http://schemas.microsoft.com/office/drawing/2014/main" id="{BAC6EFD0-1015-67BC-D051-F2A841E31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296940" y="3757268"/>
              <a:ext cx="282130" cy="282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961AB75-E6A7-0E24-401B-CC32CE9AED04}"/>
              </a:ext>
            </a:extLst>
          </p:cNvPr>
          <p:cNvGrpSpPr/>
          <p:nvPr/>
        </p:nvGrpSpPr>
        <p:grpSpPr>
          <a:xfrm>
            <a:off x="5190076" y="2724154"/>
            <a:ext cx="757191" cy="779308"/>
            <a:chOff x="802451" y="3429000"/>
            <a:chExt cx="757191" cy="779308"/>
          </a:xfrm>
        </p:grpSpPr>
        <p:pic>
          <p:nvPicPr>
            <p:cNvPr id="12" name="Picture 6" descr="Document Icons Responsive Color 128px icon">
              <a:extLst>
                <a:ext uri="{FF2B5EF4-FFF2-40B4-BE49-F238E27FC236}">
                  <a16:creationId xmlns:a16="http://schemas.microsoft.com/office/drawing/2014/main" id="{9357A193-C721-BC9B-EE4A-DC0F609F4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35" y="342900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cument Icons Responsive Color 128px icon">
              <a:extLst>
                <a:ext uri="{FF2B5EF4-FFF2-40B4-BE49-F238E27FC236}">
                  <a16:creationId xmlns:a16="http://schemas.microsoft.com/office/drawing/2014/main" id="{D8AEB227-C983-7E14-145A-01A7147013E7}"/>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51101" y="346035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ocument Icons Responsive Color 128px icon">
              <a:extLst>
                <a:ext uri="{FF2B5EF4-FFF2-40B4-BE49-F238E27FC236}">
                  <a16:creationId xmlns:a16="http://schemas.microsoft.com/office/drawing/2014/main" id="{87F0A30A-C2B8-0D19-98F8-8D9EFE0275FE}"/>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18133" y="349597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ocument Icons Responsive Color 128px icon">
              <a:extLst>
                <a:ext uri="{FF2B5EF4-FFF2-40B4-BE49-F238E27FC236}">
                  <a16:creationId xmlns:a16="http://schemas.microsoft.com/office/drawing/2014/main" id="{82B1275F-B34C-0DDF-5AF7-C37E9404F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5" y="352647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Document Icons Responsive Color 128px icon">
              <a:extLst>
                <a:ext uri="{FF2B5EF4-FFF2-40B4-BE49-F238E27FC236}">
                  <a16:creationId xmlns:a16="http://schemas.microsoft.com/office/drawing/2014/main" id="{9150EE27-EDB7-915F-B487-762B9BF32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746" y="356088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ocument Icons Responsive Color 128px icon">
              <a:extLst>
                <a:ext uri="{FF2B5EF4-FFF2-40B4-BE49-F238E27FC236}">
                  <a16:creationId xmlns:a16="http://schemas.microsoft.com/office/drawing/2014/main" id="{951B9F5C-0B13-DB05-52E0-C1383B155E47}"/>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6840" y="359791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Document Icons Responsive Color 128px icon">
              <a:extLst>
                <a:ext uri="{FF2B5EF4-FFF2-40B4-BE49-F238E27FC236}">
                  <a16:creationId xmlns:a16="http://schemas.microsoft.com/office/drawing/2014/main" id="{00E16ABA-E06D-24E1-BC00-6C95A5AAAFE0}"/>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96806" y="362926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ocument Icons Responsive Color 128px icon">
              <a:extLst>
                <a:ext uri="{FF2B5EF4-FFF2-40B4-BE49-F238E27FC236}">
                  <a16:creationId xmlns:a16="http://schemas.microsoft.com/office/drawing/2014/main" id="{B13A3B4F-5C58-A4EB-0DBC-DAB7D1140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366488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ocument Icons Responsive Color 128px icon">
              <a:extLst>
                <a:ext uri="{FF2B5EF4-FFF2-40B4-BE49-F238E27FC236}">
                  <a16:creationId xmlns:a16="http://schemas.microsoft.com/office/drawing/2014/main" id="{F3CACA67-D16E-2930-7E99-2FAA23CB3C08}"/>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0870" y="369539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 Icons Responsive Color 128px icon">
              <a:extLst>
                <a:ext uri="{FF2B5EF4-FFF2-40B4-BE49-F238E27FC236}">
                  <a16:creationId xmlns:a16="http://schemas.microsoft.com/office/drawing/2014/main" id="{92C8172F-B1CB-8B26-E379-3E3C08CC6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51" y="3729801"/>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Document icons for free download | Freepik">
            <a:extLst>
              <a:ext uri="{FF2B5EF4-FFF2-40B4-BE49-F238E27FC236}">
                <a16:creationId xmlns:a16="http://schemas.microsoft.com/office/drawing/2014/main" id="{158FE10A-AC29-0FFC-479F-59A0584BE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076" y="4152629"/>
            <a:ext cx="622032" cy="62203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181ACEA-D855-E56A-B9F8-E009F9DA247C}"/>
              </a:ext>
            </a:extLst>
          </p:cNvPr>
          <p:cNvSpPr txBox="1"/>
          <p:nvPr/>
        </p:nvSpPr>
        <p:spPr>
          <a:xfrm>
            <a:off x="6074430" y="4403522"/>
            <a:ext cx="1519263" cy="369332"/>
          </a:xfrm>
          <a:prstGeom prst="rect">
            <a:avLst/>
          </a:prstGeom>
          <a:noFill/>
        </p:spPr>
        <p:txBody>
          <a:bodyPr wrap="none" rtlCol="0">
            <a:spAutoFit/>
          </a:bodyPr>
          <a:lstStyle/>
          <a:p>
            <a:pPr algn="ctr"/>
            <a:r>
              <a:rPr lang="en-CN" b="1" dirty="0">
                <a:latin typeface="Constantia" panose="02030602050306030303" pitchFamily="18" charset="0"/>
                <a:ea typeface="Hannotate SC" panose="03000500000000000000" pitchFamily="66" charset="-122"/>
              </a:rPr>
              <a:t>relevant doc</a:t>
            </a:r>
          </a:p>
        </p:txBody>
      </p:sp>
      <p:sp>
        <p:nvSpPr>
          <p:cNvPr id="24" name="TextBox 23">
            <a:extLst>
              <a:ext uri="{FF2B5EF4-FFF2-40B4-BE49-F238E27FC236}">
                <a16:creationId xmlns:a16="http://schemas.microsoft.com/office/drawing/2014/main" id="{B23035C4-7D9D-EB9A-245B-116530B1DCD0}"/>
              </a:ext>
            </a:extLst>
          </p:cNvPr>
          <p:cNvSpPr txBox="1"/>
          <p:nvPr/>
        </p:nvSpPr>
        <p:spPr>
          <a:xfrm>
            <a:off x="6087375" y="2924423"/>
            <a:ext cx="1986634" cy="369332"/>
          </a:xfrm>
          <a:prstGeom prst="rect">
            <a:avLst/>
          </a:prstGeom>
          <a:noFill/>
        </p:spPr>
        <p:txBody>
          <a:bodyPr wrap="none" rtlCol="0">
            <a:spAutoFit/>
          </a:bodyPr>
          <a:lstStyle/>
          <a:p>
            <a:pPr algn="ctr"/>
            <a:r>
              <a:rPr lang="en-CN" b="1" dirty="0">
                <a:latin typeface="Constantia" panose="02030602050306030303" pitchFamily="18" charset="0"/>
                <a:ea typeface="Hannotate SC" panose="03000500000000000000" pitchFamily="66" charset="-122"/>
              </a:rPr>
              <a:t>corpus</a:t>
            </a:r>
            <a:r>
              <a:rPr lang="en-CN" dirty="0">
                <a:latin typeface="Constantia" panose="02030602050306030303" pitchFamily="18" charset="0"/>
                <a:ea typeface="Hannotate SC" panose="03000500000000000000" pitchFamily="66" charset="-122"/>
              </a:rPr>
              <a:t> (optional)</a:t>
            </a:r>
          </a:p>
        </p:txBody>
      </p:sp>
      <p:cxnSp>
        <p:nvCxnSpPr>
          <p:cNvPr id="26" name="Straight Connector 25">
            <a:extLst>
              <a:ext uri="{FF2B5EF4-FFF2-40B4-BE49-F238E27FC236}">
                <a16:creationId xmlns:a16="http://schemas.microsoft.com/office/drawing/2014/main" id="{D0DF9C4C-50CC-CCA3-7B0D-4C2ACF2FCD65}"/>
              </a:ext>
            </a:extLst>
          </p:cNvPr>
          <p:cNvCxnSpPr>
            <a:cxnSpLocks/>
            <a:stCxn id="22" idx="1"/>
            <a:endCxn id="8" idx="3"/>
          </p:cNvCxnSpPr>
          <p:nvPr/>
        </p:nvCxnSpPr>
        <p:spPr>
          <a:xfrm flipH="1" flipV="1">
            <a:off x="3326828" y="3911498"/>
            <a:ext cx="1863248" cy="55214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0F5799F-3951-69CD-9E8D-3DFBDE03ABE9}"/>
              </a:ext>
            </a:extLst>
          </p:cNvPr>
          <p:cNvCxnSpPr>
            <a:cxnSpLocks/>
            <a:stCxn id="21" idx="1"/>
            <a:endCxn id="8" idx="3"/>
          </p:cNvCxnSpPr>
          <p:nvPr/>
        </p:nvCxnSpPr>
        <p:spPr>
          <a:xfrm flipH="1">
            <a:off x="3326828" y="3264209"/>
            <a:ext cx="1863248" cy="64728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0B94E-A743-D2A2-312A-C2F77D409C78}"/>
              </a:ext>
            </a:extLst>
          </p:cNvPr>
          <p:cNvSpPr txBox="1"/>
          <p:nvPr/>
        </p:nvSpPr>
        <p:spPr>
          <a:xfrm>
            <a:off x="1892437" y="3703082"/>
            <a:ext cx="883024" cy="369332"/>
          </a:xfrm>
          <a:prstGeom prst="rect">
            <a:avLst/>
          </a:prstGeom>
          <a:noFill/>
        </p:spPr>
        <p:txBody>
          <a:bodyPr wrap="square">
            <a:spAutoFit/>
          </a:bodyPr>
          <a:lstStyle/>
          <a:p>
            <a:pPr algn="ctr"/>
            <a:r>
              <a:rPr lang="en-US" altLang="zh-CN" sz="1800" b="1" dirty="0">
                <a:latin typeface="Constantia" panose="02030602050306030303" pitchFamily="18" charset="0"/>
                <a:ea typeface="Microsoft YaHei UI" panose="020B0503020204020204" pitchFamily="34" charset="-122"/>
              </a:rPr>
              <a:t>query</a:t>
            </a:r>
            <a:endParaRPr lang="en-CN" b="1" dirty="0">
              <a:latin typeface="Constantia" panose="02030602050306030303" pitchFamily="18" charset="0"/>
            </a:endParaRPr>
          </a:p>
        </p:txBody>
      </p:sp>
      <p:sp>
        <p:nvSpPr>
          <p:cNvPr id="38" name="TextBox 37">
            <a:extLst>
              <a:ext uri="{FF2B5EF4-FFF2-40B4-BE49-F238E27FC236}">
                <a16:creationId xmlns:a16="http://schemas.microsoft.com/office/drawing/2014/main" id="{8DD7DDFE-56D9-36D2-DB0C-72D1A2F2CB9C}"/>
              </a:ext>
            </a:extLst>
          </p:cNvPr>
          <p:cNvSpPr txBox="1"/>
          <p:nvPr/>
        </p:nvSpPr>
        <p:spPr>
          <a:xfrm>
            <a:off x="1453159" y="5304074"/>
            <a:ext cx="7839262" cy="369332"/>
          </a:xfrm>
          <a:prstGeom prst="rect">
            <a:avLst/>
          </a:prstGeom>
          <a:noFill/>
        </p:spPr>
        <p:txBody>
          <a:bodyPr wrap="none" rtlCol="0">
            <a:spAutoFit/>
          </a:bodyPr>
          <a:lstStyle/>
          <a:p>
            <a:r>
              <a:rPr lang="en-CN" b="1" dirty="0">
                <a:latin typeface="Constantia" panose="02030602050306030303" pitchFamily="18" charset="0"/>
                <a:ea typeface="Hannotate SC" panose="03000500000000000000" pitchFamily="66" charset="-122"/>
              </a:rPr>
              <a:t>Learn to discriminate each query’s relevant doc from the rest of corpus </a:t>
            </a:r>
          </a:p>
        </p:txBody>
      </p:sp>
    </p:spTree>
    <p:extLst>
      <p:ext uri="{BB962C8B-B14F-4D97-AF65-F5344CB8AC3E}">
        <p14:creationId xmlns:p14="http://schemas.microsoft.com/office/powerpoint/2010/main" val="397093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Popular datasets</a:t>
            </a:r>
            <a:r>
              <a:rPr lang="en-US" altLang="zh-CN" sz="1800" dirty="0">
                <a:latin typeface="Microsoft YaHei UI" panose="020B0503020204020204" pitchFamily="34" charset="-122"/>
                <a:ea typeface="Microsoft YaHei UI" panose="020B0503020204020204" pitchFamily="34" charset="-122"/>
              </a:rPr>
              <a:t>: MS MARCO, Natural Question, Hotpot-QA, Mr.TyDi/MIRACL</a:t>
            </a:r>
          </a:p>
        </p:txBody>
      </p:sp>
      <p:pic>
        <p:nvPicPr>
          <p:cNvPr id="32770" name="Picture 2" descr="MS MARCO Dataset | Papers With Code">
            <a:extLst>
              <a:ext uri="{FF2B5EF4-FFF2-40B4-BE49-F238E27FC236}">
                <a16:creationId xmlns:a16="http://schemas.microsoft.com/office/drawing/2014/main" id="{37D851D3-721F-FFF5-D8F3-519FBD3A9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826" y="2562976"/>
            <a:ext cx="3296308" cy="277638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MS MARCO">
            <a:extLst>
              <a:ext uri="{FF2B5EF4-FFF2-40B4-BE49-F238E27FC236}">
                <a16:creationId xmlns:a16="http://schemas.microsoft.com/office/drawing/2014/main" id="{0DBCE454-19C6-B3BF-3FD2-C0E71F683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8" y="2071722"/>
            <a:ext cx="421744" cy="4470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2EC854-4BD2-84F2-8448-33FF30AF045E}"/>
              </a:ext>
            </a:extLst>
          </p:cNvPr>
          <p:cNvSpPr txBox="1"/>
          <p:nvPr/>
        </p:nvSpPr>
        <p:spPr>
          <a:xfrm>
            <a:off x="1649321" y="2151625"/>
            <a:ext cx="1439689" cy="369332"/>
          </a:xfrm>
          <a:prstGeom prst="rect">
            <a:avLst/>
          </a:prstGeom>
          <a:noFill/>
        </p:spPr>
        <p:txBody>
          <a:bodyPr wrap="none" rtlCol="0">
            <a:spAutoFit/>
          </a:bodyPr>
          <a:lstStyle/>
          <a:p>
            <a:r>
              <a:rPr lang="en-CN" b="1" dirty="0">
                <a:latin typeface="Constantia" panose="02030602050306030303" pitchFamily="18" charset="0"/>
              </a:rPr>
              <a:t>MS MARCO</a:t>
            </a:r>
          </a:p>
        </p:txBody>
      </p:sp>
      <p:sp>
        <p:nvSpPr>
          <p:cNvPr id="6" name="TextBox 5">
            <a:extLst>
              <a:ext uri="{FF2B5EF4-FFF2-40B4-BE49-F238E27FC236}">
                <a16:creationId xmlns:a16="http://schemas.microsoft.com/office/drawing/2014/main" id="{191E306B-AFF8-5505-0C56-F27DA104E35A}"/>
              </a:ext>
            </a:extLst>
          </p:cNvPr>
          <p:cNvSpPr txBox="1"/>
          <p:nvPr/>
        </p:nvSpPr>
        <p:spPr>
          <a:xfrm>
            <a:off x="4400928" y="2562976"/>
            <a:ext cx="2283126" cy="646331"/>
          </a:xfrm>
          <a:prstGeom prst="rect">
            <a:avLst/>
          </a:prstGeom>
          <a:noFill/>
        </p:spPr>
        <p:txBody>
          <a:bodyPr wrap="none" rtlCol="0">
            <a:spAutoFit/>
          </a:bodyPr>
          <a:lstStyle/>
          <a:p>
            <a:r>
              <a:rPr lang="en-CN" b="1" dirty="0">
                <a:latin typeface="Constantia" panose="02030602050306030303" pitchFamily="18" charset="0"/>
              </a:rPr>
              <a:t>Created by:</a:t>
            </a:r>
          </a:p>
          <a:p>
            <a:r>
              <a:rPr lang="en-CN" b="1" u="sng" dirty="0">
                <a:latin typeface="Constantia" panose="02030602050306030303" pitchFamily="18" charset="0"/>
              </a:rPr>
              <a:t>Microsoft Research</a:t>
            </a:r>
          </a:p>
        </p:txBody>
      </p:sp>
      <p:sp>
        <p:nvSpPr>
          <p:cNvPr id="8" name="TextBox 7">
            <a:extLst>
              <a:ext uri="{FF2B5EF4-FFF2-40B4-BE49-F238E27FC236}">
                <a16:creationId xmlns:a16="http://schemas.microsoft.com/office/drawing/2014/main" id="{088803D0-F5A9-A4F3-751A-49E8C0087FD7}"/>
              </a:ext>
            </a:extLst>
          </p:cNvPr>
          <p:cNvSpPr txBox="1"/>
          <p:nvPr/>
        </p:nvSpPr>
        <p:spPr>
          <a:xfrm>
            <a:off x="4400928" y="3293140"/>
            <a:ext cx="3293594" cy="1477328"/>
          </a:xfrm>
          <a:prstGeom prst="rect">
            <a:avLst/>
          </a:prstGeom>
          <a:noFill/>
        </p:spPr>
        <p:txBody>
          <a:bodyPr wrap="none" rtlCol="0">
            <a:spAutoFit/>
          </a:bodyPr>
          <a:lstStyle/>
          <a:p>
            <a:r>
              <a:rPr lang="en-CN" b="1" dirty="0">
                <a:latin typeface="Constantia" panose="02030602050306030303" pitchFamily="18" charset="0"/>
              </a:rPr>
              <a:t>Overview:</a:t>
            </a:r>
          </a:p>
          <a:p>
            <a:r>
              <a:rPr lang="en-CN" b="1" dirty="0">
                <a:latin typeface="Constantia" panose="02030602050306030303" pitchFamily="18" charset="0"/>
              </a:rPr>
              <a:t>Query: </a:t>
            </a:r>
            <a:r>
              <a:rPr lang="en-CN" dirty="0">
                <a:latin typeface="Constantia" panose="02030602050306030303" pitchFamily="18" charset="0"/>
              </a:rPr>
              <a:t>from BING QA</a:t>
            </a:r>
          </a:p>
          <a:p>
            <a:r>
              <a:rPr lang="en-CN" b="1" dirty="0">
                <a:latin typeface="Constantia" panose="02030602050306030303" pitchFamily="18" charset="0"/>
              </a:rPr>
              <a:t>Doc</a:t>
            </a:r>
            <a:r>
              <a:rPr lang="en-CN" dirty="0">
                <a:latin typeface="Constantia" panose="02030602050306030303" pitchFamily="18" charset="0"/>
              </a:rPr>
              <a:t>: clicked webpage</a:t>
            </a:r>
          </a:p>
          <a:p>
            <a:r>
              <a:rPr lang="en-CN" b="1" dirty="0">
                <a:latin typeface="Constantia" panose="02030602050306030303" pitchFamily="18" charset="0"/>
              </a:rPr>
              <a:t>Answer</a:t>
            </a:r>
            <a:r>
              <a:rPr lang="en-CN" dirty="0">
                <a:latin typeface="Constantia" panose="02030602050306030303" pitchFamily="18" charset="0"/>
              </a:rPr>
              <a:t>: human label</a:t>
            </a:r>
          </a:p>
          <a:p>
            <a:r>
              <a:rPr lang="en-CN" b="1" dirty="0">
                <a:latin typeface="Constantia" panose="02030602050306030303" pitchFamily="18" charset="0"/>
              </a:rPr>
              <a:t>Size</a:t>
            </a:r>
            <a:r>
              <a:rPr lang="en-CN" dirty="0">
                <a:latin typeface="Constantia" panose="02030602050306030303" pitchFamily="18" charset="0"/>
              </a:rPr>
              <a:t>: 300K+ </a:t>
            </a:r>
            <a:r>
              <a:rPr lang="en-CN" u="sng" dirty="0">
                <a:latin typeface="Constantia" panose="02030602050306030303" pitchFamily="18" charset="0"/>
              </a:rPr>
              <a:t>query</a:t>
            </a:r>
            <a:r>
              <a:rPr lang="en-CN" dirty="0">
                <a:latin typeface="Constantia" panose="02030602050306030303" pitchFamily="18" charset="0"/>
              </a:rPr>
              <a:t>, 300M+ </a:t>
            </a:r>
            <a:r>
              <a:rPr lang="en-CN" u="sng" dirty="0">
                <a:latin typeface="Constantia" panose="02030602050306030303" pitchFamily="18" charset="0"/>
              </a:rPr>
              <a:t>doc</a:t>
            </a:r>
          </a:p>
        </p:txBody>
      </p:sp>
      <p:sp>
        <p:nvSpPr>
          <p:cNvPr id="9" name="TextBox 8">
            <a:extLst>
              <a:ext uri="{FF2B5EF4-FFF2-40B4-BE49-F238E27FC236}">
                <a16:creationId xmlns:a16="http://schemas.microsoft.com/office/drawing/2014/main" id="{D4E3022C-05D3-DFF3-86DF-AE4EAEA2B25E}"/>
              </a:ext>
            </a:extLst>
          </p:cNvPr>
          <p:cNvSpPr txBox="1"/>
          <p:nvPr/>
        </p:nvSpPr>
        <p:spPr>
          <a:xfrm>
            <a:off x="8217467" y="2151625"/>
            <a:ext cx="3017493" cy="923330"/>
          </a:xfrm>
          <a:prstGeom prst="rect">
            <a:avLst/>
          </a:prstGeom>
          <a:noFill/>
        </p:spPr>
        <p:txBody>
          <a:bodyPr wrap="none" rtlCol="0">
            <a:spAutoFit/>
          </a:bodyPr>
          <a:lstStyle/>
          <a:p>
            <a:r>
              <a:rPr lang="en-CN" b="1" dirty="0">
                <a:latin typeface="Constantia" panose="02030602050306030303" pitchFamily="18" charset="0"/>
              </a:rPr>
              <a:t>Natural Question</a:t>
            </a:r>
          </a:p>
          <a:p>
            <a:r>
              <a:rPr lang="en-CN" dirty="0">
                <a:latin typeface="Constantia" panose="02030602050306030303" pitchFamily="18" charset="0"/>
              </a:rPr>
              <a:t>Created by: Google Research</a:t>
            </a:r>
          </a:p>
          <a:p>
            <a:r>
              <a:rPr lang="en-CN" dirty="0">
                <a:latin typeface="Constantia" panose="02030602050306030303" pitchFamily="18" charset="0"/>
              </a:rPr>
              <a:t>Feature: </a:t>
            </a:r>
            <a:r>
              <a:rPr lang="en-CN" u="sng" dirty="0">
                <a:latin typeface="Constantia" panose="02030602050306030303" pitchFamily="18" charset="0"/>
              </a:rPr>
              <a:t>Wikipedia doc</a:t>
            </a:r>
          </a:p>
        </p:txBody>
      </p:sp>
      <p:sp>
        <p:nvSpPr>
          <p:cNvPr id="10" name="TextBox 9">
            <a:extLst>
              <a:ext uri="{FF2B5EF4-FFF2-40B4-BE49-F238E27FC236}">
                <a16:creationId xmlns:a16="http://schemas.microsoft.com/office/drawing/2014/main" id="{E802AF27-B99F-EDEB-A6BC-05BBC8388424}"/>
              </a:ext>
            </a:extLst>
          </p:cNvPr>
          <p:cNvSpPr txBox="1"/>
          <p:nvPr/>
        </p:nvSpPr>
        <p:spPr>
          <a:xfrm>
            <a:off x="8217467" y="3194937"/>
            <a:ext cx="3017493" cy="923330"/>
          </a:xfrm>
          <a:prstGeom prst="rect">
            <a:avLst/>
          </a:prstGeom>
          <a:noFill/>
        </p:spPr>
        <p:txBody>
          <a:bodyPr wrap="none" rtlCol="0">
            <a:spAutoFit/>
          </a:bodyPr>
          <a:lstStyle/>
          <a:p>
            <a:r>
              <a:rPr lang="en-CN" b="1" dirty="0">
                <a:latin typeface="Constantia" panose="02030602050306030303" pitchFamily="18" charset="0"/>
              </a:rPr>
              <a:t>Hotpot-QA</a:t>
            </a:r>
          </a:p>
          <a:p>
            <a:r>
              <a:rPr lang="en-CN" dirty="0">
                <a:latin typeface="Constantia" panose="02030602050306030303" pitchFamily="18" charset="0"/>
              </a:rPr>
              <a:t>Created by: Google Research</a:t>
            </a:r>
          </a:p>
          <a:p>
            <a:r>
              <a:rPr lang="en-CN" dirty="0">
                <a:latin typeface="Constantia" panose="02030602050306030303" pitchFamily="18" charset="0"/>
              </a:rPr>
              <a:t>Feature: </a:t>
            </a:r>
            <a:r>
              <a:rPr lang="en-CN" u="sng" dirty="0">
                <a:latin typeface="Constantia" panose="02030602050306030303" pitchFamily="18" charset="0"/>
              </a:rPr>
              <a:t>Multi-hop</a:t>
            </a:r>
            <a:r>
              <a:rPr lang="en-CN" dirty="0">
                <a:latin typeface="Constantia" panose="02030602050306030303" pitchFamily="18" charset="0"/>
              </a:rPr>
              <a:t> QA </a:t>
            </a:r>
            <a:endParaRPr lang="en-CN" u="sng" dirty="0">
              <a:latin typeface="Constantia" panose="02030602050306030303" pitchFamily="18" charset="0"/>
            </a:endParaRPr>
          </a:p>
        </p:txBody>
      </p:sp>
      <p:sp>
        <p:nvSpPr>
          <p:cNvPr id="11" name="TextBox 10">
            <a:extLst>
              <a:ext uri="{FF2B5EF4-FFF2-40B4-BE49-F238E27FC236}">
                <a16:creationId xmlns:a16="http://schemas.microsoft.com/office/drawing/2014/main" id="{E34B54F8-683C-B4A5-4F3A-840CB6ED5AB1}"/>
              </a:ext>
            </a:extLst>
          </p:cNvPr>
          <p:cNvSpPr txBox="1"/>
          <p:nvPr/>
        </p:nvSpPr>
        <p:spPr>
          <a:xfrm>
            <a:off x="8217467" y="4238249"/>
            <a:ext cx="3088153" cy="923330"/>
          </a:xfrm>
          <a:prstGeom prst="rect">
            <a:avLst/>
          </a:prstGeom>
          <a:noFill/>
        </p:spPr>
        <p:txBody>
          <a:bodyPr wrap="none" rtlCol="0">
            <a:spAutoFit/>
          </a:bodyPr>
          <a:lstStyle/>
          <a:p>
            <a:r>
              <a:rPr lang="en-US" altLang="zh-CN" sz="1800" b="1" dirty="0">
                <a:latin typeface="Constantia" panose="02030602050306030303" pitchFamily="18" charset="0"/>
                <a:ea typeface="Microsoft YaHei UI" panose="020B0503020204020204" pitchFamily="34" charset="-122"/>
              </a:rPr>
              <a:t>Mr.TyDi/MIRACL </a:t>
            </a:r>
          </a:p>
          <a:p>
            <a:r>
              <a:rPr lang="en-CN" dirty="0">
                <a:latin typeface="Constantia" panose="02030602050306030303" pitchFamily="18" charset="0"/>
              </a:rPr>
              <a:t>Created by: Google/Waterloo</a:t>
            </a:r>
          </a:p>
          <a:p>
            <a:r>
              <a:rPr lang="en-CN" dirty="0">
                <a:latin typeface="Constantia" panose="02030602050306030303" pitchFamily="18" charset="0"/>
              </a:rPr>
              <a:t>Feature: </a:t>
            </a:r>
            <a:r>
              <a:rPr lang="en-CN" u="sng" dirty="0">
                <a:latin typeface="Constantia" panose="02030602050306030303" pitchFamily="18" charset="0"/>
              </a:rPr>
              <a:t>Multi-lingual</a:t>
            </a:r>
            <a:r>
              <a:rPr lang="en-CN" dirty="0">
                <a:latin typeface="Constantia" panose="02030602050306030303" pitchFamily="18" charset="0"/>
              </a:rPr>
              <a:t> QA</a:t>
            </a:r>
            <a:endParaRPr lang="en-CN" u="sng" dirty="0">
              <a:latin typeface="Constantia" panose="02030602050306030303" pitchFamily="18" charset="0"/>
            </a:endParaRPr>
          </a:p>
        </p:txBody>
      </p:sp>
      <p:sp>
        <p:nvSpPr>
          <p:cNvPr id="12" name="TextBox 11">
            <a:extLst>
              <a:ext uri="{FF2B5EF4-FFF2-40B4-BE49-F238E27FC236}">
                <a16:creationId xmlns:a16="http://schemas.microsoft.com/office/drawing/2014/main" id="{79FC92E6-0FC0-DE61-5911-CE98E7A01AB0}"/>
              </a:ext>
            </a:extLst>
          </p:cNvPr>
          <p:cNvSpPr txBox="1"/>
          <p:nvPr/>
        </p:nvSpPr>
        <p:spPr>
          <a:xfrm>
            <a:off x="886380" y="5571940"/>
            <a:ext cx="6669507" cy="830997"/>
          </a:xfrm>
          <a:prstGeom prst="rect">
            <a:avLst/>
          </a:prstGeom>
          <a:noFill/>
        </p:spPr>
        <p:txBody>
          <a:bodyPr wrap="square" rtlCol="0">
            <a:spAutoFit/>
          </a:bodyPr>
          <a:lstStyle/>
          <a:p>
            <a:pPr marL="342900" indent="-342900">
              <a:buAutoNum type="arabicPeriod"/>
            </a:pPr>
            <a:r>
              <a:rPr lang="en-CN" sz="1600" dirty="0">
                <a:latin typeface="Constantia" panose="02030602050306030303" pitchFamily="18" charset="0"/>
              </a:rPr>
              <a:t>Question answering data is hard to create</a:t>
            </a:r>
          </a:p>
          <a:p>
            <a:pPr marL="342900" indent="-342900">
              <a:buAutoNum type="arabicPeriod"/>
            </a:pPr>
            <a:r>
              <a:rPr lang="en-CN" sz="1600" dirty="0">
                <a:latin typeface="Constantia" panose="02030602050306030303" pitchFamily="18" charset="0"/>
              </a:rPr>
              <a:t>Web Search companies (Microsoft/Google/Baidu) play key roles</a:t>
            </a:r>
          </a:p>
          <a:p>
            <a:pPr marL="342900" indent="-342900">
              <a:buAutoNum type="arabicPeriod"/>
            </a:pPr>
            <a:r>
              <a:rPr lang="en-CN" sz="1600" dirty="0">
                <a:latin typeface="Constantia" panose="02030602050306030303" pitchFamily="18" charset="0"/>
              </a:rPr>
              <a:t>Modern IR search is </a:t>
            </a:r>
            <a:r>
              <a:rPr lang="en-CN" sz="1600" b="1" u="sng" dirty="0">
                <a:latin typeface="Constantia" panose="02030602050306030303" pitchFamily="18" charset="0"/>
              </a:rPr>
              <a:t>made possible</a:t>
            </a:r>
            <a:r>
              <a:rPr lang="en-CN" sz="1600" b="1" dirty="0">
                <a:latin typeface="Constantia" panose="02030602050306030303" pitchFamily="18" charset="0"/>
              </a:rPr>
              <a:t> </a:t>
            </a:r>
            <a:r>
              <a:rPr lang="en-CN" sz="1600" dirty="0">
                <a:latin typeface="Constantia" panose="02030602050306030303" pitchFamily="18" charset="0"/>
              </a:rPr>
              <a:t>thanks to these public datasets</a:t>
            </a:r>
          </a:p>
        </p:txBody>
      </p:sp>
      <p:sp>
        <p:nvSpPr>
          <p:cNvPr id="13" name="TextBox 12">
            <a:extLst>
              <a:ext uri="{FF2B5EF4-FFF2-40B4-BE49-F238E27FC236}">
                <a16:creationId xmlns:a16="http://schemas.microsoft.com/office/drawing/2014/main" id="{A0B1EED0-1E77-310C-40AC-91F3F4C23AC7}"/>
              </a:ext>
            </a:extLst>
          </p:cNvPr>
          <p:cNvSpPr txBox="1"/>
          <p:nvPr/>
        </p:nvSpPr>
        <p:spPr>
          <a:xfrm>
            <a:off x="8217467" y="5281561"/>
            <a:ext cx="2233688" cy="923330"/>
          </a:xfrm>
          <a:prstGeom prst="rect">
            <a:avLst/>
          </a:prstGeom>
          <a:noFill/>
        </p:spPr>
        <p:txBody>
          <a:bodyPr wrap="none" rtlCol="0">
            <a:spAutoFit/>
          </a:bodyPr>
          <a:lstStyle/>
          <a:p>
            <a:r>
              <a:rPr lang="en-US" altLang="zh-CN" sz="1800" b="1" dirty="0">
                <a:latin typeface="Constantia" panose="02030602050306030303" pitchFamily="18" charset="0"/>
                <a:ea typeface="Microsoft YaHei UI" panose="020B0503020204020204" pitchFamily="34" charset="-122"/>
              </a:rPr>
              <a:t>DuReader</a:t>
            </a:r>
          </a:p>
          <a:p>
            <a:r>
              <a:rPr lang="en-CN" dirty="0">
                <a:latin typeface="Constantia" panose="02030602050306030303" pitchFamily="18" charset="0"/>
              </a:rPr>
              <a:t>Created by: Baidu</a:t>
            </a:r>
          </a:p>
          <a:p>
            <a:r>
              <a:rPr lang="en-CN" dirty="0">
                <a:latin typeface="Constantia" panose="02030602050306030303" pitchFamily="18" charset="0"/>
              </a:rPr>
              <a:t>Feature: </a:t>
            </a:r>
            <a:r>
              <a:rPr lang="en-CN" u="sng" dirty="0">
                <a:latin typeface="Constantia" panose="02030602050306030303" pitchFamily="18" charset="0"/>
              </a:rPr>
              <a:t>Chinese</a:t>
            </a:r>
            <a:r>
              <a:rPr lang="en-CN" dirty="0">
                <a:latin typeface="Constantia" panose="02030602050306030303" pitchFamily="18" charset="0"/>
              </a:rPr>
              <a:t> QA</a:t>
            </a:r>
            <a:endParaRPr lang="en-CN" u="sng" dirty="0">
              <a:latin typeface="Constantia" panose="02030602050306030303" pitchFamily="18" charset="0"/>
            </a:endParaRPr>
          </a:p>
        </p:txBody>
      </p:sp>
      <p:sp>
        <p:nvSpPr>
          <p:cNvPr id="15" name="TextBox 14">
            <a:extLst>
              <a:ext uri="{FF2B5EF4-FFF2-40B4-BE49-F238E27FC236}">
                <a16:creationId xmlns:a16="http://schemas.microsoft.com/office/drawing/2014/main" id="{9A022050-2B6C-CD6C-407C-89A87861EB39}"/>
              </a:ext>
            </a:extLst>
          </p:cNvPr>
          <p:cNvSpPr txBox="1"/>
          <p:nvPr/>
        </p:nvSpPr>
        <p:spPr>
          <a:xfrm>
            <a:off x="4234566" y="4976913"/>
            <a:ext cx="3626318" cy="369332"/>
          </a:xfrm>
          <a:prstGeom prst="rect">
            <a:avLst/>
          </a:prstGeom>
          <a:noFill/>
        </p:spPr>
        <p:txBody>
          <a:bodyPr wrap="square">
            <a:spAutoFit/>
          </a:bodyPr>
          <a:lstStyle/>
          <a:p>
            <a:r>
              <a:rPr lang="en-CN" b="1" u="sng" dirty="0">
                <a:latin typeface="Constantia" panose="02030602050306030303" pitchFamily="18" charset="0"/>
              </a:rPr>
              <a:t>发布最早</a:t>
            </a:r>
            <a:r>
              <a:rPr lang="en-US" b="1" dirty="0">
                <a:latin typeface="Constantia" panose="02030602050306030303" pitchFamily="18" charset="0"/>
              </a:rPr>
              <a:t>   </a:t>
            </a:r>
            <a:r>
              <a:rPr lang="en-CN" b="1" u="sng" dirty="0">
                <a:latin typeface="Constantia" panose="02030602050306030303" pitchFamily="18" charset="0"/>
              </a:rPr>
              <a:t>规模最大</a:t>
            </a:r>
            <a:r>
              <a:rPr lang="en-CN" b="1" dirty="0">
                <a:latin typeface="Constantia" panose="02030602050306030303" pitchFamily="18" charset="0"/>
              </a:rPr>
              <a:t>   </a:t>
            </a:r>
            <a:r>
              <a:rPr lang="en-CN" b="1" u="sng" dirty="0">
                <a:latin typeface="Constantia" panose="02030602050306030303" pitchFamily="18" charset="0"/>
              </a:rPr>
              <a:t>质量最好</a:t>
            </a:r>
            <a:endParaRPr lang="en-CN" u="sng" dirty="0"/>
          </a:p>
        </p:txBody>
      </p:sp>
    </p:spTree>
    <p:extLst>
      <p:ext uri="{BB962C8B-B14F-4D97-AF65-F5344CB8AC3E}">
        <p14:creationId xmlns:p14="http://schemas.microsoft.com/office/powerpoint/2010/main" val="175921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altLang="zh-CN" sz="1800" dirty="0">
                <a:latin typeface="Microsoft YaHei UI" panose="020B0503020204020204" pitchFamily="34" charset="-122"/>
                <a:ea typeface="Microsoft YaHei UI" panose="020B0503020204020204" pitchFamily="34" charset="-122"/>
              </a:rPr>
              <a:t>Training data usually calls for </a:t>
            </a:r>
            <a:r>
              <a:rPr lang="en-US" altLang="zh-CN" sz="1800" b="1" dirty="0">
                <a:latin typeface="Microsoft YaHei UI" panose="020B0503020204020204" pitchFamily="34" charset="-122"/>
                <a:ea typeface="Microsoft YaHei UI" panose="020B0503020204020204" pitchFamily="34" charset="-122"/>
              </a:rPr>
              <a:t>human labeling</a:t>
            </a:r>
            <a:r>
              <a:rPr lang="en-US" altLang="zh-CN" sz="1800" dirty="0">
                <a:latin typeface="Microsoft YaHei UI" panose="020B0503020204020204" pitchFamily="34" charset="-122"/>
                <a:ea typeface="Microsoft YaHei UI" panose="020B0503020204020204" pitchFamily="34" charset="-122"/>
              </a:rPr>
              <a:t>, which is expensive … </a:t>
            </a:r>
          </a:p>
          <a:p>
            <a:pPr>
              <a:spcBef>
                <a:spcPts val="600"/>
              </a:spcBef>
            </a:pPr>
            <a:r>
              <a:rPr lang="en-US" altLang="zh-CN" sz="1800" dirty="0">
                <a:latin typeface="Microsoft YaHei UI" panose="020B0503020204020204" pitchFamily="34" charset="-122"/>
                <a:ea typeface="Microsoft YaHei UI" panose="020B0503020204020204" pitchFamily="34" charset="-122"/>
              </a:rPr>
              <a:t>How about using synthetic data generated by </a:t>
            </a:r>
            <a:r>
              <a:rPr lang="en-US" altLang="zh-CN" sz="1800" b="1" dirty="0">
                <a:latin typeface="Microsoft YaHei UI" panose="020B0503020204020204" pitchFamily="34" charset="-122"/>
                <a:ea typeface="Microsoft YaHei UI" panose="020B0503020204020204" pitchFamily="34" charset="-122"/>
              </a:rPr>
              <a:t>machine/AI-models</a:t>
            </a:r>
            <a:r>
              <a:rPr lang="en-US" altLang="zh-CN" sz="1800" dirty="0">
                <a:latin typeface="Microsoft YaHei UI" panose="020B0503020204020204" pitchFamily="34" charset="-122"/>
                <a:ea typeface="Microsoft YaHei UI" panose="020B0503020204020204" pitchFamily="34" charset="-122"/>
              </a:rPr>
              <a:t>?</a:t>
            </a:r>
          </a:p>
          <a:p>
            <a:pPr>
              <a:spcBef>
                <a:spcPts val="600"/>
              </a:spcBef>
            </a:pPr>
            <a:r>
              <a:rPr lang="en-US" altLang="zh-CN" sz="1800" dirty="0">
                <a:latin typeface="Microsoft YaHei UI" panose="020B0503020204020204" pitchFamily="34" charset="-122"/>
                <a:ea typeface="Microsoft YaHei UI" panose="020B0503020204020204" pitchFamily="34" charset="-122"/>
              </a:rPr>
              <a:t>Machine generated data has been widely applied in developing LLMs: </a:t>
            </a:r>
          </a:p>
          <a:p>
            <a:pPr marL="0" indent="0">
              <a:spcBef>
                <a:spcPts val="600"/>
              </a:spcBef>
              <a:buNone/>
            </a:pPr>
            <a:r>
              <a:rPr lang="en-US" altLang="zh-CN" sz="1800" dirty="0">
                <a:latin typeface="Microsoft YaHei UI" panose="020B0503020204020204" pitchFamily="34" charset="-122"/>
                <a:ea typeface="Microsoft YaHei UI" panose="020B0503020204020204" pitchFamily="34" charset="-122"/>
              </a:rPr>
              <a:t>   1) machine as a </a:t>
            </a:r>
            <a:r>
              <a:rPr lang="en-US" altLang="zh-CN" sz="1800" b="1" dirty="0">
                <a:latin typeface="Microsoft YaHei UI" panose="020B0503020204020204" pitchFamily="34" charset="-122"/>
                <a:ea typeface="Microsoft YaHei UI" panose="020B0503020204020204" pitchFamily="34" charset="-122"/>
              </a:rPr>
              <a:t>reward model</a:t>
            </a:r>
            <a:r>
              <a:rPr lang="en-US" altLang="zh-CN" sz="1800" dirty="0">
                <a:latin typeface="Microsoft YaHei UI" panose="020B0503020204020204" pitchFamily="34" charset="-122"/>
                <a:ea typeface="Microsoft YaHei UI" panose="020B0503020204020204" pitchFamily="34" charset="-122"/>
              </a:rPr>
              <a:t>, 2) machine as a </a:t>
            </a:r>
            <a:r>
              <a:rPr lang="en-US" altLang="zh-CN" sz="1800" b="1" dirty="0">
                <a:latin typeface="Microsoft YaHei UI" panose="020B0503020204020204" pitchFamily="34" charset="-122"/>
                <a:ea typeface="Microsoft YaHei UI" panose="020B0503020204020204" pitchFamily="34" charset="-122"/>
              </a:rPr>
              <a:t>training sample generator</a:t>
            </a:r>
          </a:p>
        </p:txBody>
      </p:sp>
      <p:pic>
        <p:nvPicPr>
          <p:cNvPr id="8" name="Picture 7">
            <a:extLst>
              <a:ext uri="{FF2B5EF4-FFF2-40B4-BE49-F238E27FC236}">
                <a16:creationId xmlns:a16="http://schemas.microsoft.com/office/drawing/2014/main" id="{DA85CC40-4DFF-AA9E-0258-27666B209325}"/>
              </a:ext>
            </a:extLst>
          </p:cNvPr>
          <p:cNvPicPr>
            <a:picLocks noChangeAspect="1"/>
          </p:cNvPicPr>
          <p:nvPr/>
        </p:nvPicPr>
        <p:blipFill>
          <a:blip r:embed="rId3"/>
          <a:stretch>
            <a:fillRect/>
          </a:stretch>
        </p:blipFill>
        <p:spPr>
          <a:xfrm>
            <a:off x="651641" y="3301839"/>
            <a:ext cx="5221389" cy="2037501"/>
          </a:xfrm>
          <a:prstGeom prst="rect">
            <a:avLst/>
          </a:prstGeom>
        </p:spPr>
      </p:pic>
      <p:pic>
        <p:nvPicPr>
          <p:cNvPr id="33800" name="Picture 8" descr="Beyond LLaMA: The Power of Open LLMs | by Cameron R. Wolfe, Ph.D. | Towards  Data Science">
            <a:extLst>
              <a:ext uri="{FF2B5EF4-FFF2-40B4-BE49-F238E27FC236}">
                <a16:creationId xmlns:a16="http://schemas.microsoft.com/office/drawing/2014/main" id="{4F4B101B-888A-981D-6B6A-A90D6077F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359" y="3355913"/>
            <a:ext cx="4745072" cy="20438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C90398-A20F-A08F-9F28-2F1ED3F2652A}"/>
              </a:ext>
            </a:extLst>
          </p:cNvPr>
          <p:cNvSpPr txBox="1"/>
          <p:nvPr/>
        </p:nvSpPr>
        <p:spPr>
          <a:xfrm>
            <a:off x="3417368" y="3355913"/>
            <a:ext cx="2483823" cy="2043841"/>
          </a:xfrm>
          <a:prstGeom prst="rect">
            <a:avLst/>
          </a:prstGeom>
          <a:solidFill>
            <a:srgbClr val="1E43FF">
              <a:alpha val="25098"/>
            </a:srgbClr>
          </a:solidFill>
        </p:spPr>
        <p:txBody>
          <a:bodyPr wrap="square" rtlCol="0">
            <a:spAutoFit/>
          </a:bodyPr>
          <a:lstStyle/>
          <a:p>
            <a:endParaRPr lang="en-CN" dirty="0"/>
          </a:p>
        </p:txBody>
      </p:sp>
      <p:sp>
        <p:nvSpPr>
          <p:cNvPr id="10" name="TextBox 9">
            <a:extLst>
              <a:ext uri="{FF2B5EF4-FFF2-40B4-BE49-F238E27FC236}">
                <a16:creationId xmlns:a16="http://schemas.microsoft.com/office/drawing/2014/main" id="{21526CCD-C99A-DDD4-B135-5F86570DC117}"/>
              </a:ext>
            </a:extLst>
          </p:cNvPr>
          <p:cNvSpPr txBox="1"/>
          <p:nvPr/>
        </p:nvSpPr>
        <p:spPr>
          <a:xfrm>
            <a:off x="6521072" y="3355913"/>
            <a:ext cx="1500333" cy="2043841"/>
          </a:xfrm>
          <a:prstGeom prst="rect">
            <a:avLst/>
          </a:prstGeom>
          <a:solidFill>
            <a:srgbClr val="1E43FF">
              <a:alpha val="25098"/>
            </a:srgbClr>
          </a:solidFill>
        </p:spPr>
        <p:txBody>
          <a:bodyPr wrap="square" rtlCol="0">
            <a:spAutoFit/>
          </a:bodyPr>
          <a:lstStyle/>
          <a:p>
            <a:endParaRPr lang="en-CN" dirty="0"/>
          </a:p>
        </p:txBody>
      </p:sp>
      <p:sp>
        <p:nvSpPr>
          <p:cNvPr id="11" name="TextBox 10">
            <a:extLst>
              <a:ext uri="{FF2B5EF4-FFF2-40B4-BE49-F238E27FC236}">
                <a16:creationId xmlns:a16="http://schemas.microsoft.com/office/drawing/2014/main" id="{DFC0770E-A899-5BE9-3175-7C8EADCDF0D4}"/>
              </a:ext>
            </a:extLst>
          </p:cNvPr>
          <p:cNvSpPr txBox="1"/>
          <p:nvPr/>
        </p:nvSpPr>
        <p:spPr>
          <a:xfrm>
            <a:off x="774585" y="5511585"/>
            <a:ext cx="5321414" cy="830997"/>
          </a:xfrm>
          <a:prstGeom prst="rect">
            <a:avLst/>
          </a:prstGeom>
          <a:noFill/>
        </p:spPr>
        <p:txBody>
          <a:bodyPr wrap="square" rtlCol="0">
            <a:spAutoFit/>
          </a:bodyPr>
          <a:lstStyle/>
          <a:p>
            <a:r>
              <a:rPr lang="en-CN" sz="1600" b="1" dirty="0">
                <a:latin typeface="Constantia" panose="02030602050306030303" pitchFamily="18" charset="0"/>
                <a:ea typeface="Hannotate SC" panose="03000500000000000000" pitchFamily="66" charset="-122"/>
              </a:rPr>
              <a:t>UltraFeedback (THU)</a:t>
            </a:r>
            <a:r>
              <a:rPr lang="zh-CN" altLang="en-US" sz="1600" b="1" dirty="0">
                <a:latin typeface="Constantia" panose="02030602050306030303" pitchFamily="18" charset="0"/>
                <a:ea typeface="Hannotate SC" panose="03000500000000000000" pitchFamily="66" charset="-122"/>
              </a:rPr>
              <a:t> </a:t>
            </a:r>
            <a:r>
              <a:rPr lang="en-CN" sz="1600" b="1" dirty="0">
                <a:latin typeface="Constantia" panose="02030602050306030303" pitchFamily="18" charset="0"/>
                <a:ea typeface="Hannotate SC" panose="03000500000000000000" pitchFamily="66" charset="-122"/>
              </a:rPr>
              <a:t> </a:t>
            </a:r>
          </a:p>
          <a:p>
            <a:pPr marL="285750" indent="-285750">
              <a:buFontTx/>
              <a:buChar char="-"/>
            </a:pPr>
            <a:r>
              <a:rPr lang="en-CN" sz="1600" b="1" dirty="0">
                <a:latin typeface="Constantia" panose="02030602050306030303" pitchFamily="18" charset="0"/>
                <a:ea typeface="Hannotate SC" panose="03000500000000000000" pitchFamily="66" charset="-122"/>
              </a:rPr>
              <a:t>GPT-4’s preference as reward</a:t>
            </a:r>
          </a:p>
          <a:p>
            <a:pPr marL="285750" indent="-285750">
              <a:buFontTx/>
              <a:buChar char="-"/>
            </a:pPr>
            <a:r>
              <a:rPr lang="en-CN" sz="1600" b="1" dirty="0">
                <a:latin typeface="Constantia" panose="02030602050306030303" pitchFamily="18" charset="0"/>
                <a:ea typeface="Hannotate SC" panose="03000500000000000000" pitchFamily="66" charset="-122"/>
              </a:rPr>
              <a:t>Optimize downstream LLMs via RL</a:t>
            </a:r>
          </a:p>
        </p:txBody>
      </p:sp>
      <p:sp>
        <p:nvSpPr>
          <p:cNvPr id="12" name="TextBox 11">
            <a:extLst>
              <a:ext uri="{FF2B5EF4-FFF2-40B4-BE49-F238E27FC236}">
                <a16:creationId xmlns:a16="http://schemas.microsoft.com/office/drawing/2014/main" id="{E4D19357-D270-D9AA-4591-A95BFC9FFCFC}"/>
              </a:ext>
            </a:extLst>
          </p:cNvPr>
          <p:cNvSpPr txBox="1"/>
          <p:nvPr/>
        </p:nvSpPr>
        <p:spPr>
          <a:xfrm>
            <a:off x="6632359" y="5511585"/>
            <a:ext cx="5094558" cy="830997"/>
          </a:xfrm>
          <a:prstGeom prst="rect">
            <a:avLst/>
          </a:prstGeom>
          <a:noFill/>
        </p:spPr>
        <p:txBody>
          <a:bodyPr wrap="square" rtlCol="0">
            <a:spAutoFit/>
          </a:bodyPr>
          <a:lstStyle/>
          <a:p>
            <a:r>
              <a:rPr lang="en-CN" sz="1600" b="1" dirty="0">
                <a:latin typeface="Constantia" panose="02030602050306030303" pitchFamily="18" charset="0"/>
                <a:ea typeface="Hannotate SC" panose="03000500000000000000" pitchFamily="66" charset="-122"/>
              </a:rPr>
              <a:t>Alpaca (Stanford) </a:t>
            </a:r>
          </a:p>
          <a:p>
            <a:pPr marL="285750" indent="-285750">
              <a:buFontTx/>
              <a:buChar char="-"/>
            </a:pPr>
            <a:r>
              <a:rPr lang="en-CN" sz="1600" b="1" dirty="0">
                <a:latin typeface="Constantia" panose="02030602050306030303" pitchFamily="18" charset="0"/>
                <a:ea typeface="Hannotate SC" panose="03000500000000000000" pitchFamily="66" charset="-122"/>
              </a:rPr>
              <a:t>GPT-4’s instruction following data</a:t>
            </a:r>
          </a:p>
          <a:p>
            <a:pPr marL="285750" indent="-285750">
              <a:buFontTx/>
              <a:buChar char="-"/>
            </a:pPr>
            <a:r>
              <a:rPr lang="en-CN" sz="1600" b="1" dirty="0">
                <a:latin typeface="Constantia" panose="02030602050306030303" pitchFamily="18" charset="0"/>
                <a:ea typeface="Hannotate SC" panose="03000500000000000000" pitchFamily="66" charset="-122"/>
              </a:rPr>
              <a:t>Optimize downstream LLMs via SFT </a:t>
            </a:r>
          </a:p>
        </p:txBody>
      </p:sp>
    </p:spTree>
    <p:extLst>
      <p:ext uri="{BB962C8B-B14F-4D97-AF65-F5344CB8AC3E}">
        <p14:creationId xmlns:p14="http://schemas.microsoft.com/office/powerpoint/2010/main" val="84534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Alternative data generation methods</a:t>
            </a:r>
          </a:p>
          <a:p>
            <a:pPr>
              <a:spcBef>
                <a:spcPts val="600"/>
              </a:spcBef>
            </a:pPr>
            <a:r>
              <a:rPr lang="en-US" altLang="zh-CN" sz="1800" u="sng" dirty="0">
                <a:latin typeface="Microsoft YaHei UI" panose="020B0503020204020204" pitchFamily="34" charset="-122"/>
                <a:ea typeface="Microsoft YaHei UI" panose="020B0503020204020204" pitchFamily="34" charset="-122"/>
              </a:rPr>
              <a:t>Relevance feedback</a:t>
            </a:r>
            <a:r>
              <a:rPr lang="en-US" altLang="zh-CN" sz="1800" dirty="0">
                <a:latin typeface="Microsoft YaHei UI" panose="020B0503020204020204" pitchFamily="34" charset="-122"/>
                <a:ea typeface="Microsoft YaHei UI" panose="020B0503020204020204" pitchFamily="34" charset="-122"/>
              </a:rPr>
              <a:t>. Using LLMs to score the relevance between query and candidate docs </a:t>
            </a:r>
          </a:p>
          <a:p>
            <a:pPr>
              <a:spcBef>
                <a:spcPts val="600"/>
              </a:spcBef>
            </a:pPr>
            <a:r>
              <a:rPr lang="en-US" altLang="zh-CN" sz="1800" u="sng" dirty="0">
                <a:latin typeface="Microsoft YaHei UI" panose="020B0503020204020204" pitchFamily="34" charset="-122"/>
                <a:ea typeface="Microsoft YaHei UI" panose="020B0503020204020204" pitchFamily="34" charset="-122"/>
              </a:rPr>
              <a:t>Doc2query generation</a:t>
            </a:r>
            <a:r>
              <a:rPr lang="en-US" altLang="zh-CN" sz="1800" dirty="0">
                <a:latin typeface="Microsoft YaHei UI" panose="020B0503020204020204" pitchFamily="34" charset="-122"/>
                <a:ea typeface="Microsoft YaHei UI" panose="020B0503020204020204" pitchFamily="34" charset="-122"/>
              </a:rPr>
              <a:t>. Using LLMs to generate pseudo queries for unlabeled documents</a:t>
            </a:r>
          </a:p>
          <a:p>
            <a:pPr>
              <a:spcBef>
                <a:spcPts val="600"/>
              </a:spcBef>
            </a:pPr>
            <a:r>
              <a:rPr lang="en-US" altLang="zh-CN" sz="1800" u="sng" dirty="0">
                <a:latin typeface="Microsoft YaHei UI" panose="020B0503020204020204" pitchFamily="34" charset="-122"/>
                <a:ea typeface="Microsoft YaHei UI" panose="020B0503020204020204" pitchFamily="34" charset="-122"/>
              </a:rPr>
              <a:t>Instructed query generation</a:t>
            </a:r>
            <a:r>
              <a:rPr lang="en-US" altLang="zh-CN" sz="1800" dirty="0">
                <a:latin typeface="Microsoft YaHei UI" panose="020B0503020204020204" pitchFamily="34" charset="-122"/>
                <a:ea typeface="Microsoft YaHei UI" panose="020B0503020204020204" pitchFamily="34" charset="-122"/>
              </a:rPr>
              <a:t>. Instruct LLMs to generate queries for specific information needs</a:t>
            </a:r>
          </a:p>
        </p:txBody>
      </p:sp>
      <p:sp>
        <p:nvSpPr>
          <p:cNvPr id="4" name="TextBox 3">
            <a:extLst>
              <a:ext uri="{FF2B5EF4-FFF2-40B4-BE49-F238E27FC236}">
                <a16:creationId xmlns:a16="http://schemas.microsoft.com/office/drawing/2014/main" id="{0D537F98-BC1C-9E79-C7B7-61E9C30AD4F8}"/>
              </a:ext>
            </a:extLst>
          </p:cNvPr>
          <p:cNvSpPr txBox="1"/>
          <p:nvPr/>
        </p:nvSpPr>
        <p:spPr>
          <a:xfrm>
            <a:off x="208788" y="5641429"/>
            <a:ext cx="11690163" cy="369332"/>
          </a:xfrm>
          <a:prstGeom prst="rect">
            <a:avLst/>
          </a:prstGeom>
          <a:noFill/>
        </p:spPr>
        <p:txBody>
          <a:bodyPr wrap="square" rtlCol="0">
            <a:spAutoFit/>
          </a:bodyPr>
          <a:lstStyle/>
          <a:p>
            <a:pPr algn="ctr"/>
            <a:r>
              <a:rPr lang="en-CN" b="1" dirty="0">
                <a:latin typeface="Constantia" panose="02030602050306030303" pitchFamily="18" charset="0"/>
              </a:rPr>
              <a:t>With improved capacity of LLMs, LLMs generated data will be increasingly quality and important </a:t>
            </a:r>
          </a:p>
        </p:txBody>
      </p:sp>
      <p:pic>
        <p:nvPicPr>
          <p:cNvPr id="16" name="Picture 2" descr="Magnification lens - User Interface &amp; Gesture Icons">
            <a:extLst>
              <a:ext uri="{FF2B5EF4-FFF2-40B4-BE49-F238E27FC236}">
                <a16:creationId xmlns:a16="http://schemas.microsoft.com/office/drawing/2014/main" id="{5A542EB2-9F7E-B18A-1008-136DC6B93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26072" y="4214945"/>
            <a:ext cx="364645" cy="3646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8B1D96-0FF9-8B34-E842-C054B1A6AF9E}"/>
              </a:ext>
            </a:extLst>
          </p:cNvPr>
          <p:cNvSpPr txBox="1"/>
          <p:nvPr/>
        </p:nvSpPr>
        <p:spPr>
          <a:xfrm>
            <a:off x="242772" y="4218858"/>
            <a:ext cx="1650058"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pic>
        <p:nvPicPr>
          <p:cNvPr id="29" name="Picture 2" descr="Document icons for free download | Freepik">
            <a:extLst>
              <a:ext uri="{FF2B5EF4-FFF2-40B4-BE49-F238E27FC236}">
                <a16:creationId xmlns:a16="http://schemas.microsoft.com/office/drawing/2014/main" id="{9F653CB9-DA7A-D89F-0232-DCFDBE8A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073" y="3481063"/>
            <a:ext cx="468681" cy="4686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9B6C6B5-E93E-B464-C0A4-4C1A132993CD}"/>
              </a:ext>
            </a:extLst>
          </p:cNvPr>
          <p:cNvSpPr txBox="1"/>
          <p:nvPr/>
        </p:nvSpPr>
        <p:spPr>
          <a:xfrm>
            <a:off x="681368" y="3499324"/>
            <a:ext cx="1079045"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doc</a:t>
            </a:r>
            <a:endParaRPr lang="en-CN" sz="1600" b="1" dirty="0">
              <a:latin typeface="Constantia" panose="02030602050306030303" pitchFamily="18" charset="0"/>
            </a:endParaRPr>
          </a:p>
        </p:txBody>
      </p:sp>
      <p:cxnSp>
        <p:nvCxnSpPr>
          <p:cNvPr id="33" name="Straight Connector 32">
            <a:extLst>
              <a:ext uri="{FF2B5EF4-FFF2-40B4-BE49-F238E27FC236}">
                <a16:creationId xmlns:a16="http://schemas.microsoft.com/office/drawing/2014/main" id="{8049F701-6C7D-56D6-B450-E3496CE3A356}"/>
              </a:ext>
            </a:extLst>
          </p:cNvPr>
          <p:cNvCxnSpPr>
            <a:cxnSpLocks/>
            <a:stCxn id="58" idx="1"/>
            <a:endCxn id="29" idx="3"/>
          </p:cNvCxnSpPr>
          <p:nvPr/>
        </p:nvCxnSpPr>
        <p:spPr>
          <a:xfrm flipH="1" flipV="1">
            <a:off x="1994754" y="3715404"/>
            <a:ext cx="858156" cy="29815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5840CB1-2B0B-1202-CE7C-53477074DC11}"/>
              </a:ext>
            </a:extLst>
          </p:cNvPr>
          <p:cNvSpPr txBox="1"/>
          <p:nvPr/>
        </p:nvSpPr>
        <p:spPr>
          <a:xfrm>
            <a:off x="2189361" y="4624340"/>
            <a:ext cx="1877125" cy="338554"/>
          </a:xfrm>
          <a:prstGeom prst="rect">
            <a:avLst/>
          </a:prstGeom>
          <a:noFill/>
        </p:spPr>
        <p:txBody>
          <a:bodyPr wrap="square" rtlCol="0">
            <a:spAutoFit/>
          </a:bodyPr>
          <a:lstStyle/>
          <a:p>
            <a:pPr algn="ctr"/>
            <a:r>
              <a:rPr lang="en-CN" sz="1600" b="1" u="sng" dirty="0">
                <a:solidFill>
                  <a:srgbClr val="C00000"/>
                </a:solidFill>
                <a:latin typeface="Constantia" panose="02030602050306030303" pitchFamily="18" charset="0"/>
                <a:ea typeface="Hannotate SC" panose="03000500000000000000" pitchFamily="66" charset="-122"/>
              </a:rPr>
              <a:t>relevance</a:t>
            </a:r>
          </a:p>
        </p:txBody>
      </p:sp>
      <p:pic>
        <p:nvPicPr>
          <p:cNvPr id="58" name="Picture 2" descr="Bot Special Lineal color icon">
            <a:extLst>
              <a:ext uri="{FF2B5EF4-FFF2-40B4-BE49-F238E27FC236}">
                <a16:creationId xmlns:a16="http://schemas.microsoft.com/office/drawing/2014/main" id="{33BF3178-E1DF-B3CF-D3A8-0C6785F1B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2910" y="3737006"/>
            <a:ext cx="553110" cy="55311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BB7592FC-E625-B8DF-CF77-F8860B7F40B0}"/>
              </a:ext>
            </a:extLst>
          </p:cNvPr>
          <p:cNvSpPr txBox="1"/>
          <p:nvPr/>
        </p:nvSpPr>
        <p:spPr>
          <a:xfrm>
            <a:off x="2686481" y="3432338"/>
            <a:ext cx="885967"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cxnSp>
        <p:nvCxnSpPr>
          <p:cNvPr id="64" name="Straight Connector 63">
            <a:extLst>
              <a:ext uri="{FF2B5EF4-FFF2-40B4-BE49-F238E27FC236}">
                <a16:creationId xmlns:a16="http://schemas.microsoft.com/office/drawing/2014/main" id="{723A06BC-475E-5208-6A11-4C0580C4E895}"/>
              </a:ext>
            </a:extLst>
          </p:cNvPr>
          <p:cNvCxnSpPr>
            <a:cxnSpLocks/>
            <a:stCxn id="58" idx="1"/>
            <a:endCxn id="14" idx="3"/>
          </p:cNvCxnSpPr>
          <p:nvPr/>
        </p:nvCxnSpPr>
        <p:spPr>
          <a:xfrm flipH="1">
            <a:off x="1892830" y="4013561"/>
            <a:ext cx="960080" cy="37457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Down Arrow 67">
            <a:extLst>
              <a:ext uri="{FF2B5EF4-FFF2-40B4-BE49-F238E27FC236}">
                <a16:creationId xmlns:a16="http://schemas.microsoft.com/office/drawing/2014/main" id="{A25F48DD-A1EB-D2C8-614E-1F4E2214EC79}"/>
              </a:ext>
            </a:extLst>
          </p:cNvPr>
          <p:cNvSpPr/>
          <p:nvPr/>
        </p:nvSpPr>
        <p:spPr>
          <a:xfrm>
            <a:off x="3019339" y="4244845"/>
            <a:ext cx="217170" cy="299280"/>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9" name="Picture 2" descr="Document icons for free download | Freepik">
            <a:extLst>
              <a:ext uri="{FF2B5EF4-FFF2-40B4-BE49-F238E27FC236}">
                <a16:creationId xmlns:a16="http://schemas.microsoft.com/office/drawing/2014/main" id="{FCBD017A-B3B0-0755-DBEA-B08832E0D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871" y="3561757"/>
            <a:ext cx="468681" cy="46868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942983FF-58B7-EE6B-1E67-6D25C7F6DC43}"/>
              </a:ext>
            </a:extLst>
          </p:cNvPr>
          <p:cNvSpPr txBox="1"/>
          <p:nvPr/>
        </p:nvSpPr>
        <p:spPr>
          <a:xfrm>
            <a:off x="4098166" y="3580018"/>
            <a:ext cx="1079045"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doc</a:t>
            </a:r>
            <a:endParaRPr lang="en-CN" sz="1600" b="1" dirty="0">
              <a:latin typeface="Constantia" panose="02030602050306030303" pitchFamily="18" charset="0"/>
            </a:endParaRPr>
          </a:p>
        </p:txBody>
      </p:sp>
      <p:pic>
        <p:nvPicPr>
          <p:cNvPr id="71" name="Picture 2" descr="Bot Special Lineal color icon">
            <a:extLst>
              <a:ext uri="{FF2B5EF4-FFF2-40B4-BE49-F238E27FC236}">
                <a16:creationId xmlns:a16="http://schemas.microsoft.com/office/drawing/2014/main" id="{EDDFC3E5-CB0E-9606-794D-2D2D625CA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299" y="3737006"/>
            <a:ext cx="553110" cy="55311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AB13024-9519-DAC4-8C08-ABF8C8B0F074}"/>
              </a:ext>
            </a:extLst>
          </p:cNvPr>
          <p:cNvSpPr txBox="1"/>
          <p:nvPr/>
        </p:nvSpPr>
        <p:spPr>
          <a:xfrm>
            <a:off x="6053870" y="3432338"/>
            <a:ext cx="885967"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cxnSp>
        <p:nvCxnSpPr>
          <p:cNvPr id="73" name="Straight Connector 72">
            <a:extLst>
              <a:ext uri="{FF2B5EF4-FFF2-40B4-BE49-F238E27FC236}">
                <a16:creationId xmlns:a16="http://schemas.microsoft.com/office/drawing/2014/main" id="{FDE965B3-33D3-66B4-B8EA-CAE46ED6B9E2}"/>
              </a:ext>
            </a:extLst>
          </p:cNvPr>
          <p:cNvCxnSpPr>
            <a:cxnSpLocks/>
            <a:stCxn id="71" idx="1"/>
            <a:endCxn id="69" idx="3"/>
          </p:cNvCxnSpPr>
          <p:nvPr/>
        </p:nvCxnSpPr>
        <p:spPr>
          <a:xfrm flipH="1" flipV="1">
            <a:off x="5411552" y="3796098"/>
            <a:ext cx="808747" cy="217463"/>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Picture 2" descr="Magnification lens - User Interface &amp; Gesture Icons">
            <a:extLst>
              <a:ext uri="{FF2B5EF4-FFF2-40B4-BE49-F238E27FC236}">
                <a16:creationId xmlns:a16="http://schemas.microsoft.com/office/drawing/2014/main" id="{8BF6A6D3-37BD-8968-6284-3D5F7DECC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69367" y="4396644"/>
            <a:ext cx="364645" cy="36464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405DE014-34DB-192C-F2FB-8FA351D2EAEA}"/>
              </a:ext>
            </a:extLst>
          </p:cNvPr>
          <p:cNvSpPr txBox="1"/>
          <p:nvPr/>
        </p:nvSpPr>
        <p:spPr>
          <a:xfrm>
            <a:off x="5289779" y="4572643"/>
            <a:ext cx="1650058" cy="338554"/>
          </a:xfrm>
          <a:prstGeom prst="rect">
            <a:avLst/>
          </a:prstGeom>
          <a:noFill/>
        </p:spPr>
        <p:txBody>
          <a:bodyPr wrap="square">
            <a:spAutoFit/>
          </a:bodyPr>
          <a:lstStyle/>
          <a:p>
            <a:pPr algn="ctr"/>
            <a:r>
              <a:rPr lang="en-US" altLang="zh-CN" sz="1600" b="1" u="sng" dirty="0">
                <a:solidFill>
                  <a:srgbClr val="C00000"/>
                </a:solidFill>
                <a:latin typeface="Constantia" panose="02030602050306030303" pitchFamily="18" charset="0"/>
                <a:ea typeface="Microsoft YaHei UI" panose="020B0503020204020204" pitchFamily="34" charset="-122"/>
              </a:rPr>
              <a:t>pseudo query</a:t>
            </a:r>
            <a:endParaRPr lang="en-CN" sz="1600" b="1" u="sng" dirty="0">
              <a:solidFill>
                <a:srgbClr val="C00000"/>
              </a:solidFill>
              <a:latin typeface="Constantia" panose="02030602050306030303" pitchFamily="18" charset="0"/>
            </a:endParaRPr>
          </a:p>
        </p:txBody>
      </p:sp>
      <p:cxnSp>
        <p:nvCxnSpPr>
          <p:cNvPr id="79" name="Straight Connector 78">
            <a:extLst>
              <a:ext uri="{FF2B5EF4-FFF2-40B4-BE49-F238E27FC236}">
                <a16:creationId xmlns:a16="http://schemas.microsoft.com/office/drawing/2014/main" id="{4C51D713-82C1-9397-6DCD-FFF55B777513}"/>
              </a:ext>
            </a:extLst>
          </p:cNvPr>
          <p:cNvCxnSpPr>
            <a:cxnSpLocks/>
            <a:stCxn id="76" idx="1"/>
            <a:endCxn id="71" idx="1"/>
          </p:cNvCxnSpPr>
          <p:nvPr/>
        </p:nvCxnSpPr>
        <p:spPr>
          <a:xfrm flipV="1">
            <a:off x="5234012" y="4013561"/>
            <a:ext cx="986287" cy="56540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15F4016-475A-3239-05E9-10F8083AEB93}"/>
              </a:ext>
            </a:extLst>
          </p:cNvPr>
          <p:cNvSpPr txBox="1"/>
          <p:nvPr/>
        </p:nvSpPr>
        <p:spPr>
          <a:xfrm>
            <a:off x="8151918" y="3363082"/>
            <a:ext cx="133719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instruction</a:t>
            </a:r>
            <a:endParaRPr lang="en-CN" sz="1600" b="1" dirty="0">
              <a:latin typeface="Constantia" panose="02030602050306030303" pitchFamily="18" charset="0"/>
            </a:endParaRPr>
          </a:p>
        </p:txBody>
      </p:sp>
      <p:pic>
        <p:nvPicPr>
          <p:cNvPr id="85" name="Picture 2" descr="Bot Special Lineal color icon">
            <a:extLst>
              <a:ext uri="{FF2B5EF4-FFF2-40B4-BE49-F238E27FC236}">
                <a16:creationId xmlns:a16="http://schemas.microsoft.com/office/drawing/2014/main" id="{211882C5-AB8F-D154-535D-A1A9364FA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1447" y="3737006"/>
            <a:ext cx="553110" cy="55311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E2E2A6AC-03DC-FAD3-64DF-A3D5E38EF422}"/>
              </a:ext>
            </a:extLst>
          </p:cNvPr>
          <p:cNvSpPr txBox="1"/>
          <p:nvPr/>
        </p:nvSpPr>
        <p:spPr>
          <a:xfrm>
            <a:off x="10511556" y="3642946"/>
            <a:ext cx="885967"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cxnSp>
        <p:nvCxnSpPr>
          <p:cNvPr id="87" name="Straight Connector 86">
            <a:extLst>
              <a:ext uri="{FF2B5EF4-FFF2-40B4-BE49-F238E27FC236}">
                <a16:creationId xmlns:a16="http://schemas.microsoft.com/office/drawing/2014/main" id="{54ED746C-D37D-FBA2-E35B-66F4181CC872}"/>
              </a:ext>
            </a:extLst>
          </p:cNvPr>
          <p:cNvCxnSpPr>
            <a:cxnSpLocks/>
          </p:cNvCxnSpPr>
          <p:nvPr/>
        </p:nvCxnSpPr>
        <p:spPr>
          <a:xfrm flipH="1" flipV="1">
            <a:off x="9397218" y="3580615"/>
            <a:ext cx="774229" cy="3794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8" name="Picture 2" descr="Magnification lens - User Interface &amp; Gesture Icons">
            <a:extLst>
              <a:ext uri="{FF2B5EF4-FFF2-40B4-BE49-F238E27FC236}">
                <a16:creationId xmlns:a16="http://schemas.microsoft.com/office/drawing/2014/main" id="{7BF3F0DB-DBB3-3F23-6602-AB1091DB8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441262" y="4410392"/>
            <a:ext cx="364645" cy="3646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06238235-ED1B-3300-52B0-3784C27CA737}"/>
              </a:ext>
            </a:extLst>
          </p:cNvPr>
          <p:cNvSpPr txBox="1"/>
          <p:nvPr/>
        </p:nvSpPr>
        <p:spPr>
          <a:xfrm>
            <a:off x="9869831" y="4436483"/>
            <a:ext cx="1650058" cy="338554"/>
          </a:xfrm>
          <a:prstGeom prst="rect">
            <a:avLst/>
          </a:prstGeom>
          <a:noFill/>
        </p:spPr>
        <p:txBody>
          <a:bodyPr wrap="square">
            <a:spAutoFit/>
          </a:bodyPr>
          <a:lstStyle/>
          <a:p>
            <a:pPr algn="ctr"/>
            <a:r>
              <a:rPr lang="en-US" altLang="zh-CN" sz="1600" b="1" u="sng" dirty="0">
                <a:solidFill>
                  <a:srgbClr val="C00000"/>
                </a:solidFill>
                <a:latin typeface="Constantia" panose="02030602050306030303" pitchFamily="18" charset="0"/>
                <a:ea typeface="Microsoft YaHei UI" panose="020B0503020204020204" pitchFamily="34" charset="-122"/>
              </a:rPr>
              <a:t>pseudo query</a:t>
            </a:r>
            <a:endParaRPr lang="en-CN" sz="1600" b="1" u="sng" dirty="0">
              <a:solidFill>
                <a:srgbClr val="C00000"/>
              </a:solidFill>
              <a:latin typeface="Constantia" panose="02030602050306030303" pitchFamily="18" charset="0"/>
            </a:endParaRPr>
          </a:p>
        </p:txBody>
      </p:sp>
      <p:cxnSp>
        <p:nvCxnSpPr>
          <p:cNvPr id="90" name="Straight Connector 89">
            <a:extLst>
              <a:ext uri="{FF2B5EF4-FFF2-40B4-BE49-F238E27FC236}">
                <a16:creationId xmlns:a16="http://schemas.microsoft.com/office/drawing/2014/main" id="{1BCF4C28-4E4B-CF43-7015-A5A3844BC978}"/>
              </a:ext>
            </a:extLst>
          </p:cNvPr>
          <p:cNvCxnSpPr>
            <a:cxnSpLocks/>
            <a:endCxn id="85" idx="1"/>
          </p:cNvCxnSpPr>
          <p:nvPr/>
        </p:nvCxnSpPr>
        <p:spPr>
          <a:xfrm flipV="1">
            <a:off x="9754609" y="4013561"/>
            <a:ext cx="416838" cy="50337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A80982E7-D59D-ACE8-27D9-D8730DFBB4CF}"/>
              </a:ext>
            </a:extLst>
          </p:cNvPr>
          <p:cNvSpPr/>
          <p:nvPr/>
        </p:nvSpPr>
        <p:spPr>
          <a:xfrm>
            <a:off x="7972915" y="3399888"/>
            <a:ext cx="1658044" cy="271777"/>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cxnSp>
        <p:nvCxnSpPr>
          <p:cNvPr id="96" name="Straight Connector 95">
            <a:extLst>
              <a:ext uri="{FF2B5EF4-FFF2-40B4-BE49-F238E27FC236}">
                <a16:creationId xmlns:a16="http://schemas.microsoft.com/office/drawing/2014/main" id="{FA0F1D1E-5D9F-DD80-D3FF-8F68945B1063}"/>
              </a:ext>
            </a:extLst>
          </p:cNvPr>
          <p:cNvCxnSpPr>
            <a:cxnSpLocks/>
          </p:cNvCxnSpPr>
          <p:nvPr/>
        </p:nvCxnSpPr>
        <p:spPr>
          <a:xfrm>
            <a:off x="9498481" y="3502674"/>
            <a:ext cx="759352" cy="37186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742E71B-A5B4-B88E-3DF4-9FB81BC2C103}"/>
              </a:ext>
            </a:extLst>
          </p:cNvPr>
          <p:cNvSpPr txBox="1"/>
          <p:nvPr/>
        </p:nvSpPr>
        <p:spPr>
          <a:xfrm>
            <a:off x="9562063" y="3267575"/>
            <a:ext cx="1905344" cy="338554"/>
          </a:xfrm>
          <a:prstGeom prst="rect">
            <a:avLst/>
          </a:prstGeom>
          <a:noFill/>
        </p:spPr>
        <p:txBody>
          <a:bodyPr wrap="square" rtlCol="0">
            <a:spAutoFit/>
          </a:bodyPr>
          <a:lstStyle/>
          <a:p>
            <a:pPr algn="ctr"/>
            <a:r>
              <a:rPr lang="en-CN" sz="1600" dirty="0">
                <a:latin typeface="Constantia" panose="02030602050306030303" pitchFamily="18" charset="0"/>
                <a:ea typeface="Hannotate SC" panose="03000500000000000000" pitchFamily="66" charset="-122"/>
              </a:rPr>
              <a:t>self-prompt</a:t>
            </a:r>
          </a:p>
        </p:txBody>
      </p:sp>
      <p:pic>
        <p:nvPicPr>
          <p:cNvPr id="101" name="Picture 2" descr="Document icons for free download | Freepik">
            <a:extLst>
              <a:ext uri="{FF2B5EF4-FFF2-40B4-BE49-F238E27FC236}">
                <a16:creationId xmlns:a16="http://schemas.microsoft.com/office/drawing/2014/main" id="{E91CFDF3-008F-5E30-0FC6-0101B193A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4499" y="4360003"/>
            <a:ext cx="468681" cy="468681"/>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13A7C715-7C3C-5B1F-113B-8F371CCAD0AB}"/>
              </a:ext>
            </a:extLst>
          </p:cNvPr>
          <p:cNvCxnSpPr>
            <a:cxnSpLocks/>
            <a:stCxn id="101" idx="3"/>
            <a:endCxn id="88" idx="3"/>
          </p:cNvCxnSpPr>
          <p:nvPr/>
        </p:nvCxnSpPr>
        <p:spPr>
          <a:xfrm flipV="1">
            <a:off x="8373180" y="4592715"/>
            <a:ext cx="1068082" cy="162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978AD90-B977-699D-E0B9-FA185389DC73}"/>
              </a:ext>
            </a:extLst>
          </p:cNvPr>
          <p:cNvSpPr txBox="1"/>
          <p:nvPr/>
        </p:nvSpPr>
        <p:spPr>
          <a:xfrm>
            <a:off x="8336341" y="4656319"/>
            <a:ext cx="1251660" cy="338554"/>
          </a:xfrm>
          <a:prstGeom prst="rect">
            <a:avLst/>
          </a:prstGeom>
          <a:noFill/>
        </p:spPr>
        <p:txBody>
          <a:bodyPr wrap="square" rtlCol="0">
            <a:spAutoFit/>
          </a:bodyPr>
          <a:lstStyle/>
          <a:p>
            <a:pPr algn="ctr"/>
            <a:r>
              <a:rPr lang="en-CN" sz="1600" dirty="0">
                <a:latin typeface="Constantia" panose="02030602050306030303" pitchFamily="18" charset="0"/>
                <a:ea typeface="Hannotate SC" panose="03000500000000000000" pitchFamily="66" charset="-122"/>
              </a:rPr>
              <a:t>synthesize</a:t>
            </a:r>
          </a:p>
        </p:txBody>
      </p:sp>
      <p:sp>
        <p:nvSpPr>
          <p:cNvPr id="107" name="TextBox 106">
            <a:extLst>
              <a:ext uri="{FF2B5EF4-FFF2-40B4-BE49-F238E27FC236}">
                <a16:creationId xmlns:a16="http://schemas.microsoft.com/office/drawing/2014/main" id="{ACF034F5-24F4-F10E-F603-BF382662038D}"/>
              </a:ext>
            </a:extLst>
          </p:cNvPr>
          <p:cNvSpPr txBox="1"/>
          <p:nvPr/>
        </p:nvSpPr>
        <p:spPr>
          <a:xfrm>
            <a:off x="7533676" y="4038601"/>
            <a:ext cx="1079045"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doc</a:t>
            </a:r>
            <a:endParaRPr lang="en-CN" sz="1600" b="1" dirty="0">
              <a:latin typeface="Constantia" panose="02030602050306030303" pitchFamily="18" charset="0"/>
            </a:endParaRPr>
          </a:p>
        </p:txBody>
      </p:sp>
      <p:sp>
        <p:nvSpPr>
          <p:cNvPr id="109" name="TextBox 108">
            <a:extLst>
              <a:ext uri="{FF2B5EF4-FFF2-40B4-BE49-F238E27FC236}">
                <a16:creationId xmlns:a16="http://schemas.microsoft.com/office/drawing/2014/main" id="{2A27BD83-1F71-A582-0FDD-BDB5413116F2}"/>
              </a:ext>
            </a:extLst>
          </p:cNvPr>
          <p:cNvSpPr txBox="1"/>
          <p:nvPr/>
        </p:nvSpPr>
        <p:spPr>
          <a:xfrm>
            <a:off x="8381854" y="4178377"/>
            <a:ext cx="1153842" cy="338554"/>
          </a:xfrm>
          <a:prstGeom prst="rect">
            <a:avLst/>
          </a:prstGeom>
          <a:noFill/>
        </p:spPr>
        <p:txBody>
          <a:bodyPr wrap="square" rtlCol="0">
            <a:spAutoFit/>
          </a:bodyPr>
          <a:lstStyle/>
          <a:p>
            <a:pPr algn="ctr"/>
            <a:r>
              <a:rPr lang="en-CN" sz="1600" dirty="0">
                <a:latin typeface="Constantia" panose="02030602050306030303" pitchFamily="18" charset="0"/>
                <a:ea typeface="Hannotate SC" panose="03000500000000000000" pitchFamily="66" charset="-122"/>
              </a:rPr>
              <a:t>retrieve</a:t>
            </a:r>
          </a:p>
        </p:txBody>
      </p:sp>
    </p:spTree>
    <p:extLst>
      <p:ext uri="{BB962C8B-B14F-4D97-AF65-F5344CB8AC3E}">
        <p14:creationId xmlns:p14="http://schemas.microsoft.com/office/powerpoint/2010/main" val="1275086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Last but not least, learning method</a:t>
            </a:r>
          </a:p>
          <a:p>
            <a:pPr>
              <a:spcBef>
                <a:spcPts val="600"/>
              </a:spcBef>
            </a:pPr>
            <a:r>
              <a:rPr lang="en-US" altLang="zh-CN" sz="1800" u="sng" dirty="0">
                <a:latin typeface="Microsoft YaHei UI" panose="020B0503020204020204" pitchFamily="34" charset="-122"/>
                <a:ea typeface="Microsoft YaHei UI" panose="020B0503020204020204" pitchFamily="34" charset="-122"/>
              </a:rPr>
              <a:t>General form: </a:t>
            </a:r>
            <a:r>
              <a:rPr lang="en-US" altLang="zh-CN" sz="1800" u="sng" dirty="0" err="1">
                <a:latin typeface="Microsoft YaHei UI" panose="020B0503020204020204" pitchFamily="34" charset="-122"/>
                <a:ea typeface="Microsoft YaHei UI" panose="020B0503020204020204" pitchFamily="34" charset="-122"/>
              </a:rPr>
              <a:t>constrative</a:t>
            </a:r>
            <a:r>
              <a:rPr lang="en-US" altLang="zh-CN" sz="1800" u="sng" dirty="0">
                <a:latin typeface="Microsoft YaHei UI" panose="020B0503020204020204" pitchFamily="34" charset="-122"/>
                <a:ea typeface="Microsoft YaHei UI" panose="020B0503020204020204" pitchFamily="34" charset="-122"/>
              </a:rPr>
              <a:t> learning</a:t>
            </a:r>
            <a:endParaRPr lang="en-US" altLang="zh-CN" sz="1800" dirty="0">
              <a:latin typeface="Microsoft YaHei UI" panose="020B0503020204020204" pitchFamily="34" charset="-122"/>
              <a:ea typeface="Microsoft YaHei UI" panose="020B0503020204020204" pitchFamily="34" charset="-122"/>
            </a:endParaRPr>
          </a:p>
          <a:p>
            <a:pPr>
              <a:spcBef>
                <a:spcPts val="600"/>
              </a:spcBef>
            </a:pPr>
            <a:r>
              <a:rPr lang="en-US" altLang="zh-CN" sz="1800" dirty="0">
                <a:latin typeface="Microsoft YaHei UI" panose="020B0503020204020204" pitchFamily="34" charset="-122"/>
                <a:ea typeface="Microsoft YaHei UI" panose="020B0503020204020204" pitchFamily="34" charset="-122"/>
              </a:rPr>
              <a:t>Pipeline: training samples -&gt; embedding -&gt; contrastive loss</a:t>
            </a:r>
          </a:p>
          <a:p>
            <a:pPr>
              <a:spcBef>
                <a:spcPts val="600"/>
              </a:spcBef>
            </a:pPr>
            <a:r>
              <a:rPr lang="en-US" altLang="zh-CN" sz="1800" dirty="0">
                <a:latin typeface="Microsoft YaHei UI" panose="020B0503020204020204" pitchFamily="34" charset="-122"/>
                <a:ea typeface="Microsoft YaHei UI" panose="020B0503020204020204" pitchFamily="34" charset="-122"/>
              </a:rPr>
              <a:t>Discriminate positive samples from negatives for each query based on embedding similarity</a:t>
            </a:r>
          </a:p>
          <a:p>
            <a:pPr>
              <a:spcBef>
                <a:spcPts val="600"/>
              </a:spcBef>
            </a:pPr>
            <a:r>
              <a:rPr lang="en-US" altLang="zh-CN" sz="1800" u="sng" dirty="0">
                <a:latin typeface="Microsoft YaHei UI" panose="020B0503020204020204" pitchFamily="34" charset="-122"/>
                <a:ea typeface="Microsoft YaHei UI" panose="020B0503020204020204" pitchFamily="34" charset="-122"/>
              </a:rPr>
              <a:t>Two key factors</a:t>
            </a:r>
            <a:r>
              <a:rPr lang="en-US" altLang="zh-CN" sz="1800" dirty="0">
                <a:latin typeface="Microsoft YaHei UI" panose="020B0503020204020204" pitchFamily="34" charset="-122"/>
                <a:ea typeface="Microsoft YaHei UI" panose="020B0503020204020204" pitchFamily="34" charset="-122"/>
              </a:rPr>
              <a:t>: </a:t>
            </a:r>
            <a:r>
              <a:rPr lang="en-US" altLang="zh-CN" sz="1800" dirty="0">
                <a:solidFill>
                  <a:schemeClr val="accent6"/>
                </a:solidFill>
                <a:latin typeface="Microsoft YaHei UI" panose="020B0503020204020204" pitchFamily="34" charset="-122"/>
                <a:ea typeface="Microsoft YaHei UI" panose="020B0503020204020204" pitchFamily="34" charset="-122"/>
              </a:rPr>
              <a:t>positive samples</a:t>
            </a:r>
            <a:r>
              <a:rPr lang="en-US" altLang="zh-CN" sz="1800" dirty="0">
                <a:latin typeface="Microsoft YaHei UI" panose="020B0503020204020204" pitchFamily="34" charset="-122"/>
                <a:ea typeface="Microsoft YaHei UI" panose="020B0503020204020204" pitchFamily="34" charset="-122"/>
              </a:rPr>
              <a:t>, </a:t>
            </a:r>
            <a:r>
              <a:rPr lang="en-US" altLang="zh-CN" sz="1800" dirty="0">
                <a:solidFill>
                  <a:srgbClr val="C00000"/>
                </a:solidFill>
                <a:latin typeface="Microsoft YaHei UI" panose="020B0503020204020204" pitchFamily="34" charset="-122"/>
                <a:ea typeface="Microsoft YaHei UI" panose="020B0503020204020204" pitchFamily="34" charset="-122"/>
              </a:rPr>
              <a:t>negative samples</a:t>
            </a:r>
          </a:p>
        </p:txBody>
      </p:sp>
      <p:sp>
        <p:nvSpPr>
          <p:cNvPr id="16" name="Rounded Rectangle 15">
            <a:extLst>
              <a:ext uri="{FF2B5EF4-FFF2-40B4-BE49-F238E27FC236}">
                <a16:creationId xmlns:a16="http://schemas.microsoft.com/office/drawing/2014/main" id="{02F58E5B-F760-34AB-27B8-F525EB17D504}"/>
              </a:ext>
            </a:extLst>
          </p:cNvPr>
          <p:cNvSpPr/>
          <p:nvPr/>
        </p:nvSpPr>
        <p:spPr>
          <a:xfrm>
            <a:off x="973543" y="4402763"/>
            <a:ext cx="1171047" cy="530627"/>
          </a:xfrm>
          <a:prstGeom prst="roundRect">
            <a:avLst>
              <a:gd name="adj" fmla="val 15747"/>
            </a:avLst>
          </a:prstGeom>
          <a:solidFill>
            <a:schemeClr val="tx2">
              <a:lumMod val="25000"/>
              <a:lumOff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347BDC0C-9359-C5EA-6336-4F2B3C20F8DC}"/>
              </a:ext>
            </a:extLst>
          </p:cNvPr>
          <p:cNvSpPr/>
          <p:nvPr/>
        </p:nvSpPr>
        <p:spPr>
          <a:xfrm>
            <a:off x="2637837" y="4402762"/>
            <a:ext cx="1171047" cy="530627"/>
          </a:xfrm>
          <a:prstGeom prst="roundRect">
            <a:avLst>
              <a:gd name="adj" fmla="val 15747"/>
            </a:avLst>
          </a:prstGeom>
          <a:solidFill>
            <a:schemeClr val="tx2">
              <a:lumMod val="25000"/>
              <a:lumOff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Left Arrow 19">
            <a:extLst>
              <a:ext uri="{FF2B5EF4-FFF2-40B4-BE49-F238E27FC236}">
                <a16:creationId xmlns:a16="http://schemas.microsoft.com/office/drawing/2014/main" id="{7648D826-6A93-2215-0414-84846FC97F10}"/>
              </a:ext>
            </a:extLst>
          </p:cNvPr>
          <p:cNvSpPr/>
          <p:nvPr/>
        </p:nvSpPr>
        <p:spPr>
          <a:xfrm rot="16200000">
            <a:off x="1433629" y="4139701"/>
            <a:ext cx="24455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Left Arrow 20">
            <a:extLst>
              <a:ext uri="{FF2B5EF4-FFF2-40B4-BE49-F238E27FC236}">
                <a16:creationId xmlns:a16="http://schemas.microsoft.com/office/drawing/2014/main" id="{E1B96486-C0C2-15C0-F4C3-004E98F62204}"/>
              </a:ext>
            </a:extLst>
          </p:cNvPr>
          <p:cNvSpPr/>
          <p:nvPr/>
        </p:nvSpPr>
        <p:spPr>
          <a:xfrm rot="16200000">
            <a:off x="3101153" y="4154438"/>
            <a:ext cx="24455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Left Arrow 21">
            <a:extLst>
              <a:ext uri="{FF2B5EF4-FFF2-40B4-BE49-F238E27FC236}">
                <a16:creationId xmlns:a16="http://schemas.microsoft.com/office/drawing/2014/main" id="{0DC5041E-2F0C-8107-C9FA-A2CA218CF017}"/>
              </a:ext>
            </a:extLst>
          </p:cNvPr>
          <p:cNvSpPr/>
          <p:nvPr/>
        </p:nvSpPr>
        <p:spPr>
          <a:xfrm rot="16200000">
            <a:off x="1433629" y="5025748"/>
            <a:ext cx="24455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Left Arrow 22">
            <a:extLst>
              <a:ext uri="{FF2B5EF4-FFF2-40B4-BE49-F238E27FC236}">
                <a16:creationId xmlns:a16="http://schemas.microsoft.com/office/drawing/2014/main" id="{BEC7C319-E925-4A66-195E-673A5F6CB03A}"/>
              </a:ext>
            </a:extLst>
          </p:cNvPr>
          <p:cNvSpPr/>
          <p:nvPr/>
        </p:nvSpPr>
        <p:spPr>
          <a:xfrm rot="16200000">
            <a:off x="3101152" y="5024291"/>
            <a:ext cx="24455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6" name="Picture 2" descr="Document icons for free download | Freepik">
            <a:extLst>
              <a:ext uri="{FF2B5EF4-FFF2-40B4-BE49-F238E27FC236}">
                <a16:creationId xmlns:a16="http://schemas.microsoft.com/office/drawing/2014/main" id="{97E9D6D2-A7E5-22E8-1E18-2766CFB8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38" y="3593974"/>
            <a:ext cx="468681" cy="46868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B7A0A02-2991-1AC4-A8A0-B091B00D6927}"/>
              </a:ext>
            </a:extLst>
          </p:cNvPr>
          <p:cNvSpPr txBox="1"/>
          <p:nvPr/>
        </p:nvSpPr>
        <p:spPr>
          <a:xfrm>
            <a:off x="3195478" y="3619414"/>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doc</a:t>
            </a:r>
            <a:endParaRPr lang="en-CN" sz="1600" dirty="0">
              <a:latin typeface="Constantia" panose="02030602050306030303" pitchFamily="18" charset="0"/>
            </a:endParaRPr>
          </a:p>
        </p:txBody>
      </p:sp>
      <p:grpSp>
        <p:nvGrpSpPr>
          <p:cNvPr id="32" name="Group 31">
            <a:extLst>
              <a:ext uri="{FF2B5EF4-FFF2-40B4-BE49-F238E27FC236}">
                <a16:creationId xmlns:a16="http://schemas.microsoft.com/office/drawing/2014/main" id="{E231B984-4109-DB66-AD8F-101584DCFAA2}"/>
              </a:ext>
            </a:extLst>
          </p:cNvPr>
          <p:cNvGrpSpPr/>
          <p:nvPr/>
        </p:nvGrpSpPr>
        <p:grpSpPr>
          <a:xfrm>
            <a:off x="968319" y="3673741"/>
            <a:ext cx="1171047" cy="338554"/>
            <a:chOff x="4758285" y="3579359"/>
            <a:chExt cx="1171047" cy="338554"/>
          </a:xfrm>
        </p:grpSpPr>
        <p:grpSp>
          <p:nvGrpSpPr>
            <p:cNvPr id="28" name="Group 27">
              <a:extLst>
                <a:ext uri="{FF2B5EF4-FFF2-40B4-BE49-F238E27FC236}">
                  <a16:creationId xmlns:a16="http://schemas.microsoft.com/office/drawing/2014/main" id="{F0C01108-5A3C-35D9-535A-DE509D7768A8}"/>
                </a:ext>
              </a:extLst>
            </p:cNvPr>
            <p:cNvGrpSpPr/>
            <p:nvPr/>
          </p:nvGrpSpPr>
          <p:grpSpPr>
            <a:xfrm>
              <a:off x="4758285" y="3630095"/>
              <a:ext cx="1171047" cy="282130"/>
              <a:chOff x="1364074" y="3956064"/>
              <a:chExt cx="1171047" cy="282130"/>
            </a:xfrm>
          </p:grpSpPr>
          <p:sp>
            <p:nvSpPr>
              <p:cNvPr id="29" name="Rounded Rectangle 28">
                <a:extLst>
                  <a:ext uri="{FF2B5EF4-FFF2-40B4-BE49-F238E27FC236}">
                    <a16:creationId xmlns:a16="http://schemas.microsoft.com/office/drawing/2014/main" id="{0BACF869-2C53-D91D-0184-54297CA6598D}"/>
                  </a:ext>
                </a:extLst>
              </p:cNvPr>
              <p:cNvSpPr/>
              <p:nvPr/>
            </p:nvSpPr>
            <p:spPr>
              <a:xfrm>
                <a:off x="1364074" y="3956064"/>
                <a:ext cx="1171047"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30" name="Picture 2" descr="Magnification lens - User Interface &amp; Gesture Icons">
                <a:extLst>
                  <a:ext uri="{FF2B5EF4-FFF2-40B4-BE49-F238E27FC236}">
                    <a16:creationId xmlns:a16="http://schemas.microsoft.com/office/drawing/2014/main" id="{EED268C3-7309-CA72-AE5F-795C403CA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E77C7E04-6FA1-DA53-234A-4E46AA616C5B}"/>
                </a:ext>
              </a:extLst>
            </p:cNvPr>
            <p:cNvSpPr txBox="1"/>
            <p:nvPr/>
          </p:nvSpPr>
          <p:spPr>
            <a:xfrm>
              <a:off x="4797466" y="3579359"/>
              <a:ext cx="883024"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query</a:t>
              </a:r>
              <a:endParaRPr lang="en-CN" sz="1600" dirty="0">
                <a:latin typeface="Constantia" panose="02030602050306030303" pitchFamily="18" charset="0"/>
              </a:endParaRPr>
            </a:p>
          </p:txBody>
        </p:sp>
      </p:grpSp>
      <p:sp>
        <p:nvSpPr>
          <p:cNvPr id="33" name="TextBox 32">
            <a:extLst>
              <a:ext uri="{FF2B5EF4-FFF2-40B4-BE49-F238E27FC236}">
                <a16:creationId xmlns:a16="http://schemas.microsoft.com/office/drawing/2014/main" id="{AB7FB04C-22A8-C278-5445-0E7D4EBF52F0}"/>
              </a:ext>
            </a:extLst>
          </p:cNvPr>
          <p:cNvSpPr txBox="1"/>
          <p:nvPr/>
        </p:nvSpPr>
        <p:spPr>
          <a:xfrm>
            <a:off x="1014126" y="4489734"/>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encoder</a:t>
            </a:r>
            <a:endParaRPr lang="en-CN" sz="1600" dirty="0">
              <a:latin typeface="Constantia" panose="02030602050306030303" pitchFamily="18" charset="0"/>
            </a:endParaRPr>
          </a:p>
        </p:txBody>
      </p:sp>
      <p:sp>
        <p:nvSpPr>
          <p:cNvPr id="34" name="TextBox 33">
            <a:extLst>
              <a:ext uri="{FF2B5EF4-FFF2-40B4-BE49-F238E27FC236}">
                <a16:creationId xmlns:a16="http://schemas.microsoft.com/office/drawing/2014/main" id="{67E00B9D-10D4-7097-C6BB-02D17DFDC975}"/>
              </a:ext>
            </a:extLst>
          </p:cNvPr>
          <p:cNvSpPr txBox="1"/>
          <p:nvPr/>
        </p:nvSpPr>
        <p:spPr>
          <a:xfrm>
            <a:off x="2683837" y="4489734"/>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encoder</a:t>
            </a:r>
            <a:endParaRPr lang="en-CN" sz="1600" dirty="0">
              <a:latin typeface="Constantia" panose="02030602050306030303" pitchFamily="18" charset="0"/>
            </a:endParaRPr>
          </a:p>
        </p:txBody>
      </p:sp>
      <p:sp>
        <p:nvSpPr>
          <p:cNvPr id="35" name="TextBox 34">
            <a:extLst>
              <a:ext uri="{FF2B5EF4-FFF2-40B4-BE49-F238E27FC236}">
                <a16:creationId xmlns:a16="http://schemas.microsoft.com/office/drawing/2014/main" id="{0273B23B-B547-60B6-199A-63613432BD38}"/>
              </a:ext>
            </a:extLst>
          </p:cNvPr>
          <p:cNvSpPr txBox="1"/>
          <p:nvPr/>
        </p:nvSpPr>
        <p:spPr>
          <a:xfrm>
            <a:off x="861694" y="5199449"/>
            <a:ext cx="1383908"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q-embed</a:t>
            </a:r>
            <a:endParaRPr lang="en-CN" sz="1600" dirty="0">
              <a:latin typeface="Constantia" panose="02030602050306030303" pitchFamily="18" charset="0"/>
            </a:endParaRPr>
          </a:p>
        </p:txBody>
      </p:sp>
      <p:sp>
        <p:nvSpPr>
          <p:cNvPr id="36" name="TextBox 35">
            <a:extLst>
              <a:ext uri="{FF2B5EF4-FFF2-40B4-BE49-F238E27FC236}">
                <a16:creationId xmlns:a16="http://schemas.microsoft.com/office/drawing/2014/main" id="{4198F6F1-1DA7-EEC7-8B37-CDE1E2CCC69C}"/>
              </a:ext>
            </a:extLst>
          </p:cNvPr>
          <p:cNvSpPr txBox="1"/>
          <p:nvPr/>
        </p:nvSpPr>
        <p:spPr>
          <a:xfrm>
            <a:off x="2531405" y="5207441"/>
            <a:ext cx="1383908"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d-embed</a:t>
            </a:r>
            <a:endParaRPr lang="en-CN" sz="1600" dirty="0">
              <a:latin typeface="Constantia" panose="02030602050306030303" pitchFamily="18" charset="0"/>
            </a:endParaRPr>
          </a:p>
        </p:txBody>
      </p:sp>
      <p:sp>
        <p:nvSpPr>
          <p:cNvPr id="39" name="Left Brace 38">
            <a:extLst>
              <a:ext uri="{FF2B5EF4-FFF2-40B4-BE49-F238E27FC236}">
                <a16:creationId xmlns:a16="http://schemas.microsoft.com/office/drawing/2014/main" id="{0D7CFBF8-E7ED-E41E-F41E-7524E19E9D9F}"/>
              </a:ext>
            </a:extLst>
          </p:cNvPr>
          <p:cNvSpPr/>
          <p:nvPr/>
        </p:nvSpPr>
        <p:spPr>
          <a:xfrm rot="16200000">
            <a:off x="2264332" y="4845044"/>
            <a:ext cx="277106" cy="1671948"/>
          </a:xfrm>
          <a:prstGeom prst="leftBrace">
            <a:avLst>
              <a:gd name="adj1" fmla="val 21689"/>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0791C91-B496-CB2B-856A-7F2017BD05B4}"/>
                  </a:ext>
                </a:extLst>
              </p:cNvPr>
              <p:cNvSpPr txBox="1"/>
              <p:nvPr/>
            </p:nvSpPr>
            <p:spPr>
              <a:xfrm>
                <a:off x="1848616" y="5782546"/>
                <a:ext cx="113125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oMath>
                  </m:oMathPara>
                </a14:m>
                <a:endParaRPr lang="en-CN" sz="1600" b="1" dirty="0">
                  <a:latin typeface="Constantia" panose="02030602050306030303" pitchFamily="18" charset="0"/>
                </a:endParaRPr>
              </a:p>
            </p:txBody>
          </p:sp>
        </mc:Choice>
        <mc:Fallback>
          <p:sp>
            <p:nvSpPr>
              <p:cNvPr id="40" name="TextBox 39">
                <a:extLst>
                  <a:ext uri="{FF2B5EF4-FFF2-40B4-BE49-F238E27FC236}">
                    <a16:creationId xmlns:a16="http://schemas.microsoft.com/office/drawing/2014/main" id="{70791C91-B496-CB2B-856A-7F2017BD05B4}"/>
                  </a:ext>
                </a:extLst>
              </p:cNvPr>
              <p:cNvSpPr txBox="1">
                <a:spLocks noRot="1" noChangeAspect="1" noMove="1" noResize="1" noEditPoints="1" noAdjustHandles="1" noChangeArrowheads="1" noChangeShapeType="1" noTextEdit="1"/>
              </p:cNvSpPr>
              <p:nvPr/>
            </p:nvSpPr>
            <p:spPr>
              <a:xfrm>
                <a:off x="1848616" y="5782546"/>
                <a:ext cx="1131255" cy="338554"/>
              </a:xfrm>
              <a:prstGeom prst="rect">
                <a:avLst/>
              </a:prstGeom>
              <a:blipFill>
                <a:blip r:embed="rId5"/>
                <a:stretch>
                  <a:fillRect b="-3704"/>
                </a:stretch>
              </a:blipFill>
            </p:spPr>
            <p:txBody>
              <a:bodyPr/>
              <a:lstStyle/>
              <a:p>
                <a:r>
                  <a:rPr lang="en-CN">
                    <a:noFill/>
                  </a:rPr>
                  <a:t> </a:t>
                </a:r>
              </a:p>
            </p:txBody>
          </p:sp>
        </mc:Fallback>
      </mc:AlternateContent>
      <p:pic>
        <p:nvPicPr>
          <p:cNvPr id="51" name="Picture 50">
            <a:extLst>
              <a:ext uri="{FF2B5EF4-FFF2-40B4-BE49-F238E27FC236}">
                <a16:creationId xmlns:a16="http://schemas.microsoft.com/office/drawing/2014/main" id="{4DC8A282-62B2-2E42-7F71-69D003209949}"/>
              </a:ext>
            </a:extLst>
          </p:cNvPr>
          <p:cNvPicPr>
            <a:picLocks noChangeAspect="1"/>
          </p:cNvPicPr>
          <p:nvPr/>
        </p:nvPicPr>
        <p:blipFill>
          <a:blip r:embed="rId6"/>
          <a:stretch>
            <a:fillRect/>
          </a:stretch>
        </p:blipFill>
        <p:spPr>
          <a:xfrm>
            <a:off x="5483983" y="4418735"/>
            <a:ext cx="4018811" cy="1262283"/>
          </a:xfrm>
          <a:prstGeom prst="rect">
            <a:avLst/>
          </a:prstGeom>
        </p:spPr>
      </p:pic>
      <p:sp>
        <p:nvSpPr>
          <p:cNvPr id="52" name="TextBox 51">
            <a:extLst>
              <a:ext uri="{FF2B5EF4-FFF2-40B4-BE49-F238E27FC236}">
                <a16:creationId xmlns:a16="http://schemas.microsoft.com/office/drawing/2014/main" id="{C14826BC-E103-DE10-7DFF-F4EAD52CC53C}"/>
              </a:ext>
            </a:extLst>
          </p:cNvPr>
          <p:cNvSpPr txBox="1"/>
          <p:nvPr/>
        </p:nvSpPr>
        <p:spPr>
          <a:xfrm>
            <a:off x="4408560" y="5889765"/>
            <a:ext cx="6445503"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 and positive come close to each other in latent space</a:t>
            </a:r>
            <a:endParaRPr lang="en-CN" sz="1600" b="1"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C32C4DC-A766-61C7-0499-355707A5235A}"/>
                  </a:ext>
                </a:extLst>
              </p:cNvPr>
              <p:cNvSpPr txBox="1"/>
              <p:nvPr/>
            </p:nvSpPr>
            <p:spPr>
              <a:xfrm>
                <a:off x="5110806" y="3437803"/>
                <a:ext cx="4765163" cy="7983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𝑙𝑜𝑠𝑠</m:t>
                      </m:r>
                      <m:r>
                        <a:rPr lang="en-US" b="0" i="1" smtClean="0">
                          <a:latin typeface="Cambria Math" panose="02040503050406030204" pitchFamily="18" charset="0"/>
                        </a:rPr>
                        <m:t>=−</m:t>
                      </m:r>
                      <m:r>
                        <m:rPr>
                          <m:sty m:val="p"/>
                        </m:rPr>
                        <a:rPr lang="en-US" b="0" i="1" smtClean="0">
                          <a:latin typeface="Cambria Math" panose="02040503050406030204" pitchFamily="18" charset="0"/>
                        </a:rPr>
                        <m:t>log</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0" smtClean="0">
                              <a:latin typeface="Cambria Math" panose="02040503050406030204" pitchFamily="18" charset="0"/>
                            </a:rPr>
                            <m:t>(</m:t>
                          </m:r>
                          <m:r>
                            <m:rPr>
                              <m:sty m:val="p"/>
                            </m:rPr>
                            <a:rPr lang="en-US" b="0" i="0" smtClean="0">
                              <a:latin typeface="Cambria Math" panose="02040503050406030204" pitchFamily="18" charset="0"/>
                            </a:rPr>
                            <m:t>sim</m:t>
                          </m:r>
                          <m:d>
                            <m:dPr>
                              <m:ctrlPr>
                                <a:rPr lang="en-US" b="1" i="1" smtClean="0">
                                  <a:latin typeface="Cambria Math" panose="02040503050406030204" pitchFamily="18" charset="0"/>
                                </a:rPr>
                              </m:ctrlPr>
                            </m:dPr>
                            <m:e>
                              <m:sSub>
                                <m:sSubPr>
                                  <m:ctrlPr>
                                    <a:rPr lang="en-US" b="1" i="1" smtClean="0">
                                      <a:solidFill>
                                        <a:srgbClr val="1E43FF"/>
                                      </a:solidFill>
                                      <a:latin typeface="Cambria Math" panose="02040503050406030204" pitchFamily="18" charset="0"/>
                                    </a:rPr>
                                  </m:ctrlPr>
                                </m:sSubPr>
                                <m:e>
                                  <m:r>
                                    <a:rPr lang="en-US" b="1" i="1" smtClean="0">
                                      <a:solidFill>
                                        <a:srgbClr val="1E43FF"/>
                                      </a:solidFill>
                                      <a:latin typeface="Cambria Math" panose="02040503050406030204" pitchFamily="18" charset="0"/>
                                    </a:rPr>
                                    <m:t>𝒛</m:t>
                                  </m:r>
                                </m:e>
                                <m:sub>
                                  <m:r>
                                    <a:rPr lang="en-US" b="0" i="1" smtClean="0">
                                      <a:solidFill>
                                        <a:srgbClr val="1E43FF"/>
                                      </a:solidFill>
                                      <a:latin typeface="Cambria Math" panose="02040503050406030204" pitchFamily="18" charset="0"/>
                                    </a:rPr>
                                    <m:t>𝑞</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solidFill>
                                        <a:schemeClr val="accent6"/>
                                      </a:solidFill>
                                      <a:latin typeface="Cambria Math" panose="02040503050406030204" pitchFamily="18" charset="0"/>
                                    </a:rPr>
                                    <m:t>𝒛</m:t>
                                  </m:r>
                                </m:e>
                                <m:sub>
                                  <m:r>
                                    <m:rPr>
                                      <m:sty m:val="p"/>
                                    </m:rPr>
                                    <a:rPr lang="en-US" b="0" i="0" smtClean="0">
                                      <a:solidFill>
                                        <a:schemeClr val="accent6"/>
                                      </a:solidFill>
                                      <a:latin typeface="Cambria Math" panose="02040503050406030204" pitchFamily="18" charset="0"/>
                                    </a:rPr>
                                    <m:t>pos</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τ</m:t>
                          </m:r>
                          <m:r>
                            <a:rPr lang="en-US" b="0" i="0"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neg</m:t>
                                  </m:r>
                                </m:e>
                              </m:d>
                            </m:sub>
                            <m:sup/>
                            <m:e>
                              <m:r>
                                <m:rPr>
                                  <m:sty m:val="p"/>
                                </m:rPr>
                                <a:rPr lang="en-US" b="0" i="0" smtClean="0">
                                  <a:latin typeface="Cambria Math" panose="02040503050406030204" pitchFamily="18" charset="0"/>
                                </a:rPr>
                                <m:t>exp</m:t>
                              </m:r>
                              <m:r>
                                <a:rPr lang="en-US" b="0" i="0" smtClean="0">
                                  <a:latin typeface="Cambria Math" panose="02040503050406030204" pitchFamily="18" charset="0"/>
                                </a:rPr>
                                <m:t>(</m:t>
                              </m:r>
                              <m:r>
                                <m:rPr>
                                  <m:sty m:val="p"/>
                                </m:rPr>
                                <a:rPr lang="en-US" b="0" i="0" smtClean="0">
                                  <a:latin typeface="Cambria Math" panose="02040503050406030204" pitchFamily="18" charset="0"/>
                                </a:rPr>
                                <m:t>sim</m:t>
                              </m:r>
                              <m:d>
                                <m:dPr>
                                  <m:ctrlPr>
                                    <a:rPr lang="en-US" b="1" i="1" smtClean="0">
                                      <a:latin typeface="Cambria Math" panose="02040503050406030204" pitchFamily="18" charset="0"/>
                                    </a:rPr>
                                  </m:ctrlPr>
                                </m:dPr>
                                <m:e>
                                  <m:sSub>
                                    <m:sSubPr>
                                      <m:ctrlPr>
                                        <a:rPr lang="en-US" b="1" i="1" smtClean="0">
                                          <a:solidFill>
                                            <a:srgbClr val="1E43FF"/>
                                          </a:solidFill>
                                          <a:latin typeface="Cambria Math" panose="02040503050406030204" pitchFamily="18" charset="0"/>
                                        </a:rPr>
                                      </m:ctrlPr>
                                    </m:sSubPr>
                                    <m:e>
                                      <m:r>
                                        <a:rPr lang="en-US" b="1" i="1" smtClean="0">
                                          <a:solidFill>
                                            <a:srgbClr val="1E43FF"/>
                                          </a:solidFill>
                                          <a:latin typeface="Cambria Math" panose="02040503050406030204" pitchFamily="18" charset="0"/>
                                        </a:rPr>
                                        <m:t>𝒛</m:t>
                                      </m:r>
                                    </m:e>
                                    <m:sub>
                                      <m:r>
                                        <a:rPr lang="en-US" b="0" i="1" smtClean="0">
                                          <a:solidFill>
                                            <a:srgbClr val="1E43FF"/>
                                          </a:solidFill>
                                          <a:latin typeface="Cambria Math" panose="02040503050406030204" pitchFamily="18" charset="0"/>
                                        </a:rPr>
                                        <m:t>𝑞</m:t>
                                      </m:r>
                                    </m:sub>
                                  </m:sSub>
                                  <m:r>
                                    <a:rPr lang="en-US" b="1" i="1" smtClean="0">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𝒛</m:t>
                                      </m:r>
                                    </m:e>
                                    <m:sub>
                                      <m:r>
                                        <m:rPr>
                                          <m:sty m:val="p"/>
                                        </m:rPr>
                                        <a:rPr lang="en-US" b="0" i="0" smtClean="0">
                                          <a:solidFill>
                                            <a:srgbClr val="C00000"/>
                                          </a:solidFill>
                                          <a:latin typeface="Cambria Math" panose="02040503050406030204" pitchFamily="18" charset="0"/>
                                        </a:rPr>
                                        <m:t>neg</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τ</m:t>
                              </m:r>
                              <m:r>
                                <a:rPr lang="en-US" b="0" i="0" smtClean="0">
                                  <a:latin typeface="Cambria Math" panose="02040503050406030204" pitchFamily="18" charset="0"/>
                                </a:rPr>
                                <m:t>)</m:t>
                              </m:r>
                            </m:e>
                          </m:nary>
                        </m:den>
                      </m:f>
                    </m:oMath>
                  </m:oMathPara>
                </a14:m>
                <a:endParaRPr lang="en-CN" dirty="0"/>
              </a:p>
            </p:txBody>
          </p:sp>
        </mc:Choice>
        <mc:Fallback>
          <p:sp>
            <p:nvSpPr>
              <p:cNvPr id="53" name="TextBox 52">
                <a:extLst>
                  <a:ext uri="{FF2B5EF4-FFF2-40B4-BE49-F238E27FC236}">
                    <a16:creationId xmlns:a16="http://schemas.microsoft.com/office/drawing/2014/main" id="{9C32C4DC-A766-61C7-0499-355707A5235A}"/>
                  </a:ext>
                </a:extLst>
              </p:cNvPr>
              <p:cNvSpPr txBox="1">
                <a:spLocks noRot="1" noChangeAspect="1" noMove="1" noResize="1" noEditPoints="1" noAdjustHandles="1" noChangeArrowheads="1" noChangeShapeType="1" noTextEdit="1"/>
              </p:cNvSpPr>
              <p:nvPr/>
            </p:nvSpPr>
            <p:spPr>
              <a:xfrm>
                <a:off x="5110806" y="3437803"/>
                <a:ext cx="4765163" cy="798360"/>
              </a:xfrm>
              <a:prstGeom prst="rect">
                <a:avLst/>
              </a:prstGeom>
              <a:blipFill>
                <a:blip r:embed="rId7"/>
                <a:stretch>
                  <a:fillRect t="-6250" b="-71875"/>
                </a:stretch>
              </a:blipFill>
            </p:spPr>
            <p:txBody>
              <a:bodyPr/>
              <a:lstStyle/>
              <a:p>
                <a:r>
                  <a:rPr lang="en-CN">
                    <a:noFill/>
                  </a:rPr>
                  <a:t> </a:t>
                </a:r>
              </a:p>
            </p:txBody>
          </p:sp>
        </mc:Fallback>
      </mc:AlternateContent>
    </p:spTree>
    <p:extLst>
      <p:ext uri="{BB962C8B-B14F-4D97-AF65-F5344CB8AC3E}">
        <p14:creationId xmlns:p14="http://schemas.microsoft.com/office/powerpoint/2010/main" val="4173745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Positive samples</a:t>
            </a:r>
          </a:p>
          <a:p>
            <a:pPr>
              <a:spcBef>
                <a:spcPts val="600"/>
              </a:spcBef>
            </a:pPr>
            <a:r>
              <a:rPr lang="en-US" altLang="zh-CN" sz="1800" dirty="0">
                <a:latin typeface="Microsoft YaHei UI" panose="020B0503020204020204" pitchFamily="34" charset="-122"/>
                <a:ea typeface="Microsoft YaHei UI" panose="020B0503020204020204" pitchFamily="34" charset="-122"/>
              </a:rPr>
              <a:t>Positive samples are expected to be </a:t>
            </a:r>
            <a:r>
              <a:rPr lang="en-US" altLang="zh-CN" sz="1800" b="1" dirty="0">
                <a:latin typeface="Microsoft YaHei UI" panose="020B0503020204020204" pitchFamily="34" charset="-122"/>
                <a:ea typeface="Microsoft YaHei UI" panose="020B0503020204020204" pitchFamily="34" charset="-122"/>
              </a:rPr>
              <a:t>abundant</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diverse</a:t>
            </a:r>
            <a:r>
              <a:rPr lang="en-US" altLang="zh-CN" sz="1800" dirty="0">
                <a:latin typeface="Microsoft YaHei UI" panose="020B0503020204020204" pitchFamily="34" charset="-122"/>
                <a:ea typeface="Microsoft YaHei UI" panose="020B0503020204020204" pitchFamily="34" charset="-122"/>
              </a:rPr>
              <a:t>, and </a:t>
            </a:r>
            <a:r>
              <a:rPr lang="en-US" altLang="zh-CN" sz="1800" b="1" dirty="0">
                <a:latin typeface="Microsoft YaHei UI" panose="020B0503020204020204" pitchFamily="34" charset="-122"/>
                <a:ea typeface="Microsoft YaHei UI" panose="020B0503020204020204" pitchFamily="34" charset="-122"/>
              </a:rPr>
              <a:t>high-quality</a:t>
            </a:r>
          </a:p>
          <a:p>
            <a:pPr>
              <a:spcBef>
                <a:spcPts val="600"/>
              </a:spcBef>
            </a:pPr>
            <a:r>
              <a:rPr lang="en-US" altLang="zh-CN" sz="1800" dirty="0">
                <a:latin typeface="Microsoft YaHei UI" panose="020B0503020204020204" pitchFamily="34" charset="-122"/>
                <a:ea typeface="Microsoft YaHei UI" panose="020B0503020204020204" pitchFamily="34" charset="-122"/>
              </a:rPr>
              <a:t>Usually, positive samples are expensive and well-presented by the training set</a:t>
            </a:r>
          </a:p>
          <a:p>
            <a:pPr>
              <a:spcBef>
                <a:spcPts val="600"/>
              </a:spcBef>
            </a:pPr>
            <a:r>
              <a:rPr lang="en-US" altLang="zh-CN" sz="1800" dirty="0">
                <a:latin typeface="Microsoft YaHei UI" panose="020B0503020204020204" pitchFamily="34" charset="-122"/>
                <a:ea typeface="Microsoft YaHei UI" panose="020B0503020204020204" pitchFamily="34" charset="-122"/>
              </a:rPr>
              <a:t>Fortunately, it’s still to </a:t>
            </a:r>
            <a:r>
              <a:rPr lang="en-US" altLang="zh-CN" sz="1800" u="sng" dirty="0">
                <a:latin typeface="Microsoft YaHei UI" panose="020B0503020204020204" pitchFamily="34" charset="-122"/>
                <a:ea typeface="Microsoft YaHei UI" panose="020B0503020204020204" pitchFamily="34" charset="-122"/>
              </a:rPr>
              <a:t>leverage machines for data augmentation</a:t>
            </a:r>
          </a:p>
          <a:p>
            <a:pPr>
              <a:spcBef>
                <a:spcPts val="600"/>
              </a:spcBef>
            </a:pPr>
            <a:r>
              <a:rPr lang="en-US" altLang="zh-CN" sz="1800" b="1" dirty="0">
                <a:latin typeface="Microsoft YaHei UI" panose="020B0503020204020204" pitchFamily="34" charset="-122"/>
                <a:ea typeface="Microsoft YaHei UI" panose="020B0503020204020204" pitchFamily="34" charset="-122"/>
              </a:rPr>
              <a:t>Common approach</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query</a:t>
            </a:r>
            <a:r>
              <a:rPr lang="en-US" altLang="zh-CN" sz="1800" dirty="0">
                <a:latin typeface="Microsoft YaHei UI" panose="020B0503020204020204" pitchFamily="34" charset="-122"/>
                <a:ea typeface="Microsoft YaHei UI" panose="020B0503020204020204" pitchFamily="34" charset="-122"/>
              </a:rPr>
              <a:t> -&gt; </a:t>
            </a:r>
            <a:r>
              <a:rPr lang="en-US" altLang="zh-CN" sz="1800" u="sng" dirty="0">
                <a:latin typeface="Microsoft YaHei UI" panose="020B0503020204020204" pitchFamily="34" charset="-122"/>
                <a:ea typeface="Microsoft YaHei UI" panose="020B0503020204020204" pitchFamily="34" charset="-122"/>
              </a:rPr>
              <a:t>candidate docs</a:t>
            </a:r>
            <a:r>
              <a:rPr lang="en-US" altLang="zh-CN" sz="1800" dirty="0">
                <a:latin typeface="Microsoft YaHei UI" panose="020B0503020204020204" pitchFamily="34" charset="-122"/>
                <a:ea typeface="Microsoft YaHei UI" panose="020B0503020204020204" pitchFamily="34" charset="-122"/>
              </a:rPr>
              <a:t> -&gt; </a:t>
            </a:r>
            <a:r>
              <a:rPr lang="en-US" altLang="zh-CN" sz="1800" u="sng" dirty="0">
                <a:latin typeface="Microsoft YaHei UI" panose="020B0503020204020204" pitchFamily="34" charset="-122"/>
                <a:ea typeface="Microsoft YaHei UI" panose="020B0503020204020204" pitchFamily="34" charset="-122"/>
              </a:rPr>
              <a:t>relevance score</a:t>
            </a:r>
            <a:r>
              <a:rPr lang="en-US" altLang="zh-CN" sz="1800" dirty="0">
                <a:latin typeface="Microsoft YaHei UI" panose="020B0503020204020204" pitchFamily="34" charset="-122"/>
                <a:ea typeface="Microsoft YaHei UI" panose="020B0503020204020204" pitchFamily="34" charset="-122"/>
              </a:rPr>
              <a:t> (as soft labels)</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p:txBody>
      </p:sp>
      <p:sp>
        <p:nvSpPr>
          <p:cNvPr id="88" name="TextBox 87">
            <a:extLst>
              <a:ext uri="{FF2B5EF4-FFF2-40B4-BE49-F238E27FC236}">
                <a16:creationId xmlns:a16="http://schemas.microsoft.com/office/drawing/2014/main" id="{C6D5F71D-6FEE-DAAF-B7B7-64237F6379AA}"/>
              </a:ext>
            </a:extLst>
          </p:cNvPr>
          <p:cNvSpPr txBox="1"/>
          <p:nvPr/>
        </p:nvSpPr>
        <p:spPr>
          <a:xfrm>
            <a:off x="838199" y="5785867"/>
            <a:ext cx="3947435" cy="584775"/>
          </a:xfrm>
          <a:prstGeom prst="rect">
            <a:avLst/>
          </a:prstGeom>
          <a:noFill/>
        </p:spPr>
        <p:txBody>
          <a:bodyPr wrap="square">
            <a:spAutoFit/>
          </a:bodyPr>
          <a:lstStyle/>
          <a:p>
            <a:r>
              <a:rPr lang="en-US" altLang="zh-CN" sz="1600" b="1" dirty="0">
                <a:latin typeface="Constantia" panose="02030602050306030303" pitchFamily="18" charset="0"/>
                <a:ea typeface="Microsoft YaHei UI" panose="020B0503020204020204" pitchFamily="34" charset="-122"/>
              </a:rPr>
              <a:t>1. search for candidate docs</a:t>
            </a:r>
            <a:r>
              <a:rPr lang="en-CN" altLang="zh-CN" sz="1600" b="1" dirty="0">
                <a:latin typeface="Constantia" panose="02030602050306030303" pitchFamily="18" charset="0"/>
                <a:ea typeface="Microsoft YaHei UI" panose="020B0503020204020204" pitchFamily="34" charset="-122"/>
              </a:rPr>
              <a:t> </a:t>
            </a:r>
            <a:endParaRPr lang="en-US" altLang="zh-CN" sz="1600" b="1" dirty="0">
              <a:latin typeface="Constantia" panose="02030602050306030303" pitchFamily="18" charset="0"/>
              <a:ea typeface="Microsoft YaHei UI" panose="020B0503020204020204" pitchFamily="34" charset="-122"/>
            </a:endParaRPr>
          </a:p>
          <a:p>
            <a:r>
              <a:rPr lang="en-US" sz="1600" dirty="0">
                <a:latin typeface="Constantia" panose="02030602050306030303" pitchFamily="18" charset="0"/>
                <a:ea typeface="Microsoft YaHei UI" panose="020B0503020204020204" pitchFamily="34" charset="-122"/>
              </a:rPr>
              <a:t>with a surrogate embedder or BM25</a:t>
            </a:r>
            <a:endParaRPr lang="en-CN" sz="1600" dirty="0">
              <a:latin typeface="Constantia" panose="02030602050306030303" pitchFamily="18" charset="0"/>
            </a:endParaRPr>
          </a:p>
        </p:txBody>
      </p:sp>
      <p:sp>
        <p:nvSpPr>
          <p:cNvPr id="96" name="TextBox 95">
            <a:extLst>
              <a:ext uri="{FF2B5EF4-FFF2-40B4-BE49-F238E27FC236}">
                <a16:creationId xmlns:a16="http://schemas.microsoft.com/office/drawing/2014/main" id="{07BBE39E-C567-3FE3-FB7A-53DE4358683B}"/>
              </a:ext>
            </a:extLst>
          </p:cNvPr>
          <p:cNvSpPr txBox="1"/>
          <p:nvPr/>
        </p:nvSpPr>
        <p:spPr>
          <a:xfrm>
            <a:off x="4654581" y="5785576"/>
            <a:ext cx="3966050" cy="584775"/>
          </a:xfrm>
          <a:prstGeom prst="rect">
            <a:avLst/>
          </a:prstGeom>
          <a:noFill/>
        </p:spPr>
        <p:txBody>
          <a:bodyPr wrap="square">
            <a:spAutoFit/>
          </a:bodyPr>
          <a:lstStyle/>
          <a:p>
            <a:r>
              <a:rPr lang="en-US" altLang="zh-CN" sz="1600" b="1" dirty="0">
                <a:latin typeface="Constantia" panose="02030602050306030303" pitchFamily="18" charset="0"/>
                <a:ea typeface="Microsoft YaHei UI" panose="020B0503020204020204" pitchFamily="34" charset="-122"/>
              </a:rPr>
              <a:t>2. relevance scoring</a:t>
            </a:r>
          </a:p>
          <a:p>
            <a:r>
              <a:rPr lang="en-US" sz="1600" dirty="0">
                <a:latin typeface="Constantia" panose="02030602050306030303" pitchFamily="18" charset="0"/>
                <a:ea typeface="Microsoft YaHei UI" panose="020B0503020204020204" pitchFamily="34" charset="-122"/>
              </a:rPr>
              <a:t>relevance model, e.g., LLM, ranker</a:t>
            </a:r>
            <a:endParaRPr lang="en-CN" sz="1600" dirty="0">
              <a:latin typeface="Constantia" panose="02030602050306030303" pitchFamily="18" charset="0"/>
            </a:endParaRPr>
          </a:p>
        </p:txBody>
      </p:sp>
      <p:grpSp>
        <p:nvGrpSpPr>
          <p:cNvPr id="18" name="Group 17">
            <a:extLst>
              <a:ext uri="{FF2B5EF4-FFF2-40B4-BE49-F238E27FC236}">
                <a16:creationId xmlns:a16="http://schemas.microsoft.com/office/drawing/2014/main" id="{8AEB645D-4761-4FB9-7F60-C31D537B18D1}"/>
              </a:ext>
            </a:extLst>
          </p:cNvPr>
          <p:cNvGrpSpPr/>
          <p:nvPr/>
        </p:nvGrpSpPr>
        <p:grpSpPr>
          <a:xfrm>
            <a:off x="3336304" y="4121803"/>
            <a:ext cx="757191" cy="779308"/>
            <a:chOff x="3002048" y="4052909"/>
            <a:chExt cx="757191" cy="779308"/>
          </a:xfrm>
        </p:grpSpPr>
        <p:pic>
          <p:nvPicPr>
            <p:cNvPr id="8" name="Picture 6" descr="Document Icons Responsive Color 128px icon">
              <a:extLst>
                <a:ext uri="{FF2B5EF4-FFF2-40B4-BE49-F238E27FC236}">
                  <a16:creationId xmlns:a16="http://schemas.microsoft.com/office/drawing/2014/main" id="{58E3C7D5-35B5-AE94-FEE8-56AFB4FB0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732" y="405290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 Icons Responsive Color 128px icon">
              <a:extLst>
                <a:ext uri="{FF2B5EF4-FFF2-40B4-BE49-F238E27FC236}">
                  <a16:creationId xmlns:a16="http://schemas.microsoft.com/office/drawing/2014/main" id="{1DEFE72E-7777-BD13-F37F-B2EFB6EB1FB5}"/>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50698" y="408426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cument Icons Responsive Color 128px icon">
              <a:extLst>
                <a:ext uri="{FF2B5EF4-FFF2-40B4-BE49-F238E27FC236}">
                  <a16:creationId xmlns:a16="http://schemas.microsoft.com/office/drawing/2014/main" id="{8C899824-CBB1-03BA-6DA2-B3BA2CE6B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730" y="411988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ment Icons Responsive Color 128px icon">
              <a:extLst>
                <a:ext uri="{FF2B5EF4-FFF2-40B4-BE49-F238E27FC236}">
                  <a16:creationId xmlns:a16="http://schemas.microsoft.com/office/drawing/2014/main" id="{E6C12A12-E7A0-6CB9-DE0C-08B5E91C5E3A}"/>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184762" y="415038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ocument Icons Responsive Color 128px icon">
              <a:extLst>
                <a:ext uri="{FF2B5EF4-FFF2-40B4-BE49-F238E27FC236}">
                  <a16:creationId xmlns:a16="http://schemas.microsoft.com/office/drawing/2014/main" id="{F55FE4A1-0ACB-9D0B-2BB7-05C16DC1B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343" y="418479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ocument Icons Responsive Color 128px icon">
              <a:extLst>
                <a:ext uri="{FF2B5EF4-FFF2-40B4-BE49-F238E27FC236}">
                  <a16:creationId xmlns:a16="http://schemas.microsoft.com/office/drawing/2014/main" id="{5502B1B2-B59C-D771-5533-DA3B196B4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437" y="422182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ocument Icons Responsive Color 128px icon">
              <a:extLst>
                <a:ext uri="{FF2B5EF4-FFF2-40B4-BE49-F238E27FC236}">
                  <a16:creationId xmlns:a16="http://schemas.microsoft.com/office/drawing/2014/main" id="{1AC15D53-4A54-DAF5-5F80-C1FF190FEBFE}"/>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96403" y="425317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ocument Icons Responsive Color 128px icon">
              <a:extLst>
                <a:ext uri="{FF2B5EF4-FFF2-40B4-BE49-F238E27FC236}">
                  <a16:creationId xmlns:a16="http://schemas.microsoft.com/office/drawing/2014/main" id="{27F1FC0A-109D-B4B5-39E5-13C0937BF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435" y="42887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Document Icons Responsive Color 128px icon">
              <a:extLst>
                <a:ext uri="{FF2B5EF4-FFF2-40B4-BE49-F238E27FC236}">
                  <a16:creationId xmlns:a16="http://schemas.microsoft.com/office/drawing/2014/main" id="{0E52B249-1322-15B9-9A3A-A7D38C22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467" y="431930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ocument Icons Responsive Color 128px icon">
              <a:extLst>
                <a:ext uri="{FF2B5EF4-FFF2-40B4-BE49-F238E27FC236}">
                  <a16:creationId xmlns:a16="http://schemas.microsoft.com/office/drawing/2014/main" id="{EF0DD5A1-BE01-0962-0F2B-3AC2F1B3E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048" y="4353710"/>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Document Icons Responsive Color 128px icon">
            <a:extLst>
              <a:ext uri="{FF2B5EF4-FFF2-40B4-BE49-F238E27FC236}">
                <a16:creationId xmlns:a16="http://schemas.microsoft.com/office/drawing/2014/main" id="{A79626DE-7849-6DA0-7DAC-D352AEEB2EBD}"/>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911897" y="435890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ocument Icons Responsive Color 128px icon">
            <a:extLst>
              <a:ext uri="{FF2B5EF4-FFF2-40B4-BE49-F238E27FC236}">
                <a16:creationId xmlns:a16="http://schemas.microsoft.com/office/drawing/2014/main" id="{09ECAFEA-A672-D0FC-3963-C4BCEF60E7E6}"/>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650223" y="435890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 Icons Responsive Color 128px icon">
            <a:extLst>
              <a:ext uri="{FF2B5EF4-FFF2-40B4-BE49-F238E27FC236}">
                <a16:creationId xmlns:a16="http://schemas.microsoft.com/office/drawing/2014/main" id="{152B7C9F-3B35-DF4E-DC9E-1B445C131038}"/>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388549" y="433508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ot Special Lineal color icon">
            <a:extLst>
              <a:ext uri="{FF2B5EF4-FFF2-40B4-BE49-F238E27FC236}">
                <a16:creationId xmlns:a16="http://schemas.microsoft.com/office/drawing/2014/main" id="{33876EEC-ECFB-DFEB-A613-DB6145FF7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367" y="3530345"/>
            <a:ext cx="454217" cy="45421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CC9F8-DD00-7ACA-97C4-464C71B7AFEC}"/>
              </a:ext>
            </a:extLst>
          </p:cNvPr>
          <p:cNvSpPr txBox="1"/>
          <p:nvPr/>
        </p:nvSpPr>
        <p:spPr>
          <a:xfrm>
            <a:off x="2927199" y="3584062"/>
            <a:ext cx="1650058"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database</a:t>
            </a:r>
            <a:endParaRPr lang="en-CN" sz="1600" b="1" dirty="0">
              <a:latin typeface="Constantia" panose="02030602050306030303" pitchFamily="18" charset="0"/>
            </a:endParaRPr>
          </a:p>
        </p:txBody>
      </p:sp>
      <p:cxnSp>
        <p:nvCxnSpPr>
          <p:cNvPr id="24" name="Straight Connector 23">
            <a:extLst>
              <a:ext uri="{FF2B5EF4-FFF2-40B4-BE49-F238E27FC236}">
                <a16:creationId xmlns:a16="http://schemas.microsoft.com/office/drawing/2014/main" id="{32D14438-3645-D620-31AA-BA98A5A2ADE3}"/>
              </a:ext>
            </a:extLst>
          </p:cNvPr>
          <p:cNvCxnSpPr>
            <a:cxnSpLocks/>
            <a:stCxn id="20" idx="0"/>
            <a:endCxn id="22" idx="2"/>
          </p:cNvCxnSpPr>
          <p:nvPr/>
        </p:nvCxnSpPr>
        <p:spPr>
          <a:xfrm flipH="1" flipV="1">
            <a:off x="5889476" y="3984562"/>
            <a:ext cx="1" cy="374339"/>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8B55C5-A13B-5D2B-652C-B3C57123303E}"/>
              </a:ext>
            </a:extLst>
          </p:cNvPr>
          <p:cNvCxnSpPr>
            <a:cxnSpLocks/>
            <a:stCxn id="19" idx="0"/>
            <a:endCxn id="22" idx="2"/>
          </p:cNvCxnSpPr>
          <p:nvPr/>
        </p:nvCxnSpPr>
        <p:spPr>
          <a:xfrm flipV="1">
            <a:off x="5151151" y="3984562"/>
            <a:ext cx="738325" cy="374339"/>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F08E9A-511E-B056-54C9-B84F2C11D0BE}"/>
              </a:ext>
            </a:extLst>
          </p:cNvPr>
          <p:cNvCxnSpPr>
            <a:cxnSpLocks/>
            <a:stCxn id="21" idx="0"/>
            <a:endCxn id="22" idx="2"/>
          </p:cNvCxnSpPr>
          <p:nvPr/>
        </p:nvCxnSpPr>
        <p:spPr>
          <a:xfrm flipH="1" flipV="1">
            <a:off x="5889476" y="3984562"/>
            <a:ext cx="738327" cy="350523"/>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4219ACB-86B6-C230-DE79-F5D8AA86B0F5}"/>
              </a:ext>
            </a:extLst>
          </p:cNvPr>
          <p:cNvSpPr txBox="1"/>
          <p:nvPr/>
        </p:nvSpPr>
        <p:spPr>
          <a:xfrm>
            <a:off x="6110511" y="3428996"/>
            <a:ext cx="1488796" cy="584775"/>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relevance model</a:t>
            </a:r>
            <a:endParaRPr lang="en-CN" sz="1600" b="1" dirty="0">
              <a:latin typeface="Constantia" panose="02030602050306030303" pitchFamily="18" charset="0"/>
            </a:endParaRPr>
          </a:p>
        </p:txBody>
      </p:sp>
      <p:sp>
        <p:nvSpPr>
          <p:cNvPr id="40" name="TextBox 39">
            <a:extLst>
              <a:ext uri="{FF2B5EF4-FFF2-40B4-BE49-F238E27FC236}">
                <a16:creationId xmlns:a16="http://schemas.microsoft.com/office/drawing/2014/main" id="{1ACAA20C-AC6F-57EB-629F-9655DB7CCF4B}"/>
              </a:ext>
            </a:extLst>
          </p:cNvPr>
          <p:cNvSpPr txBox="1"/>
          <p:nvPr/>
        </p:nvSpPr>
        <p:spPr>
          <a:xfrm>
            <a:off x="5064446" y="4885968"/>
            <a:ext cx="1650058"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candidate docs</a:t>
            </a:r>
            <a:endParaRPr lang="en-CN" sz="1600" b="1" dirty="0">
              <a:latin typeface="Constantia" panose="02030602050306030303" pitchFamily="18" charset="0"/>
            </a:endParaRPr>
          </a:p>
        </p:txBody>
      </p:sp>
      <p:sp>
        <p:nvSpPr>
          <p:cNvPr id="41" name="Left Arrow 40">
            <a:extLst>
              <a:ext uri="{FF2B5EF4-FFF2-40B4-BE49-F238E27FC236}">
                <a16:creationId xmlns:a16="http://schemas.microsoft.com/office/drawing/2014/main" id="{8030BB7B-0321-6AD3-5314-B77F1BAE7600}"/>
              </a:ext>
            </a:extLst>
          </p:cNvPr>
          <p:cNvSpPr/>
          <p:nvPr/>
        </p:nvSpPr>
        <p:spPr>
          <a:xfrm rot="10800000">
            <a:off x="2671351" y="4484648"/>
            <a:ext cx="47850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Left Arrow 41">
            <a:extLst>
              <a:ext uri="{FF2B5EF4-FFF2-40B4-BE49-F238E27FC236}">
                <a16:creationId xmlns:a16="http://schemas.microsoft.com/office/drawing/2014/main" id="{6C405147-5EFB-9B55-B46B-7A3247D2FCD3}"/>
              </a:ext>
            </a:extLst>
          </p:cNvPr>
          <p:cNvSpPr/>
          <p:nvPr/>
        </p:nvSpPr>
        <p:spPr>
          <a:xfrm rot="10800000">
            <a:off x="4256217" y="4480588"/>
            <a:ext cx="47850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43" name="Group 42">
            <a:extLst>
              <a:ext uri="{FF2B5EF4-FFF2-40B4-BE49-F238E27FC236}">
                <a16:creationId xmlns:a16="http://schemas.microsoft.com/office/drawing/2014/main" id="{FF719875-B41B-A79D-3739-E0E56F366A68}"/>
              </a:ext>
            </a:extLst>
          </p:cNvPr>
          <p:cNvGrpSpPr/>
          <p:nvPr/>
        </p:nvGrpSpPr>
        <p:grpSpPr>
          <a:xfrm>
            <a:off x="1305262" y="4370408"/>
            <a:ext cx="1171047" cy="338554"/>
            <a:chOff x="4758285" y="3579359"/>
            <a:chExt cx="1171047" cy="338554"/>
          </a:xfrm>
        </p:grpSpPr>
        <p:grpSp>
          <p:nvGrpSpPr>
            <p:cNvPr id="44" name="Group 43">
              <a:extLst>
                <a:ext uri="{FF2B5EF4-FFF2-40B4-BE49-F238E27FC236}">
                  <a16:creationId xmlns:a16="http://schemas.microsoft.com/office/drawing/2014/main" id="{8747C0C7-7BDD-662C-D203-3FDB3F02B626}"/>
                </a:ext>
              </a:extLst>
            </p:cNvPr>
            <p:cNvGrpSpPr/>
            <p:nvPr/>
          </p:nvGrpSpPr>
          <p:grpSpPr>
            <a:xfrm>
              <a:off x="4758285" y="3630095"/>
              <a:ext cx="1171047" cy="282130"/>
              <a:chOff x="1364074" y="3956064"/>
              <a:chExt cx="1171047" cy="282130"/>
            </a:xfrm>
          </p:grpSpPr>
          <p:sp>
            <p:nvSpPr>
              <p:cNvPr id="46" name="Rounded Rectangle 45">
                <a:extLst>
                  <a:ext uri="{FF2B5EF4-FFF2-40B4-BE49-F238E27FC236}">
                    <a16:creationId xmlns:a16="http://schemas.microsoft.com/office/drawing/2014/main" id="{6B70256F-A763-014E-9356-4C807085EBFD}"/>
                  </a:ext>
                </a:extLst>
              </p:cNvPr>
              <p:cNvSpPr/>
              <p:nvPr/>
            </p:nvSpPr>
            <p:spPr>
              <a:xfrm>
                <a:off x="1364074" y="3956064"/>
                <a:ext cx="1171047"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47" name="Picture 2" descr="Magnification lens - User Interface &amp; Gesture Icons">
                <a:extLst>
                  <a:ext uri="{FF2B5EF4-FFF2-40B4-BE49-F238E27FC236}">
                    <a16:creationId xmlns:a16="http://schemas.microsoft.com/office/drawing/2014/main" id="{2EE6B7A3-B9EC-F736-DE99-C20D49DBF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D9CB89B4-775E-24CE-C298-303B22B21355}"/>
                </a:ext>
              </a:extLst>
            </p:cNvPr>
            <p:cNvSpPr txBox="1"/>
            <p:nvPr/>
          </p:nvSpPr>
          <p:spPr>
            <a:xfrm>
              <a:off x="4797466"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sp>
        <p:nvSpPr>
          <p:cNvPr id="49" name="Left Arrow 48">
            <a:extLst>
              <a:ext uri="{FF2B5EF4-FFF2-40B4-BE49-F238E27FC236}">
                <a16:creationId xmlns:a16="http://schemas.microsoft.com/office/drawing/2014/main" id="{7B2E82FE-4D3F-6455-F907-7B90FBBB35ED}"/>
              </a:ext>
            </a:extLst>
          </p:cNvPr>
          <p:cNvSpPr/>
          <p:nvPr/>
        </p:nvSpPr>
        <p:spPr>
          <a:xfrm rot="10800000">
            <a:off x="7126875" y="4458534"/>
            <a:ext cx="47850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87" name="Group 86">
            <a:extLst>
              <a:ext uri="{FF2B5EF4-FFF2-40B4-BE49-F238E27FC236}">
                <a16:creationId xmlns:a16="http://schemas.microsoft.com/office/drawing/2014/main" id="{43BE6C10-5677-B8BC-602D-67E1E49C7B1A}"/>
              </a:ext>
            </a:extLst>
          </p:cNvPr>
          <p:cNvGrpSpPr/>
          <p:nvPr/>
        </p:nvGrpSpPr>
        <p:grpSpPr>
          <a:xfrm>
            <a:off x="7865198" y="3961835"/>
            <a:ext cx="2897604" cy="1226096"/>
            <a:chOff x="8125571" y="4207764"/>
            <a:chExt cx="2897604" cy="1226096"/>
          </a:xfrm>
        </p:grpSpPr>
        <p:pic>
          <p:nvPicPr>
            <p:cNvPr id="72" name="Picture 71" descr="Document Icons Responsive Color 128px icon">
              <a:extLst>
                <a:ext uri="{FF2B5EF4-FFF2-40B4-BE49-F238E27FC236}">
                  <a16:creationId xmlns:a16="http://schemas.microsoft.com/office/drawing/2014/main" id="{ACB0B196-0EE3-E434-7AC8-BDE2D072BB26}"/>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585956" y="4551887"/>
              <a:ext cx="338768" cy="338768"/>
            </a:xfrm>
            <a:prstGeom prst="rect">
              <a:avLst/>
            </a:prstGeom>
            <a:noFill/>
            <a:extLst>
              <a:ext uri="{909E8E84-426E-40DD-AFC4-6F175D3DCCD1}">
                <a14:hiddenFill xmlns:a14="http://schemas.microsoft.com/office/drawing/2010/main">
                  <a:solidFill>
                    <a:srgbClr val="FFFFFF"/>
                  </a:solidFill>
                </a14:hiddenFill>
              </a:ext>
            </a:extLst>
          </p:spPr>
        </p:pic>
        <p:sp>
          <p:nvSpPr>
            <p:cNvPr id="73" name="Left Brace 72">
              <a:extLst>
                <a:ext uri="{FF2B5EF4-FFF2-40B4-BE49-F238E27FC236}">
                  <a16:creationId xmlns:a16="http://schemas.microsoft.com/office/drawing/2014/main" id="{F80A3DF0-D019-E465-A68D-62A3A83B7C64}"/>
                </a:ext>
              </a:extLst>
            </p:cNvPr>
            <p:cNvSpPr/>
            <p:nvPr/>
          </p:nvSpPr>
          <p:spPr>
            <a:xfrm rot="16200000">
              <a:off x="9627912" y="3998343"/>
              <a:ext cx="162155" cy="2064100"/>
            </a:xfrm>
            <a:prstGeom prst="leftBrace">
              <a:avLst>
                <a:gd name="adj1" fmla="val 40239"/>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669406C1-D214-97C1-A140-5C5F55FBD180}"/>
                    </a:ext>
                  </a:extLst>
                </p:cNvPr>
                <p:cNvSpPr txBox="1"/>
                <p:nvPr/>
              </p:nvSpPr>
              <p:spPr>
                <a:xfrm>
                  <a:off x="9472121" y="5095306"/>
                  <a:ext cx="507309" cy="338554"/>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1600" b="1" i="1" smtClean="0">
                            <a:latin typeface="Cambria Math" panose="02040503050406030204" pitchFamily="18" charset="0"/>
                          </a:rPr>
                          <m:t>⊗</m:t>
                        </m:r>
                      </m:oMath>
                    </m:oMathPara>
                  </a14:m>
                  <a:endParaRPr lang="en-CN" sz="1600" b="1" dirty="0">
                    <a:latin typeface="Constantia" panose="02030602050306030303" pitchFamily="18" charset="0"/>
                  </a:endParaRPr>
                </a:p>
              </p:txBody>
            </p:sp>
          </mc:Choice>
          <mc:Fallback>
            <p:sp>
              <p:nvSpPr>
                <p:cNvPr id="74" name="TextBox 73">
                  <a:extLst>
                    <a:ext uri="{FF2B5EF4-FFF2-40B4-BE49-F238E27FC236}">
                      <a16:creationId xmlns:a16="http://schemas.microsoft.com/office/drawing/2014/main" id="{669406C1-D214-97C1-A140-5C5F55FBD180}"/>
                    </a:ext>
                  </a:extLst>
                </p:cNvPr>
                <p:cNvSpPr txBox="1">
                  <a:spLocks noRot="1" noChangeAspect="1" noMove="1" noResize="1" noEditPoints="1" noAdjustHandles="1" noChangeArrowheads="1" noChangeShapeType="1" noTextEdit="1"/>
                </p:cNvSpPr>
                <p:nvPr/>
              </p:nvSpPr>
              <p:spPr>
                <a:xfrm>
                  <a:off x="9472121" y="5095306"/>
                  <a:ext cx="507309" cy="338554"/>
                </a:xfrm>
                <a:prstGeom prst="rect">
                  <a:avLst/>
                </a:prstGeom>
                <a:blipFill>
                  <a:blip r:embed="rId6"/>
                  <a:stretch>
                    <a:fillRect/>
                  </a:stretch>
                </a:blipFill>
              </p:spPr>
              <p:txBody>
                <a:bodyPr/>
                <a:lstStyle/>
                <a:p>
                  <a:r>
                    <a:rPr lang="en-CN">
                      <a:noFill/>
                    </a:rPr>
                    <a:t> </a:t>
                  </a:r>
                </a:p>
              </p:txBody>
            </p:sp>
          </mc:Fallback>
        </mc:AlternateContent>
        <p:pic>
          <p:nvPicPr>
            <p:cNvPr id="77" name="Picture 76" descr="Document Icons Responsive Color 128px icon">
              <a:extLst>
                <a:ext uri="{FF2B5EF4-FFF2-40B4-BE49-F238E27FC236}">
                  <a16:creationId xmlns:a16="http://schemas.microsoft.com/office/drawing/2014/main" id="{7405957A-E560-F14A-70E5-104FA4E0CE8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112149" y="4558701"/>
              <a:ext cx="338768" cy="3387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ocument Icons Responsive Color 128px icon">
              <a:extLst>
                <a:ext uri="{FF2B5EF4-FFF2-40B4-BE49-F238E27FC236}">
                  <a16:creationId xmlns:a16="http://schemas.microsoft.com/office/drawing/2014/main" id="{11C4E86B-9AD8-7073-6DF0-0F18C4D1ED86}"/>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608845" y="4558701"/>
              <a:ext cx="338768" cy="338768"/>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456D3E3E-1A92-033A-A5C8-C5AE34436792}"/>
                </a:ext>
              </a:extLst>
            </p:cNvPr>
            <p:cNvSpPr txBox="1"/>
            <p:nvPr/>
          </p:nvSpPr>
          <p:spPr>
            <a:xfrm>
              <a:off x="9486067" y="4207764"/>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0.9</a:t>
              </a:r>
              <a:endParaRPr lang="en-CN" sz="1600" dirty="0">
                <a:latin typeface="Constantia" panose="02030602050306030303" pitchFamily="18" charset="0"/>
              </a:endParaRPr>
            </a:p>
          </p:txBody>
        </p:sp>
        <p:sp>
          <p:nvSpPr>
            <p:cNvPr id="80" name="TextBox 79">
              <a:extLst>
                <a:ext uri="{FF2B5EF4-FFF2-40B4-BE49-F238E27FC236}">
                  <a16:creationId xmlns:a16="http://schemas.microsoft.com/office/drawing/2014/main" id="{A5E2D9AD-0A4F-763E-6938-FB2CE2E7F0A9}"/>
                </a:ext>
              </a:extLst>
            </p:cNvPr>
            <p:cNvSpPr txBox="1"/>
            <p:nvPr/>
          </p:nvSpPr>
          <p:spPr>
            <a:xfrm>
              <a:off x="9979430" y="4212419"/>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0.8</a:t>
              </a:r>
              <a:endParaRPr lang="en-CN" sz="1600" dirty="0">
                <a:latin typeface="Constantia" panose="02030602050306030303" pitchFamily="18" charset="0"/>
              </a:endParaRPr>
            </a:p>
          </p:txBody>
        </p:sp>
        <p:sp>
          <p:nvSpPr>
            <p:cNvPr id="81" name="TextBox 80">
              <a:extLst>
                <a:ext uri="{FF2B5EF4-FFF2-40B4-BE49-F238E27FC236}">
                  <a16:creationId xmlns:a16="http://schemas.microsoft.com/office/drawing/2014/main" id="{F2109777-B404-9206-FDEE-799B2F33DA09}"/>
                </a:ext>
              </a:extLst>
            </p:cNvPr>
            <p:cNvSpPr txBox="1"/>
            <p:nvPr/>
          </p:nvSpPr>
          <p:spPr>
            <a:xfrm>
              <a:off x="10484629" y="4212081"/>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0.8</a:t>
              </a:r>
              <a:endParaRPr lang="en-CN" sz="1600" dirty="0">
                <a:latin typeface="Constantia" panose="02030602050306030303" pitchFamily="18" charset="0"/>
              </a:endParaRPr>
            </a:p>
          </p:txBody>
        </p:sp>
        <p:grpSp>
          <p:nvGrpSpPr>
            <p:cNvPr id="82" name="Group 81">
              <a:extLst>
                <a:ext uri="{FF2B5EF4-FFF2-40B4-BE49-F238E27FC236}">
                  <a16:creationId xmlns:a16="http://schemas.microsoft.com/office/drawing/2014/main" id="{5BFFA0C5-555F-A2D9-ABD8-02E4B65F8A06}"/>
                </a:ext>
              </a:extLst>
            </p:cNvPr>
            <p:cNvGrpSpPr/>
            <p:nvPr/>
          </p:nvGrpSpPr>
          <p:grpSpPr>
            <a:xfrm>
              <a:off x="8125571" y="4522927"/>
              <a:ext cx="1171047" cy="338554"/>
              <a:chOff x="4758285" y="3579359"/>
              <a:chExt cx="1171047" cy="338554"/>
            </a:xfrm>
          </p:grpSpPr>
          <p:grpSp>
            <p:nvGrpSpPr>
              <p:cNvPr id="83" name="Group 82">
                <a:extLst>
                  <a:ext uri="{FF2B5EF4-FFF2-40B4-BE49-F238E27FC236}">
                    <a16:creationId xmlns:a16="http://schemas.microsoft.com/office/drawing/2014/main" id="{075B46E8-D781-A1E6-9766-C93B68FDC8A5}"/>
                  </a:ext>
                </a:extLst>
              </p:cNvPr>
              <p:cNvGrpSpPr/>
              <p:nvPr/>
            </p:nvGrpSpPr>
            <p:grpSpPr>
              <a:xfrm>
                <a:off x="4758285" y="3630095"/>
                <a:ext cx="1171047" cy="282130"/>
                <a:chOff x="1364074" y="3956064"/>
                <a:chExt cx="1171047" cy="282130"/>
              </a:xfrm>
            </p:grpSpPr>
            <p:sp>
              <p:nvSpPr>
                <p:cNvPr id="85" name="Rounded Rectangle 84">
                  <a:extLst>
                    <a:ext uri="{FF2B5EF4-FFF2-40B4-BE49-F238E27FC236}">
                      <a16:creationId xmlns:a16="http://schemas.microsoft.com/office/drawing/2014/main" id="{DF5E4677-E862-907C-4CE2-E940341A79E0}"/>
                    </a:ext>
                  </a:extLst>
                </p:cNvPr>
                <p:cNvSpPr/>
                <p:nvPr/>
              </p:nvSpPr>
              <p:spPr>
                <a:xfrm>
                  <a:off x="1364074" y="3956064"/>
                  <a:ext cx="1171047"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86" name="Picture 2" descr="Magnification lens - User Interface &amp; Gesture Icons">
                  <a:extLst>
                    <a:ext uri="{FF2B5EF4-FFF2-40B4-BE49-F238E27FC236}">
                      <a16:creationId xmlns:a16="http://schemas.microsoft.com/office/drawing/2014/main" id="{39E5AC17-7BD8-F1C1-1EB9-1AD216846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TextBox 83">
                <a:extLst>
                  <a:ext uri="{FF2B5EF4-FFF2-40B4-BE49-F238E27FC236}">
                    <a16:creationId xmlns:a16="http://schemas.microsoft.com/office/drawing/2014/main" id="{A97884FE-9FAF-A523-6F2A-3B4BEE84DBDC}"/>
                  </a:ext>
                </a:extLst>
              </p:cNvPr>
              <p:cNvSpPr txBox="1"/>
              <p:nvPr/>
            </p:nvSpPr>
            <p:spPr>
              <a:xfrm>
                <a:off x="4797466"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grpSp>
      <p:sp>
        <p:nvSpPr>
          <p:cNvPr id="89" name="TextBox 88">
            <a:extLst>
              <a:ext uri="{FF2B5EF4-FFF2-40B4-BE49-F238E27FC236}">
                <a16:creationId xmlns:a16="http://schemas.microsoft.com/office/drawing/2014/main" id="{FB92D7D6-1A16-84F2-CB4D-2C112BE882FE}"/>
              </a:ext>
            </a:extLst>
          </p:cNvPr>
          <p:cNvSpPr txBox="1"/>
          <p:nvPr/>
        </p:nvSpPr>
        <p:spPr>
          <a:xfrm>
            <a:off x="4727583" y="4051173"/>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0.9</a:t>
            </a:r>
            <a:endParaRPr lang="en-CN" sz="1600" dirty="0">
              <a:latin typeface="Constantia" panose="02030602050306030303" pitchFamily="18" charset="0"/>
            </a:endParaRPr>
          </a:p>
        </p:txBody>
      </p:sp>
      <p:sp>
        <p:nvSpPr>
          <p:cNvPr id="90" name="TextBox 89">
            <a:extLst>
              <a:ext uri="{FF2B5EF4-FFF2-40B4-BE49-F238E27FC236}">
                <a16:creationId xmlns:a16="http://schemas.microsoft.com/office/drawing/2014/main" id="{5689975E-BC10-8D74-B50D-D4E7A3EF0C6C}"/>
              </a:ext>
            </a:extLst>
          </p:cNvPr>
          <p:cNvSpPr txBox="1"/>
          <p:nvPr/>
        </p:nvSpPr>
        <p:spPr>
          <a:xfrm>
            <a:off x="5397103" y="4159823"/>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0.8</a:t>
            </a:r>
            <a:endParaRPr lang="en-CN" sz="1600" dirty="0">
              <a:latin typeface="Constantia" panose="02030602050306030303" pitchFamily="18" charset="0"/>
            </a:endParaRPr>
          </a:p>
        </p:txBody>
      </p:sp>
      <p:sp>
        <p:nvSpPr>
          <p:cNvPr id="91" name="TextBox 90">
            <a:extLst>
              <a:ext uri="{FF2B5EF4-FFF2-40B4-BE49-F238E27FC236}">
                <a16:creationId xmlns:a16="http://schemas.microsoft.com/office/drawing/2014/main" id="{AEF82C62-A44A-306B-20D0-9FD1D5D48899}"/>
              </a:ext>
            </a:extLst>
          </p:cNvPr>
          <p:cNvSpPr txBox="1"/>
          <p:nvPr/>
        </p:nvSpPr>
        <p:spPr>
          <a:xfrm>
            <a:off x="6549910" y="4110877"/>
            <a:ext cx="538546"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0.8</a:t>
            </a:r>
            <a:endParaRPr lang="en-CN" sz="1600" dirty="0">
              <a:latin typeface="Constantia" panose="02030602050306030303" pitchFamily="18" charset="0"/>
            </a:endParaRPr>
          </a:p>
        </p:txBody>
      </p:sp>
      <p:sp>
        <p:nvSpPr>
          <p:cNvPr id="97" name="TextBox 96">
            <a:extLst>
              <a:ext uri="{FF2B5EF4-FFF2-40B4-BE49-F238E27FC236}">
                <a16:creationId xmlns:a16="http://schemas.microsoft.com/office/drawing/2014/main" id="{A4C66D45-D486-582D-A1D5-36579B5E3E89}"/>
              </a:ext>
            </a:extLst>
          </p:cNvPr>
          <p:cNvSpPr txBox="1"/>
          <p:nvPr/>
        </p:nvSpPr>
        <p:spPr>
          <a:xfrm>
            <a:off x="8430750" y="5785576"/>
            <a:ext cx="3045975" cy="584775"/>
          </a:xfrm>
          <a:prstGeom prst="rect">
            <a:avLst/>
          </a:prstGeom>
          <a:noFill/>
        </p:spPr>
        <p:txBody>
          <a:bodyPr wrap="square">
            <a:spAutoFit/>
          </a:bodyPr>
          <a:lstStyle/>
          <a:p>
            <a:r>
              <a:rPr lang="en-US" altLang="zh-CN" sz="1600" b="1" dirty="0">
                <a:latin typeface="Constantia" panose="02030602050306030303" pitchFamily="18" charset="0"/>
                <a:ea typeface="Microsoft YaHei UI" panose="020B0503020204020204" pitchFamily="34" charset="-122"/>
              </a:rPr>
              <a:t>3. learning</a:t>
            </a:r>
          </a:p>
          <a:p>
            <a:r>
              <a:rPr lang="en-US" sz="1600" dirty="0">
                <a:latin typeface="Constantia" panose="02030602050306030303" pitchFamily="18" charset="0"/>
                <a:ea typeface="Microsoft YaHei UI" panose="020B0503020204020204" pitchFamily="34" charset="-122"/>
              </a:rPr>
              <a:t>distillation with the soft labels</a:t>
            </a:r>
            <a:endParaRPr lang="en-CN" sz="1600" dirty="0">
              <a:latin typeface="Constantia" panose="02030602050306030303" pitchFamily="18" charset="0"/>
            </a:endParaRPr>
          </a:p>
        </p:txBody>
      </p:sp>
      <p:sp>
        <p:nvSpPr>
          <p:cNvPr id="98" name="Oval 97">
            <a:extLst>
              <a:ext uri="{FF2B5EF4-FFF2-40B4-BE49-F238E27FC236}">
                <a16:creationId xmlns:a16="http://schemas.microsoft.com/office/drawing/2014/main" id="{642DD9D6-1B64-EDEF-97EA-B48271A3AFE7}"/>
              </a:ext>
            </a:extLst>
          </p:cNvPr>
          <p:cNvSpPr/>
          <p:nvPr/>
        </p:nvSpPr>
        <p:spPr>
          <a:xfrm>
            <a:off x="2112765" y="5421197"/>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99" name="Straight Connector 98">
            <a:extLst>
              <a:ext uri="{FF2B5EF4-FFF2-40B4-BE49-F238E27FC236}">
                <a16:creationId xmlns:a16="http://schemas.microsoft.com/office/drawing/2014/main" id="{7DD50BD3-E672-2E90-9718-B34B66DB419F}"/>
              </a:ext>
            </a:extLst>
          </p:cNvPr>
          <p:cNvCxnSpPr>
            <a:cxnSpLocks/>
            <a:stCxn id="101" idx="2"/>
            <a:endCxn id="98" idx="6"/>
          </p:cNvCxnSpPr>
          <p:nvPr/>
        </p:nvCxnSpPr>
        <p:spPr>
          <a:xfrm flipH="1">
            <a:off x="2227467" y="5480631"/>
            <a:ext cx="3343351"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9EF9B679-D644-CBAB-514B-4BA745C8DB3E}"/>
              </a:ext>
            </a:extLst>
          </p:cNvPr>
          <p:cNvSpPr/>
          <p:nvPr/>
        </p:nvSpPr>
        <p:spPr>
          <a:xfrm>
            <a:off x="5570818" y="5421197"/>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2" name="Oval 101">
            <a:extLst>
              <a:ext uri="{FF2B5EF4-FFF2-40B4-BE49-F238E27FC236}">
                <a16:creationId xmlns:a16="http://schemas.microsoft.com/office/drawing/2014/main" id="{5C0D301C-92F6-2695-C37F-F517CA9E900E}"/>
              </a:ext>
            </a:extLst>
          </p:cNvPr>
          <p:cNvSpPr/>
          <p:nvPr/>
        </p:nvSpPr>
        <p:spPr>
          <a:xfrm>
            <a:off x="9110992" y="5421197"/>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04" name="Straight Connector 103">
            <a:extLst>
              <a:ext uri="{FF2B5EF4-FFF2-40B4-BE49-F238E27FC236}">
                <a16:creationId xmlns:a16="http://schemas.microsoft.com/office/drawing/2014/main" id="{A06B39D4-D3F1-763E-AF6E-D69EB2CE0E0E}"/>
              </a:ext>
            </a:extLst>
          </p:cNvPr>
          <p:cNvCxnSpPr>
            <a:cxnSpLocks/>
            <a:stCxn id="102" idx="2"/>
            <a:endCxn id="101" idx="6"/>
          </p:cNvCxnSpPr>
          <p:nvPr/>
        </p:nvCxnSpPr>
        <p:spPr>
          <a:xfrm flipH="1">
            <a:off x="5685520" y="5480631"/>
            <a:ext cx="3425472"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398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769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Negative samples</a:t>
            </a:r>
          </a:p>
          <a:p>
            <a:pPr>
              <a:spcBef>
                <a:spcPts val="600"/>
              </a:spcBef>
            </a:pPr>
            <a:r>
              <a:rPr lang="en-US" altLang="zh-CN" sz="1800" dirty="0">
                <a:latin typeface="Microsoft YaHei UI" panose="020B0503020204020204" pitchFamily="34" charset="-122"/>
                <a:ea typeface="Microsoft YaHei UI" panose="020B0503020204020204" pitchFamily="34" charset="-122"/>
              </a:rPr>
              <a:t>Negative samples are expected to be </a:t>
            </a:r>
            <a:r>
              <a:rPr lang="en-US" altLang="zh-CN" sz="1800" b="1" dirty="0">
                <a:latin typeface="Microsoft YaHei UI" panose="020B0503020204020204" pitchFamily="34" charset="-122"/>
                <a:ea typeface="Microsoft YaHei UI" panose="020B0503020204020204" pitchFamily="34" charset="-122"/>
              </a:rPr>
              <a:t>abundant</a:t>
            </a:r>
            <a:r>
              <a:rPr lang="en-US" altLang="zh-CN" sz="1800" dirty="0">
                <a:latin typeface="Microsoft YaHei UI" panose="020B0503020204020204" pitchFamily="34" charset="-122"/>
                <a:ea typeface="Microsoft YaHei UI" panose="020B0503020204020204" pitchFamily="34" charset="-122"/>
              </a:rPr>
              <a:t> and sufficiently</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a:t>
            </a:r>
            <a:r>
              <a:rPr lang="en-US" altLang="zh-CN" sz="1800" b="1" dirty="0">
                <a:latin typeface="Microsoft YaHei UI" panose="020B0503020204020204" pitchFamily="34" charset="-122"/>
                <a:ea typeface="Microsoft YaHei UI" panose="020B0503020204020204" pitchFamily="34" charset="-122"/>
              </a:rPr>
              <a:t>hard</a:t>
            </a:r>
            <a:r>
              <a:rPr lang="en-US" altLang="zh-CN" sz="1800" dirty="0">
                <a:latin typeface="Microsoft YaHei UI" panose="020B0503020204020204" pitchFamily="34" charset="-122"/>
                <a:ea typeface="Microsoft YaHei UI" panose="020B0503020204020204" pitchFamily="34" charset="-122"/>
              </a:rPr>
              <a:t>”</a:t>
            </a:r>
          </a:p>
          <a:p>
            <a:pPr>
              <a:spcBef>
                <a:spcPts val="600"/>
              </a:spcBef>
            </a:pPr>
            <a:r>
              <a:rPr lang="en-US" altLang="zh-CN" sz="1800" dirty="0">
                <a:latin typeface="Microsoft YaHei UI" panose="020B0503020204020204" pitchFamily="34" charset="-122"/>
                <a:ea typeface="Microsoft YaHei UI" panose="020B0503020204020204" pitchFamily="34" charset="-122"/>
              </a:rPr>
              <a:t>Embedding model is to discriminate positives from the entire negatives, so ideally, hard negative samples should be the entire corpus except the positive (corpus/positive)</a:t>
            </a:r>
          </a:p>
          <a:p>
            <a:pPr>
              <a:spcBef>
                <a:spcPts val="600"/>
              </a:spcBef>
            </a:pPr>
            <a:r>
              <a:rPr lang="en-US" altLang="zh-CN" sz="1800" b="1" dirty="0">
                <a:latin typeface="Microsoft YaHei UI" panose="020B0503020204020204" pitchFamily="34" charset="-122"/>
                <a:ea typeface="Microsoft YaHei UI" panose="020B0503020204020204" pitchFamily="34" charset="-122"/>
              </a:rPr>
              <a:t>Abundant negatives</a:t>
            </a:r>
            <a:r>
              <a:rPr lang="en-US" altLang="zh-CN" sz="1800" dirty="0">
                <a:latin typeface="Microsoft YaHei UI" panose="020B0503020204020204" pitchFamily="34" charset="-122"/>
                <a:ea typeface="Microsoft YaHei UI" panose="020B0503020204020204" pitchFamily="34" charset="-122"/>
              </a:rPr>
              <a:t>: variance reduction, </a:t>
            </a:r>
            <a:r>
              <a:rPr lang="en-US" altLang="zh-CN" sz="1800" b="1" dirty="0">
                <a:latin typeface="Microsoft YaHei UI" panose="020B0503020204020204" pitchFamily="34" charset="-122"/>
                <a:ea typeface="Microsoft YaHei UI" panose="020B0503020204020204" pitchFamily="34" charset="-122"/>
              </a:rPr>
              <a:t>hard negatives</a:t>
            </a:r>
            <a:r>
              <a:rPr lang="en-US" altLang="zh-CN" sz="1800" dirty="0">
                <a:latin typeface="Microsoft YaHei UI" panose="020B0503020204020204" pitchFamily="34" charset="-122"/>
                <a:ea typeface="Microsoft YaHei UI" panose="020B0503020204020204" pitchFamily="34" charset="-122"/>
              </a:rPr>
              <a:t>: importance sampling</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p:txBody>
      </p:sp>
      <p:grpSp>
        <p:nvGrpSpPr>
          <p:cNvPr id="6" name="Group 5">
            <a:extLst>
              <a:ext uri="{FF2B5EF4-FFF2-40B4-BE49-F238E27FC236}">
                <a16:creationId xmlns:a16="http://schemas.microsoft.com/office/drawing/2014/main" id="{B6F2DD16-F45F-E57B-E4D9-847A75FE7B8D}"/>
              </a:ext>
            </a:extLst>
          </p:cNvPr>
          <p:cNvGrpSpPr/>
          <p:nvPr/>
        </p:nvGrpSpPr>
        <p:grpSpPr>
          <a:xfrm>
            <a:off x="6881546" y="3293612"/>
            <a:ext cx="3471196" cy="2982471"/>
            <a:chOff x="1110638" y="3179991"/>
            <a:chExt cx="3471196" cy="2982471"/>
          </a:xfrm>
        </p:grpSpPr>
        <p:pic>
          <p:nvPicPr>
            <p:cNvPr id="38914" name="Picture 2" descr="Hard Negative Mixing for Contrastive Learning - Naver Labs Europe">
              <a:extLst>
                <a:ext uri="{FF2B5EF4-FFF2-40B4-BE49-F238E27FC236}">
                  <a16:creationId xmlns:a16="http://schemas.microsoft.com/office/drawing/2014/main" id="{AD981177-3D86-4220-FE18-6BDBBBC6B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638" y="3179991"/>
              <a:ext cx="3471196" cy="29824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4CC660-F9DB-F1EB-DEAA-BDABA8F2EBBA}"/>
                </a:ext>
              </a:extLst>
            </p:cNvPr>
            <p:cNvSpPr txBox="1"/>
            <p:nvPr/>
          </p:nvSpPr>
          <p:spPr>
            <a:xfrm>
              <a:off x="1345907" y="3326292"/>
              <a:ext cx="3077497" cy="2689867"/>
            </a:xfrm>
            <a:prstGeom prst="rect">
              <a:avLst/>
            </a:prstGeom>
            <a:solidFill>
              <a:schemeClr val="bg1"/>
            </a:solidFill>
          </p:spPr>
          <p:txBody>
            <a:bodyPr wrap="square" rtlCol="0">
              <a:spAutoFit/>
            </a:bodyPr>
            <a:lstStyle/>
            <a:p>
              <a:endParaRPr lang="en-CN" dirty="0"/>
            </a:p>
          </p:txBody>
        </p:sp>
      </p:grpSp>
      <p:sp>
        <p:nvSpPr>
          <p:cNvPr id="8" name="Multiply 7">
            <a:extLst>
              <a:ext uri="{FF2B5EF4-FFF2-40B4-BE49-F238E27FC236}">
                <a16:creationId xmlns:a16="http://schemas.microsoft.com/office/drawing/2014/main" id="{53BBC1F3-8912-BFCC-ECC9-A4648521521D}"/>
              </a:ext>
            </a:extLst>
          </p:cNvPr>
          <p:cNvSpPr/>
          <p:nvPr/>
        </p:nvSpPr>
        <p:spPr>
          <a:xfrm>
            <a:off x="7723583" y="571477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Multiply 8">
            <a:extLst>
              <a:ext uri="{FF2B5EF4-FFF2-40B4-BE49-F238E27FC236}">
                <a16:creationId xmlns:a16="http://schemas.microsoft.com/office/drawing/2014/main" id="{B610B227-B2FF-0953-8BE2-DF784D5D78BC}"/>
              </a:ext>
            </a:extLst>
          </p:cNvPr>
          <p:cNvSpPr/>
          <p:nvPr/>
        </p:nvSpPr>
        <p:spPr>
          <a:xfrm>
            <a:off x="8054319" y="478622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Multiply 9">
            <a:extLst>
              <a:ext uri="{FF2B5EF4-FFF2-40B4-BE49-F238E27FC236}">
                <a16:creationId xmlns:a16="http://schemas.microsoft.com/office/drawing/2014/main" id="{9D1A207E-A4EC-4C79-FA8F-165DDB405A6C}"/>
              </a:ext>
            </a:extLst>
          </p:cNvPr>
          <p:cNvSpPr/>
          <p:nvPr/>
        </p:nvSpPr>
        <p:spPr>
          <a:xfrm>
            <a:off x="8611779" y="425459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Multiply 10">
            <a:extLst>
              <a:ext uri="{FF2B5EF4-FFF2-40B4-BE49-F238E27FC236}">
                <a16:creationId xmlns:a16="http://schemas.microsoft.com/office/drawing/2014/main" id="{2D1C3862-5E49-E8D4-E877-43B291345F2B}"/>
              </a:ext>
            </a:extLst>
          </p:cNvPr>
          <p:cNvSpPr/>
          <p:nvPr/>
        </p:nvSpPr>
        <p:spPr>
          <a:xfrm>
            <a:off x="7287670" y="4547372"/>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Multiply 11">
            <a:extLst>
              <a:ext uri="{FF2B5EF4-FFF2-40B4-BE49-F238E27FC236}">
                <a16:creationId xmlns:a16="http://schemas.microsoft.com/office/drawing/2014/main" id="{99814B80-2856-FAFA-CD10-B39792362A39}"/>
              </a:ext>
            </a:extLst>
          </p:cNvPr>
          <p:cNvSpPr/>
          <p:nvPr/>
        </p:nvSpPr>
        <p:spPr>
          <a:xfrm>
            <a:off x="7487298" y="554439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Multiply 12">
            <a:extLst>
              <a:ext uri="{FF2B5EF4-FFF2-40B4-BE49-F238E27FC236}">
                <a16:creationId xmlns:a16="http://schemas.microsoft.com/office/drawing/2014/main" id="{A4A1923B-D8B7-F40F-7AC5-0F9FACB3399B}"/>
              </a:ext>
            </a:extLst>
          </p:cNvPr>
          <p:cNvSpPr/>
          <p:nvPr/>
        </p:nvSpPr>
        <p:spPr>
          <a:xfrm>
            <a:off x="7381533" y="488681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Multiply 13">
            <a:extLst>
              <a:ext uri="{FF2B5EF4-FFF2-40B4-BE49-F238E27FC236}">
                <a16:creationId xmlns:a16="http://schemas.microsoft.com/office/drawing/2014/main" id="{1ED40BF3-DE83-6710-2882-FC0E37654402}"/>
              </a:ext>
            </a:extLst>
          </p:cNvPr>
          <p:cNvSpPr/>
          <p:nvPr/>
        </p:nvSpPr>
        <p:spPr>
          <a:xfrm>
            <a:off x="8187322" y="553191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Multiply 14">
            <a:extLst>
              <a:ext uri="{FF2B5EF4-FFF2-40B4-BE49-F238E27FC236}">
                <a16:creationId xmlns:a16="http://schemas.microsoft.com/office/drawing/2014/main" id="{38782499-DA7E-FAFC-4F70-0176B05D275E}"/>
              </a:ext>
            </a:extLst>
          </p:cNvPr>
          <p:cNvSpPr/>
          <p:nvPr/>
        </p:nvSpPr>
        <p:spPr>
          <a:xfrm>
            <a:off x="8683796" y="578027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Multiply 15">
            <a:extLst>
              <a:ext uri="{FF2B5EF4-FFF2-40B4-BE49-F238E27FC236}">
                <a16:creationId xmlns:a16="http://schemas.microsoft.com/office/drawing/2014/main" id="{DF1C11AC-13BB-2925-DBF6-27B338D3B644}"/>
              </a:ext>
            </a:extLst>
          </p:cNvPr>
          <p:cNvSpPr/>
          <p:nvPr/>
        </p:nvSpPr>
        <p:spPr>
          <a:xfrm>
            <a:off x="8842514" y="569732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Multiply 16">
            <a:extLst>
              <a:ext uri="{FF2B5EF4-FFF2-40B4-BE49-F238E27FC236}">
                <a16:creationId xmlns:a16="http://schemas.microsoft.com/office/drawing/2014/main" id="{CA64086B-7D63-6271-ED9C-F984B182434F}"/>
              </a:ext>
            </a:extLst>
          </p:cNvPr>
          <p:cNvSpPr/>
          <p:nvPr/>
        </p:nvSpPr>
        <p:spPr>
          <a:xfrm>
            <a:off x="8497935" y="4515518"/>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Multiply 17">
            <a:extLst>
              <a:ext uri="{FF2B5EF4-FFF2-40B4-BE49-F238E27FC236}">
                <a16:creationId xmlns:a16="http://schemas.microsoft.com/office/drawing/2014/main" id="{3087E39A-A50F-7AC1-BB22-A9A6FEA17451}"/>
              </a:ext>
            </a:extLst>
          </p:cNvPr>
          <p:cNvSpPr/>
          <p:nvPr/>
        </p:nvSpPr>
        <p:spPr>
          <a:xfrm>
            <a:off x="8835744" y="4760623"/>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Multiply 18">
            <a:extLst>
              <a:ext uri="{FF2B5EF4-FFF2-40B4-BE49-F238E27FC236}">
                <a16:creationId xmlns:a16="http://schemas.microsoft.com/office/drawing/2014/main" id="{F2ECC9A6-6943-5581-1D58-A565AB5B7203}"/>
              </a:ext>
            </a:extLst>
          </p:cNvPr>
          <p:cNvSpPr/>
          <p:nvPr/>
        </p:nvSpPr>
        <p:spPr>
          <a:xfrm>
            <a:off x="8358177" y="4871763"/>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Multiply 19">
            <a:extLst>
              <a:ext uri="{FF2B5EF4-FFF2-40B4-BE49-F238E27FC236}">
                <a16:creationId xmlns:a16="http://schemas.microsoft.com/office/drawing/2014/main" id="{FB7CCCB1-3234-D39C-D2CD-F16640577A91}"/>
              </a:ext>
            </a:extLst>
          </p:cNvPr>
          <p:cNvSpPr/>
          <p:nvPr/>
        </p:nvSpPr>
        <p:spPr>
          <a:xfrm>
            <a:off x="8780262" y="515258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Multiply 20">
            <a:extLst>
              <a:ext uri="{FF2B5EF4-FFF2-40B4-BE49-F238E27FC236}">
                <a16:creationId xmlns:a16="http://schemas.microsoft.com/office/drawing/2014/main" id="{9660F447-164E-4DAB-00E0-41976C741614}"/>
              </a:ext>
            </a:extLst>
          </p:cNvPr>
          <p:cNvSpPr/>
          <p:nvPr/>
        </p:nvSpPr>
        <p:spPr>
          <a:xfrm>
            <a:off x="8920020" y="5476972"/>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Multiply 21">
            <a:extLst>
              <a:ext uri="{FF2B5EF4-FFF2-40B4-BE49-F238E27FC236}">
                <a16:creationId xmlns:a16="http://schemas.microsoft.com/office/drawing/2014/main" id="{EFB5209D-10E2-74DC-6DE3-A84FCD78EC32}"/>
              </a:ext>
            </a:extLst>
          </p:cNvPr>
          <p:cNvSpPr/>
          <p:nvPr/>
        </p:nvSpPr>
        <p:spPr>
          <a:xfrm>
            <a:off x="9257829" y="572207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Multiply 22">
            <a:extLst>
              <a:ext uri="{FF2B5EF4-FFF2-40B4-BE49-F238E27FC236}">
                <a16:creationId xmlns:a16="http://schemas.microsoft.com/office/drawing/2014/main" id="{E095D3A4-2A1D-B531-237E-FF2C614C239B}"/>
              </a:ext>
            </a:extLst>
          </p:cNvPr>
          <p:cNvSpPr/>
          <p:nvPr/>
        </p:nvSpPr>
        <p:spPr>
          <a:xfrm>
            <a:off x="8793050" y="580124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Multiply 23">
            <a:extLst>
              <a:ext uri="{FF2B5EF4-FFF2-40B4-BE49-F238E27FC236}">
                <a16:creationId xmlns:a16="http://schemas.microsoft.com/office/drawing/2014/main" id="{D5129607-2251-34F4-4699-526FA0E6A692}"/>
              </a:ext>
            </a:extLst>
          </p:cNvPr>
          <p:cNvSpPr/>
          <p:nvPr/>
        </p:nvSpPr>
        <p:spPr>
          <a:xfrm>
            <a:off x="7142609" y="492234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Multiply 24">
            <a:extLst>
              <a:ext uri="{FF2B5EF4-FFF2-40B4-BE49-F238E27FC236}">
                <a16:creationId xmlns:a16="http://schemas.microsoft.com/office/drawing/2014/main" id="{2D4C520F-AEE0-DDD6-CC4B-40D0A9F94466}"/>
              </a:ext>
            </a:extLst>
          </p:cNvPr>
          <p:cNvSpPr/>
          <p:nvPr/>
        </p:nvSpPr>
        <p:spPr>
          <a:xfrm>
            <a:off x="7197668" y="456942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Multiply 25">
            <a:extLst>
              <a:ext uri="{FF2B5EF4-FFF2-40B4-BE49-F238E27FC236}">
                <a16:creationId xmlns:a16="http://schemas.microsoft.com/office/drawing/2014/main" id="{40EEDB5A-2126-15C2-BA27-E49E3AB09844}"/>
              </a:ext>
            </a:extLst>
          </p:cNvPr>
          <p:cNvSpPr/>
          <p:nvPr/>
        </p:nvSpPr>
        <p:spPr>
          <a:xfrm>
            <a:off x="7561452" y="481453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Multiply 26">
            <a:extLst>
              <a:ext uri="{FF2B5EF4-FFF2-40B4-BE49-F238E27FC236}">
                <a16:creationId xmlns:a16="http://schemas.microsoft.com/office/drawing/2014/main" id="{DBE36801-0C5C-98C3-5461-4FBD6DA57263}"/>
              </a:ext>
            </a:extLst>
          </p:cNvPr>
          <p:cNvSpPr/>
          <p:nvPr/>
        </p:nvSpPr>
        <p:spPr>
          <a:xfrm>
            <a:off x="7116815" y="563869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Multiply 27">
            <a:extLst>
              <a:ext uri="{FF2B5EF4-FFF2-40B4-BE49-F238E27FC236}">
                <a16:creationId xmlns:a16="http://schemas.microsoft.com/office/drawing/2014/main" id="{647CA8E0-BDA6-8206-86B0-300291F0630D}"/>
              </a:ext>
            </a:extLst>
          </p:cNvPr>
          <p:cNvSpPr/>
          <p:nvPr/>
        </p:nvSpPr>
        <p:spPr>
          <a:xfrm>
            <a:off x="7381533" y="569732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Multiply 28">
            <a:extLst>
              <a:ext uri="{FF2B5EF4-FFF2-40B4-BE49-F238E27FC236}">
                <a16:creationId xmlns:a16="http://schemas.microsoft.com/office/drawing/2014/main" id="{01789D1B-8A01-D29C-C19E-0CAF6C1F0A7A}"/>
              </a:ext>
            </a:extLst>
          </p:cNvPr>
          <p:cNvSpPr/>
          <p:nvPr/>
        </p:nvSpPr>
        <p:spPr>
          <a:xfrm>
            <a:off x="7645728" y="553088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Multiply 29">
            <a:extLst>
              <a:ext uri="{FF2B5EF4-FFF2-40B4-BE49-F238E27FC236}">
                <a16:creationId xmlns:a16="http://schemas.microsoft.com/office/drawing/2014/main" id="{70A4BAD6-6FA3-DA57-5AA3-8A793E12F617}"/>
              </a:ext>
            </a:extLst>
          </p:cNvPr>
          <p:cNvSpPr/>
          <p:nvPr/>
        </p:nvSpPr>
        <p:spPr>
          <a:xfrm>
            <a:off x="7983537" y="577598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Multiply 30">
            <a:extLst>
              <a:ext uri="{FF2B5EF4-FFF2-40B4-BE49-F238E27FC236}">
                <a16:creationId xmlns:a16="http://schemas.microsoft.com/office/drawing/2014/main" id="{EA44AE62-C410-099E-84B1-B59F6E384BD6}"/>
              </a:ext>
            </a:extLst>
          </p:cNvPr>
          <p:cNvSpPr/>
          <p:nvPr/>
        </p:nvSpPr>
        <p:spPr>
          <a:xfrm>
            <a:off x="7505970" y="588712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4C28CD33-0CC7-8F10-AB66-6A60B345300C}"/>
              </a:ext>
            </a:extLst>
          </p:cNvPr>
          <p:cNvSpPr/>
          <p:nvPr/>
        </p:nvSpPr>
        <p:spPr>
          <a:xfrm>
            <a:off x="9453349" y="3941036"/>
            <a:ext cx="112364" cy="8093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riangle 32">
            <a:extLst>
              <a:ext uri="{FF2B5EF4-FFF2-40B4-BE49-F238E27FC236}">
                <a16:creationId xmlns:a16="http://schemas.microsoft.com/office/drawing/2014/main" id="{41EC6FE9-7B08-CA57-B8C3-7E3635E99BED}"/>
              </a:ext>
            </a:extLst>
          </p:cNvPr>
          <p:cNvSpPr/>
          <p:nvPr/>
        </p:nvSpPr>
        <p:spPr>
          <a:xfrm>
            <a:off x="9074551" y="4056288"/>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Triangle 33">
            <a:extLst>
              <a:ext uri="{FF2B5EF4-FFF2-40B4-BE49-F238E27FC236}">
                <a16:creationId xmlns:a16="http://schemas.microsoft.com/office/drawing/2014/main" id="{6B5E13A7-408E-475B-CE34-DE6D25AE8ECF}"/>
              </a:ext>
            </a:extLst>
          </p:cNvPr>
          <p:cNvSpPr/>
          <p:nvPr/>
        </p:nvSpPr>
        <p:spPr>
          <a:xfrm>
            <a:off x="9291738" y="4254597"/>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Triangle 34">
            <a:extLst>
              <a:ext uri="{FF2B5EF4-FFF2-40B4-BE49-F238E27FC236}">
                <a16:creationId xmlns:a16="http://schemas.microsoft.com/office/drawing/2014/main" id="{0C86A993-B75F-E5C9-C518-A045D9C66016}"/>
              </a:ext>
            </a:extLst>
          </p:cNvPr>
          <p:cNvSpPr/>
          <p:nvPr/>
        </p:nvSpPr>
        <p:spPr>
          <a:xfrm>
            <a:off x="9634431" y="4136609"/>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Triangle 35">
            <a:extLst>
              <a:ext uri="{FF2B5EF4-FFF2-40B4-BE49-F238E27FC236}">
                <a16:creationId xmlns:a16="http://schemas.microsoft.com/office/drawing/2014/main" id="{83A04018-6B1E-A1AC-6381-5B40DF1C7CAD}"/>
              </a:ext>
            </a:extLst>
          </p:cNvPr>
          <p:cNvSpPr/>
          <p:nvPr/>
        </p:nvSpPr>
        <p:spPr>
          <a:xfrm>
            <a:off x="9291738" y="3671171"/>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riangle 36">
            <a:extLst>
              <a:ext uri="{FF2B5EF4-FFF2-40B4-BE49-F238E27FC236}">
                <a16:creationId xmlns:a16="http://schemas.microsoft.com/office/drawing/2014/main" id="{80B825B2-62E0-26AF-FE52-A38CD0508A10}"/>
              </a:ext>
            </a:extLst>
          </p:cNvPr>
          <p:cNvSpPr/>
          <p:nvPr/>
        </p:nvSpPr>
        <p:spPr>
          <a:xfrm>
            <a:off x="9661908" y="3779894"/>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Multiply 37">
            <a:extLst>
              <a:ext uri="{FF2B5EF4-FFF2-40B4-BE49-F238E27FC236}">
                <a16:creationId xmlns:a16="http://schemas.microsoft.com/office/drawing/2014/main" id="{B5E2FC70-5ACA-BFD9-E503-A82B3B7E7FB0}"/>
              </a:ext>
            </a:extLst>
          </p:cNvPr>
          <p:cNvSpPr/>
          <p:nvPr/>
        </p:nvSpPr>
        <p:spPr>
          <a:xfrm>
            <a:off x="9697036" y="458720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Multiply 38">
            <a:extLst>
              <a:ext uri="{FF2B5EF4-FFF2-40B4-BE49-F238E27FC236}">
                <a16:creationId xmlns:a16="http://schemas.microsoft.com/office/drawing/2014/main" id="{62EBE459-A15E-61C3-25F6-FB9BDC535331}"/>
              </a:ext>
            </a:extLst>
          </p:cNvPr>
          <p:cNvSpPr/>
          <p:nvPr/>
        </p:nvSpPr>
        <p:spPr>
          <a:xfrm>
            <a:off x="9774028" y="3541518"/>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Multiply 39">
            <a:extLst>
              <a:ext uri="{FF2B5EF4-FFF2-40B4-BE49-F238E27FC236}">
                <a16:creationId xmlns:a16="http://schemas.microsoft.com/office/drawing/2014/main" id="{6831E98F-C9B2-C60B-0829-BE81C64A6C96}"/>
              </a:ext>
            </a:extLst>
          </p:cNvPr>
          <p:cNvSpPr/>
          <p:nvPr/>
        </p:nvSpPr>
        <p:spPr>
          <a:xfrm>
            <a:off x="9443785" y="448556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Multiply 40">
            <a:extLst>
              <a:ext uri="{FF2B5EF4-FFF2-40B4-BE49-F238E27FC236}">
                <a16:creationId xmlns:a16="http://schemas.microsoft.com/office/drawing/2014/main" id="{409D2D73-3992-19F2-6695-7FBC8897F1E1}"/>
              </a:ext>
            </a:extLst>
          </p:cNvPr>
          <p:cNvSpPr/>
          <p:nvPr/>
        </p:nvSpPr>
        <p:spPr>
          <a:xfrm>
            <a:off x="9867891" y="392705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Multiply 41">
            <a:extLst>
              <a:ext uri="{FF2B5EF4-FFF2-40B4-BE49-F238E27FC236}">
                <a16:creationId xmlns:a16="http://schemas.microsoft.com/office/drawing/2014/main" id="{BFE6B1C4-A77C-C08F-1FB5-AD590FF68F1C}"/>
              </a:ext>
            </a:extLst>
          </p:cNvPr>
          <p:cNvSpPr/>
          <p:nvPr/>
        </p:nvSpPr>
        <p:spPr>
          <a:xfrm>
            <a:off x="9388303" y="487752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Multiply 42">
            <a:extLst>
              <a:ext uri="{FF2B5EF4-FFF2-40B4-BE49-F238E27FC236}">
                <a16:creationId xmlns:a16="http://schemas.microsoft.com/office/drawing/2014/main" id="{86E4C902-E0B1-BE08-09E1-FE578146783E}"/>
              </a:ext>
            </a:extLst>
          </p:cNvPr>
          <p:cNvSpPr/>
          <p:nvPr/>
        </p:nvSpPr>
        <p:spPr>
          <a:xfrm>
            <a:off x="9453142" y="347150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TextBox 57">
            <a:extLst>
              <a:ext uri="{FF2B5EF4-FFF2-40B4-BE49-F238E27FC236}">
                <a16:creationId xmlns:a16="http://schemas.microsoft.com/office/drawing/2014/main" id="{C2D351EA-4429-6D30-C6D6-64DF05DA1A3F}"/>
              </a:ext>
            </a:extLst>
          </p:cNvPr>
          <p:cNvSpPr txBox="1"/>
          <p:nvPr/>
        </p:nvSpPr>
        <p:spPr>
          <a:xfrm>
            <a:off x="7116815" y="3816578"/>
            <a:ext cx="2949965" cy="2250053"/>
          </a:xfrm>
          <a:prstGeom prst="rect">
            <a:avLst/>
          </a:prstGeom>
          <a:solidFill>
            <a:schemeClr val="accent2">
              <a:lumMod val="20000"/>
              <a:lumOff val="80000"/>
              <a:alpha val="25098"/>
            </a:schemeClr>
          </a:solidFill>
        </p:spPr>
        <p:txBody>
          <a:bodyPr wrap="square" rtlCol="0">
            <a:spAutoFit/>
          </a:bodyPr>
          <a:lstStyle/>
          <a:p>
            <a:endParaRPr lang="en-CN" dirty="0"/>
          </a:p>
        </p:txBody>
      </p:sp>
      <p:sp>
        <p:nvSpPr>
          <p:cNvPr id="59" name="TextBox 58">
            <a:extLst>
              <a:ext uri="{FF2B5EF4-FFF2-40B4-BE49-F238E27FC236}">
                <a16:creationId xmlns:a16="http://schemas.microsoft.com/office/drawing/2014/main" id="{8DD34410-BBBC-FB35-4A78-7923D7CB6BC1}"/>
              </a:ext>
            </a:extLst>
          </p:cNvPr>
          <p:cNvSpPr txBox="1"/>
          <p:nvPr/>
        </p:nvSpPr>
        <p:spPr>
          <a:xfrm>
            <a:off x="9007760" y="3569212"/>
            <a:ext cx="877002" cy="833408"/>
          </a:xfrm>
          <a:prstGeom prst="rect">
            <a:avLst/>
          </a:prstGeom>
          <a:solidFill>
            <a:srgbClr val="1E43FF">
              <a:alpha val="25098"/>
            </a:srgbClr>
          </a:solidFill>
        </p:spPr>
        <p:txBody>
          <a:bodyPr wrap="square" rtlCol="0">
            <a:spAutoFit/>
          </a:bodyPr>
          <a:lstStyle/>
          <a:p>
            <a:endParaRPr lang="en-CN" dirty="0"/>
          </a:p>
        </p:txBody>
      </p:sp>
      <p:grpSp>
        <p:nvGrpSpPr>
          <p:cNvPr id="38940" name="Group 38939">
            <a:extLst>
              <a:ext uri="{FF2B5EF4-FFF2-40B4-BE49-F238E27FC236}">
                <a16:creationId xmlns:a16="http://schemas.microsoft.com/office/drawing/2014/main" id="{03696888-F01B-561B-5D0C-695DAE7BCC5C}"/>
              </a:ext>
            </a:extLst>
          </p:cNvPr>
          <p:cNvGrpSpPr/>
          <p:nvPr/>
        </p:nvGrpSpPr>
        <p:grpSpPr>
          <a:xfrm>
            <a:off x="7033946" y="3446012"/>
            <a:ext cx="1574590" cy="977111"/>
            <a:chOff x="8349659" y="3210379"/>
            <a:chExt cx="1574590" cy="977111"/>
          </a:xfrm>
        </p:grpSpPr>
        <p:grpSp>
          <p:nvGrpSpPr>
            <p:cNvPr id="60" name="Group 59">
              <a:extLst>
                <a:ext uri="{FF2B5EF4-FFF2-40B4-BE49-F238E27FC236}">
                  <a16:creationId xmlns:a16="http://schemas.microsoft.com/office/drawing/2014/main" id="{D7A981C9-1B7B-2B76-8AA3-3F791B301DCE}"/>
                </a:ext>
              </a:extLst>
            </p:cNvPr>
            <p:cNvGrpSpPr/>
            <p:nvPr/>
          </p:nvGrpSpPr>
          <p:grpSpPr>
            <a:xfrm>
              <a:off x="8349659" y="3210379"/>
              <a:ext cx="1574590" cy="977111"/>
              <a:chOff x="1263038" y="3440546"/>
              <a:chExt cx="3471196" cy="4169303"/>
            </a:xfrm>
          </p:grpSpPr>
          <p:pic>
            <p:nvPicPr>
              <p:cNvPr id="61" name="Picture 2" descr="Hard Negative Mixing for Contrastive Learning - Naver Labs Europe">
                <a:extLst>
                  <a:ext uri="{FF2B5EF4-FFF2-40B4-BE49-F238E27FC236}">
                    <a16:creationId xmlns:a16="http://schemas.microsoft.com/office/drawing/2014/main" id="{7E946D35-DEC8-3FA6-6260-D60CB545F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38" y="3440546"/>
                <a:ext cx="3471196" cy="416930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8C67DE45-6EAF-9FF6-2568-59BE61CA0A33}"/>
                  </a:ext>
                </a:extLst>
              </p:cNvPr>
              <p:cNvSpPr txBox="1"/>
              <p:nvPr/>
            </p:nvSpPr>
            <p:spPr>
              <a:xfrm>
                <a:off x="1412572" y="3586848"/>
                <a:ext cx="3183585" cy="3790507"/>
              </a:xfrm>
              <a:prstGeom prst="rect">
                <a:avLst/>
              </a:prstGeom>
              <a:solidFill>
                <a:schemeClr val="bg1"/>
              </a:solidFill>
            </p:spPr>
            <p:txBody>
              <a:bodyPr wrap="square" rtlCol="0">
                <a:spAutoFit/>
              </a:bodyPr>
              <a:lstStyle/>
              <a:p>
                <a:endParaRPr lang="en-CN" dirty="0"/>
              </a:p>
            </p:txBody>
          </p:sp>
        </p:grpSp>
        <p:grpSp>
          <p:nvGrpSpPr>
            <p:cNvPr id="63" name="Group 62">
              <a:extLst>
                <a:ext uri="{FF2B5EF4-FFF2-40B4-BE49-F238E27FC236}">
                  <a16:creationId xmlns:a16="http://schemas.microsoft.com/office/drawing/2014/main" id="{28278F4C-452E-F044-C389-940E4E28239D}"/>
                </a:ext>
              </a:extLst>
            </p:cNvPr>
            <p:cNvGrpSpPr/>
            <p:nvPr/>
          </p:nvGrpSpPr>
          <p:grpSpPr>
            <a:xfrm>
              <a:off x="8475659" y="3210468"/>
              <a:ext cx="1417518" cy="892615"/>
              <a:chOff x="1389038" y="3437223"/>
              <a:chExt cx="1417518" cy="892615"/>
            </a:xfrm>
          </p:grpSpPr>
          <p:sp>
            <p:nvSpPr>
              <p:cNvPr id="38912" name="Multiply 38911">
                <a:extLst>
                  <a:ext uri="{FF2B5EF4-FFF2-40B4-BE49-F238E27FC236}">
                    <a16:creationId xmlns:a16="http://schemas.microsoft.com/office/drawing/2014/main" id="{BD5F2DFC-DC06-05C3-5DE5-8FFDD5503362}"/>
                  </a:ext>
                </a:extLst>
              </p:cNvPr>
              <p:cNvSpPr/>
              <p:nvPr/>
            </p:nvSpPr>
            <p:spPr>
              <a:xfrm>
                <a:off x="1389038" y="416527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13" name="Triangle 38912">
                <a:extLst>
                  <a:ext uri="{FF2B5EF4-FFF2-40B4-BE49-F238E27FC236}">
                    <a16:creationId xmlns:a16="http://schemas.microsoft.com/office/drawing/2014/main" id="{9F47F28A-B938-DDB4-DB6B-90EDEB0E1310}"/>
                  </a:ext>
                </a:extLst>
              </p:cNvPr>
              <p:cNvSpPr/>
              <p:nvPr/>
            </p:nvSpPr>
            <p:spPr>
              <a:xfrm>
                <a:off x="1455647" y="3968976"/>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15" name="Rectangle 38914">
                <a:extLst>
                  <a:ext uri="{FF2B5EF4-FFF2-40B4-BE49-F238E27FC236}">
                    <a16:creationId xmlns:a16="http://schemas.microsoft.com/office/drawing/2014/main" id="{B0469E92-D640-6C7D-6A25-252EB97F1D2F}"/>
                  </a:ext>
                </a:extLst>
              </p:cNvPr>
              <p:cNvSpPr/>
              <p:nvPr/>
            </p:nvSpPr>
            <p:spPr>
              <a:xfrm>
                <a:off x="1437530" y="3532808"/>
                <a:ext cx="112364" cy="8093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16" name="TextBox 38915">
                <a:extLst>
                  <a:ext uri="{FF2B5EF4-FFF2-40B4-BE49-F238E27FC236}">
                    <a16:creationId xmlns:a16="http://schemas.microsoft.com/office/drawing/2014/main" id="{B70A7EC5-2609-119E-FD62-C9ABDD376BA4}"/>
                  </a:ext>
                </a:extLst>
              </p:cNvPr>
              <p:cNvSpPr txBox="1"/>
              <p:nvPr/>
            </p:nvSpPr>
            <p:spPr>
              <a:xfrm>
                <a:off x="1556547" y="3437223"/>
                <a:ext cx="935490"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query</a:t>
                </a:r>
                <a:endParaRPr lang="en-CN" sz="1000" b="1" dirty="0">
                  <a:latin typeface="Constantia" panose="02030602050306030303" pitchFamily="18" charset="0"/>
                </a:endParaRPr>
              </a:p>
            </p:txBody>
          </p:sp>
          <p:sp>
            <p:nvSpPr>
              <p:cNvPr id="38917" name="TextBox 38916">
                <a:extLst>
                  <a:ext uri="{FF2B5EF4-FFF2-40B4-BE49-F238E27FC236}">
                    <a16:creationId xmlns:a16="http://schemas.microsoft.com/office/drawing/2014/main" id="{7F7CF735-A76D-57D8-4741-4ADF0A3E5360}"/>
                  </a:ext>
                </a:extLst>
              </p:cNvPr>
              <p:cNvSpPr txBox="1"/>
              <p:nvPr/>
            </p:nvSpPr>
            <p:spPr>
              <a:xfrm>
                <a:off x="1556546" y="3861597"/>
                <a:ext cx="1098469"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hard negative</a:t>
                </a:r>
                <a:endParaRPr lang="en-CN" sz="1000" b="1" dirty="0">
                  <a:latin typeface="Constantia" panose="02030602050306030303" pitchFamily="18" charset="0"/>
                </a:endParaRPr>
              </a:p>
            </p:txBody>
          </p:sp>
          <p:sp>
            <p:nvSpPr>
              <p:cNvPr id="38918" name="TextBox 38917">
                <a:extLst>
                  <a:ext uri="{FF2B5EF4-FFF2-40B4-BE49-F238E27FC236}">
                    <a16:creationId xmlns:a16="http://schemas.microsoft.com/office/drawing/2014/main" id="{295E76B7-1A17-8EAD-3420-E73992927CE9}"/>
                  </a:ext>
                </a:extLst>
              </p:cNvPr>
              <p:cNvSpPr txBox="1"/>
              <p:nvPr/>
            </p:nvSpPr>
            <p:spPr>
              <a:xfrm>
                <a:off x="1555269" y="4083617"/>
                <a:ext cx="1251287"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general negative</a:t>
                </a:r>
                <a:endParaRPr lang="en-CN" sz="1000" b="1" dirty="0">
                  <a:latin typeface="Constantia" panose="02030602050306030303" pitchFamily="18" charset="0"/>
                </a:endParaRPr>
              </a:p>
            </p:txBody>
          </p:sp>
        </p:grpSp>
      </p:grpSp>
      <p:sp>
        <p:nvSpPr>
          <p:cNvPr id="38919" name="TextBox 38918">
            <a:extLst>
              <a:ext uri="{FF2B5EF4-FFF2-40B4-BE49-F238E27FC236}">
                <a16:creationId xmlns:a16="http://schemas.microsoft.com/office/drawing/2014/main" id="{B816C699-6A56-5F9D-E790-EDEAEB35D89E}"/>
              </a:ext>
            </a:extLst>
          </p:cNvPr>
          <p:cNvSpPr txBox="1"/>
          <p:nvPr/>
        </p:nvSpPr>
        <p:spPr>
          <a:xfrm>
            <a:off x="1087596" y="5361603"/>
            <a:ext cx="4808469" cy="338554"/>
          </a:xfrm>
          <a:prstGeom prst="rect">
            <a:avLst/>
          </a:prstGeom>
          <a:noFill/>
        </p:spPr>
        <p:txBody>
          <a:bodyPr wrap="square">
            <a:spAutoFit/>
          </a:bodyPr>
          <a:lstStyle/>
          <a:p>
            <a:pPr algn="ctr"/>
            <a:r>
              <a:rPr lang="en-CN" altLang="zh-CN" sz="1600" dirty="0">
                <a:latin typeface="Constantia" panose="02030602050306030303" pitchFamily="18" charset="0"/>
                <a:ea typeface="Microsoft YaHei UI" panose="020B0503020204020204" pitchFamily="34" charset="-122"/>
              </a:rPr>
              <a:t>Discriminate relevant docs from the entire dataset</a:t>
            </a:r>
            <a:endParaRPr lang="en-CN" sz="1600" dirty="0">
              <a:latin typeface="Constantia" panose="02030602050306030303" pitchFamily="18" charset="0"/>
            </a:endParaRPr>
          </a:p>
        </p:txBody>
      </p:sp>
      <p:grpSp>
        <p:nvGrpSpPr>
          <p:cNvPr id="38921" name="Group 38920">
            <a:extLst>
              <a:ext uri="{FF2B5EF4-FFF2-40B4-BE49-F238E27FC236}">
                <a16:creationId xmlns:a16="http://schemas.microsoft.com/office/drawing/2014/main" id="{FF18F379-D934-E36A-8C95-1DBE7CE01378}"/>
              </a:ext>
            </a:extLst>
          </p:cNvPr>
          <p:cNvGrpSpPr/>
          <p:nvPr/>
        </p:nvGrpSpPr>
        <p:grpSpPr>
          <a:xfrm>
            <a:off x="2994963" y="3865888"/>
            <a:ext cx="757191" cy="779308"/>
            <a:chOff x="3002048" y="4052909"/>
            <a:chExt cx="757191" cy="779308"/>
          </a:xfrm>
        </p:grpSpPr>
        <p:pic>
          <p:nvPicPr>
            <p:cNvPr id="38922" name="Picture 6" descr="Document Icons Responsive Color 128px icon">
              <a:extLst>
                <a:ext uri="{FF2B5EF4-FFF2-40B4-BE49-F238E27FC236}">
                  <a16:creationId xmlns:a16="http://schemas.microsoft.com/office/drawing/2014/main" id="{43D6D241-D14C-5369-9E52-D2E1514D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0732" y="405290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3" name="Picture 38922" descr="Document Icons Responsive Color 128px icon">
              <a:extLst>
                <a:ext uri="{FF2B5EF4-FFF2-40B4-BE49-F238E27FC236}">
                  <a16:creationId xmlns:a16="http://schemas.microsoft.com/office/drawing/2014/main" id="{1FEE3EAE-1BF1-4641-3E70-9E25C899D6D0}"/>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50698" y="408426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4" name="Picture 38923" descr="Document Icons Responsive Color 128px icon">
              <a:extLst>
                <a:ext uri="{FF2B5EF4-FFF2-40B4-BE49-F238E27FC236}">
                  <a16:creationId xmlns:a16="http://schemas.microsoft.com/office/drawing/2014/main" id="{1D15A647-DD0F-455C-2CC5-2BF3D1FB8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730" y="411988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5" name="Picture 38924" descr="Document Icons Responsive Color 128px icon">
              <a:extLst>
                <a:ext uri="{FF2B5EF4-FFF2-40B4-BE49-F238E27FC236}">
                  <a16:creationId xmlns:a16="http://schemas.microsoft.com/office/drawing/2014/main" id="{738BEBFA-9D34-70CB-A177-757435658B70}"/>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184762" y="415038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6" name="Picture 38925" descr="Document Icons Responsive Color 128px icon">
              <a:extLst>
                <a:ext uri="{FF2B5EF4-FFF2-40B4-BE49-F238E27FC236}">
                  <a16:creationId xmlns:a16="http://schemas.microsoft.com/office/drawing/2014/main" id="{C83CB4A8-50A6-6B59-ADD2-53E1759E1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6343" y="418479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7" name="Picture 6" descr="Document Icons Responsive Color 128px icon">
              <a:extLst>
                <a:ext uri="{FF2B5EF4-FFF2-40B4-BE49-F238E27FC236}">
                  <a16:creationId xmlns:a16="http://schemas.microsoft.com/office/drawing/2014/main" id="{94212146-2E2C-8749-A0FC-F8800BC46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6437" y="422182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8" name="Picture 38927" descr="Document Icons Responsive Color 128px icon">
              <a:extLst>
                <a:ext uri="{FF2B5EF4-FFF2-40B4-BE49-F238E27FC236}">
                  <a16:creationId xmlns:a16="http://schemas.microsoft.com/office/drawing/2014/main" id="{D09D2754-44F5-B41E-993C-72DD16FF0E2C}"/>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96403" y="425317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29" name="Picture 38928" descr="Document Icons Responsive Color 128px icon">
              <a:extLst>
                <a:ext uri="{FF2B5EF4-FFF2-40B4-BE49-F238E27FC236}">
                  <a16:creationId xmlns:a16="http://schemas.microsoft.com/office/drawing/2014/main" id="{65C6283B-22EF-8327-BAF7-F391F8801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435" y="42887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30" name="Picture 38929" descr="Document Icons Responsive Color 128px icon">
              <a:extLst>
                <a:ext uri="{FF2B5EF4-FFF2-40B4-BE49-F238E27FC236}">
                  <a16:creationId xmlns:a16="http://schemas.microsoft.com/office/drawing/2014/main" id="{5135DE09-6FED-A6F1-2F14-454210A83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467" y="431930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31" name="Picture 38930" descr="Document Icons Responsive Color 128px icon">
              <a:extLst>
                <a:ext uri="{FF2B5EF4-FFF2-40B4-BE49-F238E27FC236}">
                  <a16:creationId xmlns:a16="http://schemas.microsoft.com/office/drawing/2014/main" id="{9D978238-35FC-9CB4-C86E-6977798C2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048" y="4353710"/>
              <a:ext cx="478507" cy="478507"/>
            </a:xfrm>
            <a:prstGeom prst="rect">
              <a:avLst/>
            </a:prstGeom>
            <a:noFill/>
            <a:extLst>
              <a:ext uri="{909E8E84-426E-40DD-AFC4-6F175D3DCCD1}">
                <a14:hiddenFill xmlns:a14="http://schemas.microsoft.com/office/drawing/2010/main">
                  <a:solidFill>
                    <a:srgbClr val="FFFFFF"/>
                  </a:solidFill>
                </a14:hiddenFill>
              </a:ext>
            </a:extLst>
          </p:spPr>
        </p:pic>
      </p:grpSp>
      <p:sp>
        <p:nvSpPr>
          <p:cNvPr id="38932" name="TextBox 38931">
            <a:extLst>
              <a:ext uri="{FF2B5EF4-FFF2-40B4-BE49-F238E27FC236}">
                <a16:creationId xmlns:a16="http://schemas.microsoft.com/office/drawing/2014/main" id="{7860F1FD-0DDF-4FB3-7916-43843836CFAC}"/>
              </a:ext>
            </a:extLst>
          </p:cNvPr>
          <p:cNvSpPr txBox="1"/>
          <p:nvPr/>
        </p:nvSpPr>
        <p:spPr>
          <a:xfrm>
            <a:off x="2624869" y="3423018"/>
            <a:ext cx="1650058"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all docs</a:t>
            </a:r>
            <a:endParaRPr lang="en-CN" sz="1600" b="1" dirty="0">
              <a:latin typeface="Constantia" panose="02030602050306030303" pitchFamily="18" charset="0"/>
            </a:endParaRPr>
          </a:p>
        </p:txBody>
      </p:sp>
      <p:sp>
        <p:nvSpPr>
          <p:cNvPr id="38933" name="Left Arrow 38932">
            <a:extLst>
              <a:ext uri="{FF2B5EF4-FFF2-40B4-BE49-F238E27FC236}">
                <a16:creationId xmlns:a16="http://schemas.microsoft.com/office/drawing/2014/main" id="{E4267183-8FCA-F335-8259-5FEB37909DE9}"/>
              </a:ext>
            </a:extLst>
          </p:cNvPr>
          <p:cNvSpPr/>
          <p:nvPr/>
        </p:nvSpPr>
        <p:spPr>
          <a:xfrm rot="10800000">
            <a:off x="2330010" y="4228733"/>
            <a:ext cx="47850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8934" name="Group 38933">
            <a:extLst>
              <a:ext uri="{FF2B5EF4-FFF2-40B4-BE49-F238E27FC236}">
                <a16:creationId xmlns:a16="http://schemas.microsoft.com/office/drawing/2014/main" id="{1FF5B6BD-B85E-7B29-E2CE-E8910FA2DB8F}"/>
              </a:ext>
            </a:extLst>
          </p:cNvPr>
          <p:cNvGrpSpPr/>
          <p:nvPr/>
        </p:nvGrpSpPr>
        <p:grpSpPr>
          <a:xfrm>
            <a:off x="963921" y="4114493"/>
            <a:ext cx="1171047" cy="338554"/>
            <a:chOff x="4758285" y="3579359"/>
            <a:chExt cx="1171047" cy="338554"/>
          </a:xfrm>
        </p:grpSpPr>
        <p:grpSp>
          <p:nvGrpSpPr>
            <p:cNvPr id="38935" name="Group 38934">
              <a:extLst>
                <a:ext uri="{FF2B5EF4-FFF2-40B4-BE49-F238E27FC236}">
                  <a16:creationId xmlns:a16="http://schemas.microsoft.com/office/drawing/2014/main" id="{1E29E2DD-5AB5-FF37-75B5-32A762465DB1}"/>
                </a:ext>
              </a:extLst>
            </p:cNvPr>
            <p:cNvGrpSpPr/>
            <p:nvPr/>
          </p:nvGrpSpPr>
          <p:grpSpPr>
            <a:xfrm>
              <a:off x="4758285" y="3630095"/>
              <a:ext cx="1171047" cy="282130"/>
              <a:chOff x="1364074" y="3956064"/>
              <a:chExt cx="1171047" cy="282130"/>
            </a:xfrm>
          </p:grpSpPr>
          <p:sp>
            <p:nvSpPr>
              <p:cNvPr id="38937" name="Rounded Rectangle 38936">
                <a:extLst>
                  <a:ext uri="{FF2B5EF4-FFF2-40B4-BE49-F238E27FC236}">
                    <a16:creationId xmlns:a16="http://schemas.microsoft.com/office/drawing/2014/main" id="{D90AD310-3E03-8A2B-6101-D99E69D53F23}"/>
                  </a:ext>
                </a:extLst>
              </p:cNvPr>
              <p:cNvSpPr/>
              <p:nvPr/>
            </p:nvSpPr>
            <p:spPr>
              <a:xfrm>
                <a:off x="1364074" y="3956064"/>
                <a:ext cx="1171047"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38938" name="Picture 2" descr="Magnification lens - User Interface &amp; Gesture Icons">
                <a:extLst>
                  <a:ext uri="{FF2B5EF4-FFF2-40B4-BE49-F238E27FC236}">
                    <a16:creationId xmlns:a16="http://schemas.microsoft.com/office/drawing/2014/main" id="{B5ACC583-D753-08CE-25AA-333A3563D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38936" name="TextBox 38935">
              <a:extLst>
                <a:ext uri="{FF2B5EF4-FFF2-40B4-BE49-F238E27FC236}">
                  <a16:creationId xmlns:a16="http://schemas.microsoft.com/office/drawing/2014/main" id="{A40FB846-F05B-5BA3-B8C7-3D6E7BB2000A}"/>
                </a:ext>
              </a:extLst>
            </p:cNvPr>
            <p:cNvSpPr txBox="1"/>
            <p:nvPr/>
          </p:nvSpPr>
          <p:spPr>
            <a:xfrm>
              <a:off x="4797466"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sp>
        <p:nvSpPr>
          <p:cNvPr id="38939" name="Triangle 38938">
            <a:extLst>
              <a:ext uri="{FF2B5EF4-FFF2-40B4-BE49-F238E27FC236}">
                <a16:creationId xmlns:a16="http://schemas.microsoft.com/office/drawing/2014/main" id="{6071D427-C6C2-E810-9937-955BD858E636}"/>
              </a:ext>
            </a:extLst>
          </p:cNvPr>
          <p:cNvSpPr/>
          <p:nvPr/>
        </p:nvSpPr>
        <p:spPr>
          <a:xfrm>
            <a:off x="9232960" y="3884119"/>
            <a:ext cx="66389" cy="88692"/>
          </a:xfrm>
          <a:prstGeom prst="triangl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41" name="Triangle 38940">
            <a:extLst>
              <a:ext uri="{FF2B5EF4-FFF2-40B4-BE49-F238E27FC236}">
                <a16:creationId xmlns:a16="http://schemas.microsoft.com/office/drawing/2014/main" id="{B47E94F3-7C41-7807-C849-B3210E2A8BBA}"/>
              </a:ext>
            </a:extLst>
          </p:cNvPr>
          <p:cNvSpPr/>
          <p:nvPr/>
        </p:nvSpPr>
        <p:spPr>
          <a:xfrm>
            <a:off x="7220185" y="3770884"/>
            <a:ext cx="66389" cy="88692"/>
          </a:xfrm>
          <a:prstGeom prst="triangl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42" name="TextBox 38941">
            <a:extLst>
              <a:ext uri="{FF2B5EF4-FFF2-40B4-BE49-F238E27FC236}">
                <a16:creationId xmlns:a16="http://schemas.microsoft.com/office/drawing/2014/main" id="{D9953130-AA0D-919A-EEED-85AB45D26217}"/>
              </a:ext>
            </a:extLst>
          </p:cNvPr>
          <p:cNvSpPr txBox="1"/>
          <p:nvPr/>
        </p:nvSpPr>
        <p:spPr>
          <a:xfrm>
            <a:off x="7321084" y="3663505"/>
            <a:ext cx="1098469"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positive</a:t>
            </a:r>
            <a:endParaRPr lang="en-CN" sz="1000" b="1" dirty="0">
              <a:latin typeface="Constantia" panose="02030602050306030303" pitchFamily="18" charset="0"/>
            </a:endParaRPr>
          </a:p>
        </p:txBody>
      </p:sp>
      <p:pic>
        <p:nvPicPr>
          <p:cNvPr id="38943" name="Picture 38942" descr="Document Icons Responsive Color 128px icon">
            <a:extLst>
              <a:ext uri="{FF2B5EF4-FFF2-40B4-BE49-F238E27FC236}">
                <a16:creationId xmlns:a16="http://schemas.microsoft.com/office/drawing/2014/main" id="{C8CD3534-3A4A-6E3E-0099-D6B35835EAFA}"/>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515010" y="408546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44" name="Picture 38943" descr="Document Icons Responsive Color 128px icon">
            <a:extLst>
              <a:ext uri="{FF2B5EF4-FFF2-40B4-BE49-F238E27FC236}">
                <a16:creationId xmlns:a16="http://schemas.microsoft.com/office/drawing/2014/main" id="{8816CD82-0F86-7DAD-FC2C-305D206896BE}"/>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53336" y="408546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945" name="Picture 38944" descr="Document Icons Responsive Color 128px icon">
            <a:extLst>
              <a:ext uri="{FF2B5EF4-FFF2-40B4-BE49-F238E27FC236}">
                <a16:creationId xmlns:a16="http://schemas.microsoft.com/office/drawing/2014/main" id="{E1D4361D-1C8C-B754-E5EC-96E0E0704575}"/>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991662" y="4061649"/>
            <a:ext cx="478507" cy="478507"/>
          </a:xfrm>
          <a:prstGeom prst="rect">
            <a:avLst/>
          </a:prstGeom>
          <a:noFill/>
          <a:extLst>
            <a:ext uri="{909E8E84-426E-40DD-AFC4-6F175D3DCCD1}">
              <a14:hiddenFill xmlns:a14="http://schemas.microsoft.com/office/drawing/2010/main">
                <a:solidFill>
                  <a:srgbClr val="FFFFFF"/>
                </a:solidFill>
              </a14:hiddenFill>
            </a:ext>
          </a:extLst>
        </p:spPr>
      </p:pic>
      <p:sp>
        <p:nvSpPr>
          <p:cNvPr id="38946" name="TextBox 38945">
            <a:extLst>
              <a:ext uri="{FF2B5EF4-FFF2-40B4-BE49-F238E27FC236}">
                <a16:creationId xmlns:a16="http://schemas.microsoft.com/office/drawing/2014/main" id="{A0686602-C4D6-0F31-E19A-98C2703170D2}"/>
              </a:ext>
            </a:extLst>
          </p:cNvPr>
          <p:cNvSpPr txBox="1"/>
          <p:nvPr/>
        </p:nvSpPr>
        <p:spPr>
          <a:xfrm>
            <a:off x="4667559" y="4612532"/>
            <a:ext cx="1650058"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relevant docs</a:t>
            </a:r>
            <a:endParaRPr lang="en-CN" sz="1600" b="1" dirty="0">
              <a:latin typeface="Constantia" panose="02030602050306030303" pitchFamily="18" charset="0"/>
            </a:endParaRPr>
          </a:p>
        </p:txBody>
      </p:sp>
      <p:sp>
        <p:nvSpPr>
          <p:cNvPr id="38947" name="Left Arrow 38946">
            <a:extLst>
              <a:ext uri="{FF2B5EF4-FFF2-40B4-BE49-F238E27FC236}">
                <a16:creationId xmlns:a16="http://schemas.microsoft.com/office/drawing/2014/main" id="{C9F6E0EF-C556-1B4E-404A-9E7B7E86C86D}"/>
              </a:ext>
            </a:extLst>
          </p:cNvPr>
          <p:cNvSpPr/>
          <p:nvPr/>
        </p:nvSpPr>
        <p:spPr>
          <a:xfrm rot="10800000">
            <a:off x="3859330" y="4207152"/>
            <a:ext cx="478505"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948" name="Left Brace 38947">
            <a:extLst>
              <a:ext uri="{FF2B5EF4-FFF2-40B4-BE49-F238E27FC236}">
                <a16:creationId xmlns:a16="http://schemas.microsoft.com/office/drawing/2014/main" id="{BB311F9B-D005-C5F2-C0C8-922CFE220F82}"/>
              </a:ext>
            </a:extLst>
          </p:cNvPr>
          <p:cNvSpPr/>
          <p:nvPr/>
        </p:nvSpPr>
        <p:spPr>
          <a:xfrm rot="16200000">
            <a:off x="3355935" y="3035975"/>
            <a:ext cx="277106" cy="4204450"/>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38949" name="TextBox 38948">
            <a:extLst>
              <a:ext uri="{FF2B5EF4-FFF2-40B4-BE49-F238E27FC236}">
                <a16:creationId xmlns:a16="http://schemas.microsoft.com/office/drawing/2014/main" id="{A8CDDE02-E90E-48C2-3AD3-A98CBBAD69EF}"/>
              </a:ext>
            </a:extLst>
          </p:cNvPr>
          <p:cNvSpPr txBox="1"/>
          <p:nvPr/>
        </p:nvSpPr>
        <p:spPr>
          <a:xfrm>
            <a:off x="10168740" y="3661497"/>
            <a:ext cx="1650058" cy="584775"/>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importance sampling</a:t>
            </a:r>
            <a:endParaRPr lang="en-CN" sz="1600" b="1" dirty="0">
              <a:latin typeface="Constantia" panose="02030602050306030303" pitchFamily="18" charset="0"/>
            </a:endParaRPr>
          </a:p>
        </p:txBody>
      </p:sp>
      <p:sp>
        <p:nvSpPr>
          <p:cNvPr id="38950" name="TextBox 38949">
            <a:extLst>
              <a:ext uri="{FF2B5EF4-FFF2-40B4-BE49-F238E27FC236}">
                <a16:creationId xmlns:a16="http://schemas.microsoft.com/office/drawing/2014/main" id="{6AA26C54-9D94-BA16-92D4-A6DB25B871A1}"/>
              </a:ext>
            </a:extLst>
          </p:cNvPr>
          <p:cNvSpPr txBox="1"/>
          <p:nvPr/>
        </p:nvSpPr>
        <p:spPr>
          <a:xfrm>
            <a:off x="7423621" y="6201234"/>
            <a:ext cx="2441433"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variance reduction</a:t>
            </a:r>
            <a:endParaRPr lang="en-CN" sz="1600" b="1" dirty="0">
              <a:latin typeface="Constantia" panose="02030602050306030303" pitchFamily="18" charset="0"/>
            </a:endParaRPr>
          </a:p>
        </p:txBody>
      </p:sp>
    </p:spTree>
    <p:extLst>
      <p:ext uri="{BB962C8B-B14F-4D97-AF65-F5344CB8AC3E}">
        <p14:creationId xmlns:p14="http://schemas.microsoft.com/office/powerpoint/2010/main" val="38795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400" b="1" dirty="0">
                <a:latin typeface="Microsoft YaHei UI" panose="020B0503020204020204" pitchFamily="34" charset="-122"/>
                <a:ea typeface="Microsoft YaHei UI" panose="020B0503020204020204" pitchFamily="34" charset="-122"/>
              </a:rPr>
              <a:t>报告纲目</a:t>
            </a:r>
          </a:p>
          <a:p>
            <a:r>
              <a:rPr lang="en-CN" sz="2000" b="1" dirty="0">
                <a:latin typeface="Microsoft YaHei UI" panose="020B0503020204020204" pitchFamily="34" charset="-122"/>
                <a:ea typeface="Microsoft YaHei UI" panose="020B0503020204020204" pitchFamily="34" charset="-122"/>
              </a:rPr>
              <a:t>什么是语义向量模型</a:t>
            </a:r>
            <a:r>
              <a:rPr lang="en-US" sz="2000" b="1" dirty="0">
                <a:latin typeface="Microsoft YaHei UI" panose="020B0503020204020204" pitchFamily="34" charset="-122"/>
                <a:ea typeface="Microsoft YaHei UI" panose="020B0503020204020204" pitchFamily="34" charset="-122"/>
              </a:rPr>
              <a:t> (10min)</a:t>
            </a:r>
            <a:endParaRPr lang="en-CN" sz="2000" b="1" dirty="0">
              <a:latin typeface="Microsoft YaHei UI" panose="020B0503020204020204" pitchFamily="34" charset="-122"/>
              <a:ea typeface="Microsoft YaHei UI" panose="020B0503020204020204" pitchFamily="34" charset="-122"/>
            </a:endParaRPr>
          </a:p>
          <a:p>
            <a:r>
              <a:rPr lang="en-CN" sz="2000" dirty="0">
                <a:solidFill>
                  <a:schemeClr val="bg2"/>
                </a:solidFill>
                <a:latin typeface="Microsoft YaHei UI" panose="020B0503020204020204" pitchFamily="34" charset="-122"/>
                <a:ea typeface="Microsoft YaHei UI" panose="020B0503020204020204" pitchFamily="34" charset="-122"/>
              </a:rPr>
              <a:t>向量学习的基本模式 (20min)</a:t>
            </a:r>
          </a:p>
          <a:p>
            <a:r>
              <a:rPr lang="en-CN" sz="2000" dirty="0">
                <a:solidFill>
                  <a:schemeClr val="bg2"/>
                </a:solidFill>
                <a:latin typeface="Microsoft YaHei UI" panose="020B0503020204020204" pitchFamily="34" charset="-122"/>
                <a:ea typeface="Microsoft YaHei UI" panose="020B0503020204020204" pitchFamily="34" charset="-122"/>
              </a:rPr>
              <a:t>BGE模型的开发与实践 (</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大语言模型</a:t>
            </a:r>
            <a:r>
              <a:rPr lang="zh-CN" altLang="en-US" sz="2000" dirty="0">
                <a:solidFill>
                  <a:schemeClr val="bg2"/>
                </a:solidFill>
                <a:latin typeface="Microsoft YaHei UI" panose="020B0503020204020204" pitchFamily="34" charset="-122"/>
                <a:ea typeface="Microsoft YaHei UI" panose="020B0503020204020204" pitchFamily="34" charset="-122"/>
              </a:rPr>
              <a:t>与信息检索</a:t>
            </a:r>
            <a:r>
              <a:rPr lang="en-CN" sz="2000" dirty="0">
                <a:solidFill>
                  <a:schemeClr val="bg2"/>
                </a:solidFill>
                <a:latin typeface="Microsoft YaHei UI" panose="020B0503020204020204" pitchFamily="34" charset="-122"/>
                <a:ea typeface="Microsoft YaHei UI" panose="020B0503020204020204" pitchFamily="34" charset="-122"/>
              </a:rPr>
              <a:t> (</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报告总结</a:t>
            </a:r>
            <a:r>
              <a:rPr lang="zh-CN" altLang="en-US" sz="2000" dirty="0">
                <a:solidFill>
                  <a:schemeClr val="bg2"/>
                </a:solidFill>
                <a:latin typeface="Microsoft YaHei UI" panose="020B0503020204020204" pitchFamily="34" charset="-122"/>
                <a:ea typeface="Microsoft YaHei UI" panose="020B0503020204020204" pitchFamily="34" charset="-122"/>
              </a:rPr>
              <a:t> </a:t>
            </a:r>
            <a:r>
              <a:rPr lang="en-US" altLang="zh-CN" sz="2000" dirty="0">
                <a:solidFill>
                  <a:schemeClr val="bg2"/>
                </a:solidFill>
                <a:latin typeface="Microsoft YaHei UI" panose="020B0503020204020204" pitchFamily="34" charset="-122"/>
                <a:ea typeface="Microsoft YaHei UI" panose="020B0503020204020204" pitchFamily="34" charset="-122"/>
              </a:rPr>
              <a:t>(5min)</a:t>
            </a:r>
            <a:endParaRPr lang="en-CN" sz="2000" dirty="0">
              <a:solidFill>
                <a:schemeClr val="bg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0440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Increasing negative sampling</a:t>
            </a:r>
          </a:p>
          <a:p>
            <a:pPr>
              <a:spcBef>
                <a:spcPts val="600"/>
              </a:spcBef>
            </a:pPr>
            <a:r>
              <a:rPr lang="en-US" altLang="zh-CN" sz="1800" dirty="0">
                <a:latin typeface="Microsoft YaHei UI" panose="020B0503020204020204" pitchFamily="34" charset="-122"/>
                <a:ea typeface="Microsoft YaHei UI" panose="020B0503020204020204" pitchFamily="34" charset="-122"/>
              </a:rPr>
              <a:t>Naïve increasing is expensive and infeasible</a:t>
            </a:r>
          </a:p>
          <a:p>
            <a:pPr>
              <a:spcBef>
                <a:spcPts val="600"/>
              </a:spcBef>
            </a:pPr>
            <a:r>
              <a:rPr lang="en-US" altLang="zh-CN" sz="1800" dirty="0">
                <a:latin typeface="Microsoft YaHei UI" panose="020B0503020204020204" pitchFamily="34" charset="-122"/>
                <a:ea typeface="Microsoft YaHei UI" panose="020B0503020204020204" pitchFamily="34" charset="-122"/>
              </a:rPr>
              <a:t>Fundamental principle: </a:t>
            </a:r>
            <a:r>
              <a:rPr lang="en-US" altLang="zh-CN" sz="1800" b="1" dirty="0">
                <a:latin typeface="Microsoft YaHei UI" panose="020B0503020204020204" pitchFamily="34" charset="-122"/>
                <a:ea typeface="Microsoft YaHei UI" panose="020B0503020204020204" pitchFamily="34" charset="-122"/>
              </a:rPr>
              <a:t>sharing</a:t>
            </a:r>
          </a:p>
          <a:p>
            <a:pPr>
              <a:spcBef>
                <a:spcPts val="600"/>
              </a:spcBef>
            </a:pPr>
            <a:r>
              <a:rPr lang="en-US" altLang="zh-CN" sz="1800" dirty="0">
                <a:latin typeface="Microsoft YaHei UI" panose="020B0503020204020204" pitchFamily="34" charset="-122"/>
                <a:ea typeface="Microsoft YaHei UI" panose="020B0503020204020204" pitchFamily="34" charset="-122"/>
              </a:rPr>
              <a:t>Three strategies: </a:t>
            </a:r>
            <a:r>
              <a:rPr lang="en-US" altLang="zh-CN" sz="1800" b="1" dirty="0">
                <a:latin typeface="Microsoft YaHei UI" panose="020B0503020204020204" pitchFamily="34" charset="-122"/>
                <a:ea typeface="Microsoft YaHei UI" panose="020B0503020204020204" pitchFamily="34" charset="-122"/>
              </a:rPr>
              <a:t>in-batch</a:t>
            </a:r>
            <a:r>
              <a:rPr lang="en-US" altLang="zh-CN" sz="1800" dirty="0">
                <a:latin typeface="Microsoft YaHei UI" panose="020B0503020204020204" pitchFamily="34" charset="-122"/>
                <a:ea typeface="Microsoft YaHei UI" panose="020B0503020204020204" pitchFamily="34" charset="-122"/>
              </a:rPr>
              <a:t> sharing, </a:t>
            </a:r>
            <a:r>
              <a:rPr lang="en-US" altLang="zh-CN" sz="1800" b="1" dirty="0">
                <a:latin typeface="Microsoft YaHei UI" panose="020B0503020204020204" pitchFamily="34" charset="-122"/>
                <a:ea typeface="Microsoft YaHei UI" panose="020B0503020204020204" pitchFamily="34" charset="-122"/>
              </a:rPr>
              <a:t>cross-device</a:t>
            </a:r>
            <a:r>
              <a:rPr lang="en-US" altLang="zh-CN" sz="1800" dirty="0">
                <a:latin typeface="Microsoft YaHei UI" panose="020B0503020204020204" pitchFamily="34" charset="-122"/>
                <a:ea typeface="Microsoft YaHei UI" panose="020B0503020204020204" pitchFamily="34" charset="-122"/>
              </a:rPr>
              <a:t> sharing, </a:t>
            </a:r>
            <a:r>
              <a:rPr lang="en-US" altLang="zh-CN" sz="1800" b="1" dirty="0">
                <a:latin typeface="Microsoft YaHei UI" panose="020B0503020204020204" pitchFamily="34" charset="-122"/>
                <a:ea typeface="Microsoft YaHei UI" panose="020B0503020204020204" pitchFamily="34" charset="-122"/>
              </a:rPr>
              <a:t>gradient-checkpoint</a:t>
            </a:r>
          </a:p>
          <a:p>
            <a:pPr>
              <a:spcBef>
                <a:spcPts val="600"/>
              </a:spcBef>
            </a:pPr>
            <a:r>
              <a:rPr lang="en-US" altLang="zh-CN" sz="1800" dirty="0">
                <a:latin typeface="Microsoft YaHei UI" panose="020B0503020204020204" pitchFamily="34" charset="-122"/>
                <a:ea typeface="Microsoft YaHei UI" panose="020B0503020204020204" pitchFamily="34" charset="-122"/>
              </a:rPr>
              <a:t>However, </a:t>
            </a:r>
            <a:r>
              <a:rPr lang="en-US" altLang="zh-CN" sz="1800" b="1" dirty="0">
                <a:latin typeface="Microsoft YaHei UI" panose="020B0503020204020204" pitchFamily="34" charset="-122"/>
                <a:ea typeface="Microsoft YaHei UI" panose="020B0503020204020204" pitchFamily="34" charset="-122"/>
              </a:rPr>
              <a:t>no free lunch </a:t>
            </a:r>
            <a:r>
              <a:rPr lang="en-US" altLang="zh-CN" sz="1800" dirty="0">
                <a:latin typeface="Microsoft YaHei UI" panose="020B0503020204020204" pitchFamily="34" charset="-122"/>
                <a:ea typeface="Microsoft YaHei UI" panose="020B0503020204020204" pitchFamily="34" charset="-122"/>
              </a:rPr>
              <a:t>(higher resource consumption, higher computation cost)</a:t>
            </a:r>
            <a:endParaRPr lang="en-US" altLang="zh-CN" sz="1800" b="1" dirty="0">
              <a:latin typeface="Microsoft YaHei UI" panose="020B0503020204020204" pitchFamily="34" charset="-122"/>
              <a:ea typeface="Microsoft YaHei UI" panose="020B0503020204020204" pitchFamily="34" charset="-122"/>
            </a:endParaRPr>
          </a:p>
        </p:txBody>
      </p:sp>
      <p:pic>
        <p:nvPicPr>
          <p:cNvPr id="39938" name="Picture 2" descr="An example of in-batch negatives, a hard negative (in blue dotted box)... |  Download Scientific Diagram">
            <a:extLst>
              <a:ext uri="{FF2B5EF4-FFF2-40B4-BE49-F238E27FC236}">
                <a16:creationId xmlns:a16="http://schemas.microsoft.com/office/drawing/2014/main" id="{B9B378A4-C5D5-5E84-80F6-D3D25E5905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91"/>
          <a:stretch/>
        </p:blipFill>
        <p:spPr bwMode="auto">
          <a:xfrm>
            <a:off x="683241" y="3192305"/>
            <a:ext cx="3485625" cy="1382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n example of in-batch negatives, a hard negative (in blue dotted box)... |  Download Scientific Diagram">
            <a:extLst>
              <a:ext uri="{FF2B5EF4-FFF2-40B4-BE49-F238E27FC236}">
                <a16:creationId xmlns:a16="http://schemas.microsoft.com/office/drawing/2014/main" id="{5BF31A26-96FA-80CB-D490-081A737079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44"/>
          <a:stretch/>
        </p:blipFill>
        <p:spPr bwMode="auto">
          <a:xfrm>
            <a:off x="683240" y="4608452"/>
            <a:ext cx="3485625" cy="591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ACB239-9207-E760-DAF3-3B4BC824725A}"/>
              </a:ext>
            </a:extLst>
          </p:cNvPr>
          <p:cNvSpPr txBox="1"/>
          <p:nvPr/>
        </p:nvSpPr>
        <p:spPr>
          <a:xfrm>
            <a:off x="683240" y="5234356"/>
            <a:ext cx="3619325" cy="1323439"/>
          </a:xfrm>
          <a:prstGeom prst="rect">
            <a:avLst/>
          </a:prstGeom>
          <a:noFill/>
        </p:spPr>
        <p:txBody>
          <a:bodyPr wrap="square">
            <a:spAutoFit/>
          </a:bodyPr>
          <a:lstStyle/>
          <a:p>
            <a:r>
              <a:rPr lang="en-CN" sz="1600" b="1" dirty="0">
                <a:latin typeface="Constantia" panose="02030602050306030303" pitchFamily="18" charset="0"/>
                <a:ea typeface="Microsoft YaHei UI" panose="020B0503020204020204" pitchFamily="34" charset="-122"/>
              </a:rPr>
              <a:t>In-batch negatives</a:t>
            </a:r>
          </a:p>
          <a:p>
            <a:pPr marL="285750" indent="-285750">
              <a:buFont typeface="Arial" panose="020B0604020202020204" pitchFamily="34" charset="0"/>
              <a:buChar char="•"/>
            </a:pPr>
            <a:r>
              <a:rPr lang="en-CN" sz="1600" dirty="0">
                <a:latin typeface="Constantia" panose="02030602050306030303" pitchFamily="18" charset="0"/>
                <a:ea typeface="Microsoft YaHei UI" panose="020B0503020204020204" pitchFamily="34" charset="-122"/>
              </a:rPr>
              <a:t>One’s </a:t>
            </a:r>
            <a:r>
              <a:rPr lang="en-CN" sz="1600" u="sng" dirty="0">
                <a:latin typeface="Constantia" panose="02030602050306030303" pitchFamily="18" charset="0"/>
                <a:ea typeface="Microsoft YaHei UI" panose="020B0503020204020204" pitchFamily="34" charset="-122"/>
              </a:rPr>
              <a:t>positive sample </a:t>
            </a:r>
            <a:r>
              <a:rPr lang="en-CN" sz="1600" dirty="0">
                <a:latin typeface="Constantia" panose="02030602050306030303" pitchFamily="18" charset="0"/>
                <a:ea typeface="Microsoft YaHei UI" panose="020B0503020204020204" pitchFamily="34" charset="-122"/>
              </a:rPr>
              <a:t>is another query’s </a:t>
            </a:r>
            <a:r>
              <a:rPr lang="en-CN" sz="1600" u="sng" dirty="0">
                <a:latin typeface="Constantia" panose="02030602050306030303" pitchFamily="18" charset="0"/>
                <a:ea typeface="Microsoft YaHei UI" panose="020B0503020204020204" pitchFamily="34" charset="-122"/>
              </a:rPr>
              <a:t>negative sample</a:t>
            </a:r>
          </a:p>
          <a:p>
            <a:pPr marL="285750" indent="-285750">
              <a:buFont typeface="Arial" panose="020B0604020202020204" pitchFamily="34" charset="0"/>
              <a:buChar char="•"/>
            </a:pPr>
            <a:r>
              <a:rPr lang="en-CN" sz="1600" dirty="0">
                <a:latin typeface="Constantia" panose="02030602050306030303" pitchFamily="18" charset="0"/>
              </a:rPr>
              <a:t>Other queries’ docs within the </a:t>
            </a:r>
            <a:r>
              <a:rPr lang="en-CN" sz="1600" u="sng" dirty="0">
                <a:latin typeface="Constantia" panose="02030602050306030303" pitchFamily="18" charset="0"/>
              </a:rPr>
              <a:t>same batch</a:t>
            </a:r>
            <a:r>
              <a:rPr lang="en-CN" sz="1600" dirty="0">
                <a:latin typeface="Constantia" panose="02030602050306030303" pitchFamily="18" charset="0"/>
              </a:rPr>
              <a:t> are shared as negatives</a:t>
            </a:r>
          </a:p>
        </p:txBody>
      </p:sp>
      <p:pic>
        <p:nvPicPr>
          <p:cNvPr id="39942" name="Picture 6" descr="Gpu - Free computer icons">
            <a:extLst>
              <a:ext uri="{FF2B5EF4-FFF2-40B4-BE49-F238E27FC236}">
                <a16:creationId xmlns:a16="http://schemas.microsoft.com/office/drawing/2014/main" id="{FEA46EEE-9F55-DD57-7B92-89D419404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496" y="3791519"/>
            <a:ext cx="767463" cy="767463"/>
          </a:xfrm>
          <a:prstGeom prst="rect">
            <a:avLst/>
          </a:prstGeom>
          <a:noFill/>
          <a:extLst>
            <a:ext uri="{909E8E84-426E-40DD-AFC4-6F175D3DCCD1}">
              <a14:hiddenFill xmlns:a14="http://schemas.microsoft.com/office/drawing/2010/main">
                <a:solidFill>
                  <a:srgbClr val="FFFFFF"/>
                </a:solidFill>
              </a14:hiddenFill>
            </a:ext>
          </a:extLst>
        </p:spPr>
      </p:pic>
      <p:sp>
        <p:nvSpPr>
          <p:cNvPr id="13" name="Left Brace 12">
            <a:extLst>
              <a:ext uri="{FF2B5EF4-FFF2-40B4-BE49-F238E27FC236}">
                <a16:creationId xmlns:a16="http://schemas.microsoft.com/office/drawing/2014/main" id="{C3EE352D-6C4E-D8B7-5DE7-84CD8BAF0DA2}"/>
              </a:ext>
            </a:extLst>
          </p:cNvPr>
          <p:cNvSpPr/>
          <p:nvPr/>
        </p:nvSpPr>
        <p:spPr>
          <a:xfrm rot="10800000">
            <a:off x="5813587" y="4912968"/>
            <a:ext cx="261375" cy="1554583"/>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4" name="TextBox 13">
            <a:extLst>
              <a:ext uri="{FF2B5EF4-FFF2-40B4-BE49-F238E27FC236}">
                <a16:creationId xmlns:a16="http://schemas.microsoft.com/office/drawing/2014/main" id="{F4EB18FD-5A85-91BA-E8E8-1F3BE4370E93}"/>
              </a:ext>
            </a:extLst>
          </p:cNvPr>
          <p:cNvSpPr txBox="1"/>
          <p:nvPr/>
        </p:nvSpPr>
        <p:spPr>
          <a:xfrm>
            <a:off x="6172931" y="5516466"/>
            <a:ext cx="3568665" cy="830997"/>
          </a:xfrm>
          <a:prstGeom prst="rect">
            <a:avLst/>
          </a:prstGeom>
          <a:noFill/>
        </p:spPr>
        <p:txBody>
          <a:bodyPr wrap="square">
            <a:spAutoFit/>
          </a:bodyPr>
          <a:lstStyle/>
          <a:p>
            <a:r>
              <a:rPr lang="en-CN" sz="1600" b="1" dirty="0">
                <a:latin typeface="Constantia" panose="02030602050306030303" pitchFamily="18" charset="0"/>
              </a:rPr>
              <a:t>Cross-GPU negatives:</a:t>
            </a:r>
          </a:p>
          <a:p>
            <a:r>
              <a:rPr lang="en-CN" sz="1600" dirty="0">
                <a:latin typeface="Constantia" panose="02030602050306030303" pitchFamily="18" charset="0"/>
              </a:rPr>
              <a:t>Negative sharing between</a:t>
            </a:r>
            <a:r>
              <a:rPr lang="zh-CN" altLang="en-US" sz="1600" dirty="0">
                <a:latin typeface="Constantia" panose="02030602050306030303" pitchFamily="18" charset="0"/>
              </a:rPr>
              <a:t> </a:t>
            </a:r>
            <a:r>
              <a:rPr lang="en-US" altLang="zh-CN" sz="1600" dirty="0">
                <a:latin typeface="Constantia" panose="02030602050306030303" pitchFamily="18" charset="0"/>
              </a:rPr>
              <a:t>different batches from</a:t>
            </a:r>
            <a:r>
              <a:rPr lang="en-CN" altLang="zh-CN" sz="1600" dirty="0">
                <a:latin typeface="Constantia" panose="02030602050306030303" pitchFamily="18" charset="0"/>
              </a:rPr>
              <a:t> </a:t>
            </a:r>
            <a:r>
              <a:rPr lang="en-CN" sz="1600" u="sng" dirty="0">
                <a:latin typeface="Constantia" panose="02030602050306030303" pitchFamily="18" charset="0"/>
              </a:rPr>
              <a:t>parallel running GPUs</a:t>
            </a:r>
          </a:p>
        </p:txBody>
      </p:sp>
      <p:pic>
        <p:nvPicPr>
          <p:cNvPr id="6" name="Picture 6" descr="Gpu - Free computer icons">
            <a:extLst>
              <a:ext uri="{FF2B5EF4-FFF2-40B4-BE49-F238E27FC236}">
                <a16:creationId xmlns:a16="http://schemas.microsoft.com/office/drawing/2014/main" id="{65084850-A93C-36E4-D359-3569C238FBD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5384" y="4717935"/>
            <a:ext cx="591668" cy="591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pu - Free computer icons">
            <a:extLst>
              <a:ext uri="{FF2B5EF4-FFF2-40B4-BE49-F238E27FC236}">
                <a16:creationId xmlns:a16="http://schemas.microsoft.com/office/drawing/2014/main" id="{8732EF03-23A7-C558-19AE-9F0FF07036D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5384" y="5357157"/>
            <a:ext cx="591668" cy="591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pu - Free computer icons">
            <a:extLst>
              <a:ext uri="{FF2B5EF4-FFF2-40B4-BE49-F238E27FC236}">
                <a16:creationId xmlns:a16="http://schemas.microsoft.com/office/drawing/2014/main" id="{F41DF6A1-3864-0BB8-C23C-95FEACB34F4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5384" y="5996379"/>
            <a:ext cx="591668" cy="5916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75BAB65E-612C-EFDC-D74E-EBC9515013FC}"/>
              </a:ext>
            </a:extLst>
          </p:cNvPr>
          <p:cNvGrpSpPr/>
          <p:nvPr/>
        </p:nvGrpSpPr>
        <p:grpSpPr>
          <a:xfrm>
            <a:off x="5314654" y="4543953"/>
            <a:ext cx="148206" cy="1675392"/>
            <a:chOff x="5748198" y="4219448"/>
            <a:chExt cx="148206" cy="1815136"/>
          </a:xfrm>
        </p:grpSpPr>
        <p:cxnSp>
          <p:nvCxnSpPr>
            <p:cNvPr id="15" name="Straight Connector 14">
              <a:extLst>
                <a:ext uri="{FF2B5EF4-FFF2-40B4-BE49-F238E27FC236}">
                  <a16:creationId xmlns:a16="http://schemas.microsoft.com/office/drawing/2014/main" id="{27FAADFC-60FE-62E7-841D-08CF4ACD88FD}"/>
                </a:ext>
              </a:extLst>
            </p:cNvPr>
            <p:cNvCxnSpPr>
              <a:cxnSpLocks/>
            </p:cNvCxnSpPr>
            <p:nvPr/>
          </p:nvCxnSpPr>
          <p:spPr>
            <a:xfrm>
              <a:off x="5896404" y="4219448"/>
              <a:ext cx="0" cy="43909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19DD3C-D857-5AD5-2BBD-C97A947CD412}"/>
                </a:ext>
              </a:extLst>
            </p:cNvPr>
            <p:cNvCxnSpPr>
              <a:cxnSpLocks/>
            </p:cNvCxnSpPr>
            <p:nvPr/>
          </p:nvCxnSpPr>
          <p:spPr>
            <a:xfrm>
              <a:off x="5830690" y="4219448"/>
              <a:ext cx="0" cy="109903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E83EA8-32BD-8F58-AB18-C3620BEB0D53}"/>
                </a:ext>
              </a:extLst>
            </p:cNvPr>
            <p:cNvCxnSpPr>
              <a:cxnSpLocks/>
            </p:cNvCxnSpPr>
            <p:nvPr/>
          </p:nvCxnSpPr>
          <p:spPr>
            <a:xfrm>
              <a:off x="5748198" y="4219448"/>
              <a:ext cx="0" cy="181513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0C7B6237-C02B-9F2E-2B9A-753F7F83F2D4}"/>
              </a:ext>
            </a:extLst>
          </p:cNvPr>
          <p:cNvSpPr/>
          <p:nvPr/>
        </p:nvSpPr>
        <p:spPr>
          <a:xfrm>
            <a:off x="5377530" y="3631766"/>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7" name="Straight Connector 26">
            <a:extLst>
              <a:ext uri="{FF2B5EF4-FFF2-40B4-BE49-F238E27FC236}">
                <a16:creationId xmlns:a16="http://schemas.microsoft.com/office/drawing/2014/main" id="{926DE220-9BB3-D23C-8733-BC7B5A2682D6}"/>
              </a:ext>
            </a:extLst>
          </p:cNvPr>
          <p:cNvCxnSpPr>
            <a:cxnSpLocks/>
            <a:stCxn id="26" idx="6"/>
            <a:endCxn id="35" idx="2"/>
          </p:cNvCxnSpPr>
          <p:nvPr/>
        </p:nvCxnSpPr>
        <p:spPr>
          <a:xfrm flipV="1">
            <a:off x="5492232" y="3685012"/>
            <a:ext cx="1414002" cy="618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896C962-4A2A-395F-0F5D-1CC00891FE30}"/>
              </a:ext>
            </a:extLst>
          </p:cNvPr>
          <p:cNvSpPr/>
          <p:nvPr/>
        </p:nvSpPr>
        <p:spPr>
          <a:xfrm>
            <a:off x="6906234" y="3625578"/>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Oval 35">
            <a:extLst>
              <a:ext uri="{FF2B5EF4-FFF2-40B4-BE49-F238E27FC236}">
                <a16:creationId xmlns:a16="http://schemas.microsoft.com/office/drawing/2014/main" id="{2ECD0AC0-0A7F-B778-4165-814176E66DD6}"/>
              </a:ext>
            </a:extLst>
          </p:cNvPr>
          <p:cNvSpPr/>
          <p:nvPr/>
        </p:nvSpPr>
        <p:spPr>
          <a:xfrm>
            <a:off x="8434938" y="3625578"/>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9" name="Straight Connector 38">
            <a:extLst>
              <a:ext uri="{FF2B5EF4-FFF2-40B4-BE49-F238E27FC236}">
                <a16:creationId xmlns:a16="http://schemas.microsoft.com/office/drawing/2014/main" id="{5BC039AF-C6D3-C919-79C8-BEFF5DC79431}"/>
              </a:ext>
            </a:extLst>
          </p:cNvPr>
          <p:cNvCxnSpPr>
            <a:cxnSpLocks/>
            <a:stCxn id="35" idx="6"/>
            <a:endCxn id="36" idx="2"/>
          </p:cNvCxnSpPr>
          <p:nvPr/>
        </p:nvCxnSpPr>
        <p:spPr>
          <a:xfrm>
            <a:off x="7020936" y="3685012"/>
            <a:ext cx="1414002"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B314510-5248-EA2B-E75A-A54DFD51E29C}"/>
              </a:ext>
            </a:extLst>
          </p:cNvPr>
          <p:cNvSpPr/>
          <p:nvPr/>
        </p:nvSpPr>
        <p:spPr>
          <a:xfrm>
            <a:off x="10781720" y="3625578"/>
            <a:ext cx="114702" cy="11886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9" name="Straight Connector 48">
            <a:extLst>
              <a:ext uri="{FF2B5EF4-FFF2-40B4-BE49-F238E27FC236}">
                <a16:creationId xmlns:a16="http://schemas.microsoft.com/office/drawing/2014/main" id="{4246F2C9-5F4B-6037-18E9-C51A347462E1}"/>
              </a:ext>
            </a:extLst>
          </p:cNvPr>
          <p:cNvCxnSpPr>
            <a:cxnSpLocks/>
            <a:stCxn id="36" idx="6"/>
          </p:cNvCxnSpPr>
          <p:nvPr/>
        </p:nvCxnSpPr>
        <p:spPr>
          <a:xfrm>
            <a:off x="8549640" y="3685012"/>
            <a:ext cx="721050"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3D1F7FB-9208-5BDC-42DC-A728BF519892}"/>
              </a:ext>
            </a:extLst>
          </p:cNvPr>
          <p:cNvCxnSpPr>
            <a:cxnSpLocks/>
          </p:cNvCxnSpPr>
          <p:nvPr/>
        </p:nvCxnSpPr>
        <p:spPr>
          <a:xfrm>
            <a:off x="10060670" y="3685012"/>
            <a:ext cx="721050"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6980D7F-6E30-148A-A272-B334B6C040E4}"/>
              </a:ext>
            </a:extLst>
          </p:cNvPr>
          <p:cNvSpPr txBox="1"/>
          <p:nvPr/>
        </p:nvSpPr>
        <p:spPr>
          <a:xfrm>
            <a:off x="9474762" y="3454507"/>
            <a:ext cx="381836" cy="369332"/>
          </a:xfrm>
          <a:prstGeom prst="rect">
            <a:avLst/>
          </a:prstGeom>
          <a:noFill/>
        </p:spPr>
        <p:txBody>
          <a:bodyPr wrap="none" rtlCol="0">
            <a:spAutoFit/>
          </a:bodyPr>
          <a:lstStyle/>
          <a:p>
            <a:r>
              <a:rPr lang="en-US" dirty="0"/>
              <a:t>…</a:t>
            </a:r>
            <a:endParaRPr lang="en-CN" dirty="0"/>
          </a:p>
        </p:txBody>
      </p:sp>
      <p:sp>
        <p:nvSpPr>
          <p:cNvPr id="57" name="TextBox 56">
            <a:extLst>
              <a:ext uri="{FF2B5EF4-FFF2-40B4-BE49-F238E27FC236}">
                <a16:creationId xmlns:a16="http://schemas.microsoft.com/office/drawing/2014/main" id="{42E6C0E6-B0BB-A2A6-BC4F-AAB1C081A9D1}"/>
              </a:ext>
            </a:extLst>
          </p:cNvPr>
          <p:cNvSpPr txBox="1"/>
          <p:nvPr/>
        </p:nvSpPr>
        <p:spPr>
          <a:xfrm>
            <a:off x="5392227" y="3253844"/>
            <a:ext cx="357822" cy="338554"/>
          </a:xfrm>
          <a:prstGeom prst="rect">
            <a:avLst/>
          </a:prstGeom>
          <a:noFill/>
        </p:spPr>
        <p:txBody>
          <a:bodyPr wrap="square">
            <a:spAutoFit/>
          </a:bodyPr>
          <a:lstStyle/>
          <a:p>
            <a:r>
              <a:rPr lang="en-US" sz="1600" b="1" dirty="0">
                <a:latin typeface="Constantia" panose="02030602050306030303" pitchFamily="18" charset="0"/>
              </a:rPr>
              <a:t>t</a:t>
            </a:r>
            <a:endParaRPr lang="en-CN" sz="1600" dirty="0">
              <a:latin typeface="Constantia" panose="02030602050306030303" pitchFamily="18" charset="0"/>
            </a:endParaRPr>
          </a:p>
        </p:txBody>
      </p:sp>
      <p:sp>
        <p:nvSpPr>
          <p:cNvPr id="58" name="TextBox 57">
            <a:extLst>
              <a:ext uri="{FF2B5EF4-FFF2-40B4-BE49-F238E27FC236}">
                <a16:creationId xmlns:a16="http://schemas.microsoft.com/office/drawing/2014/main" id="{FEAC54A0-5953-9217-F961-D51F0E1DAC68}"/>
              </a:ext>
            </a:extLst>
          </p:cNvPr>
          <p:cNvSpPr txBox="1"/>
          <p:nvPr/>
        </p:nvSpPr>
        <p:spPr>
          <a:xfrm>
            <a:off x="6873349" y="3253844"/>
            <a:ext cx="739056" cy="338554"/>
          </a:xfrm>
          <a:prstGeom prst="rect">
            <a:avLst/>
          </a:prstGeom>
          <a:noFill/>
        </p:spPr>
        <p:txBody>
          <a:bodyPr wrap="square">
            <a:spAutoFit/>
          </a:bodyPr>
          <a:lstStyle/>
          <a:p>
            <a:r>
              <a:rPr lang="en-US" sz="1600" b="1" dirty="0">
                <a:latin typeface="Constantia" panose="02030602050306030303" pitchFamily="18" charset="0"/>
              </a:rPr>
              <a:t>t-1</a:t>
            </a:r>
            <a:endParaRPr lang="en-CN" sz="1600" dirty="0">
              <a:latin typeface="Constantia" panose="02030602050306030303" pitchFamily="18" charset="0"/>
            </a:endParaRPr>
          </a:p>
        </p:txBody>
      </p:sp>
      <p:sp>
        <p:nvSpPr>
          <p:cNvPr id="59" name="TextBox 58">
            <a:extLst>
              <a:ext uri="{FF2B5EF4-FFF2-40B4-BE49-F238E27FC236}">
                <a16:creationId xmlns:a16="http://schemas.microsoft.com/office/drawing/2014/main" id="{D75B742B-CF9D-D5BC-F4CE-937244081ED9}"/>
              </a:ext>
            </a:extLst>
          </p:cNvPr>
          <p:cNvSpPr txBox="1"/>
          <p:nvPr/>
        </p:nvSpPr>
        <p:spPr>
          <a:xfrm>
            <a:off x="8366177" y="3255984"/>
            <a:ext cx="739056" cy="338554"/>
          </a:xfrm>
          <a:prstGeom prst="rect">
            <a:avLst/>
          </a:prstGeom>
          <a:noFill/>
        </p:spPr>
        <p:txBody>
          <a:bodyPr wrap="square">
            <a:spAutoFit/>
          </a:bodyPr>
          <a:lstStyle/>
          <a:p>
            <a:r>
              <a:rPr lang="en-US" sz="1600" b="1" dirty="0">
                <a:latin typeface="Constantia" panose="02030602050306030303" pitchFamily="18" charset="0"/>
              </a:rPr>
              <a:t>t-2</a:t>
            </a:r>
            <a:endParaRPr lang="en-CN" sz="1600" dirty="0">
              <a:latin typeface="Constantia" panose="02030602050306030303" pitchFamily="18" charset="0"/>
            </a:endParaRPr>
          </a:p>
        </p:txBody>
      </p:sp>
      <p:sp>
        <p:nvSpPr>
          <p:cNvPr id="60" name="TextBox 59">
            <a:extLst>
              <a:ext uri="{FF2B5EF4-FFF2-40B4-BE49-F238E27FC236}">
                <a16:creationId xmlns:a16="http://schemas.microsoft.com/office/drawing/2014/main" id="{EC2FE967-2AC2-AB0C-7A09-1FEEB9478E89}"/>
              </a:ext>
            </a:extLst>
          </p:cNvPr>
          <p:cNvSpPr txBox="1"/>
          <p:nvPr/>
        </p:nvSpPr>
        <p:spPr>
          <a:xfrm>
            <a:off x="10736558" y="3263251"/>
            <a:ext cx="422553" cy="338554"/>
          </a:xfrm>
          <a:prstGeom prst="rect">
            <a:avLst/>
          </a:prstGeom>
          <a:noFill/>
        </p:spPr>
        <p:txBody>
          <a:bodyPr wrap="square">
            <a:spAutoFit/>
          </a:bodyPr>
          <a:lstStyle/>
          <a:p>
            <a:r>
              <a:rPr lang="en-US" sz="1600" b="1" dirty="0">
                <a:latin typeface="Constantia" panose="02030602050306030303" pitchFamily="18" charset="0"/>
              </a:rPr>
              <a:t>1</a:t>
            </a:r>
            <a:endParaRPr lang="en-CN" sz="1600" dirty="0">
              <a:latin typeface="Constantia" panose="02030602050306030303" pitchFamily="18" charset="0"/>
            </a:endParaRPr>
          </a:p>
        </p:txBody>
      </p:sp>
      <p:cxnSp>
        <p:nvCxnSpPr>
          <p:cNvPr id="61" name="Straight Connector 60">
            <a:extLst>
              <a:ext uri="{FF2B5EF4-FFF2-40B4-BE49-F238E27FC236}">
                <a16:creationId xmlns:a16="http://schemas.microsoft.com/office/drawing/2014/main" id="{6B272A49-13CA-1601-250A-13C411B36A42}"/>
              </a:ext>
            </a:extLst>
          </p:cNvPr>
          <p:cNvCxnSpPr>
            <a:cxnSpLocks/>
            <a:stCxn id="39942" idx="3"/>
            <a:endCxn id="35" idx="3"/>
          </p:cNvCxnSpPr>
          <p:nvPr/>
        </p:nvCxnSpPr>
        <p:spPr>
          <a:xfrm flipV="1">
            <a:off x="5775959" y="3727038"/>
            <a:ext cx="1147073" cy="448213"/>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936" name="Straight Connector 39935">
            <a:extLst>
              <a:ext uri="{FF2B5EF4-FFF2-40B4-BE49-F238E27FC236}">
                <a16:creationId xmlns:a16="http://schemas.microsoft.com/office/drawing/2014/main" id="{31C0E98B-36C1-122C-1146-E0DF049EC481}"/>
              </a:ext>
            </a:extLst>
          </p:cNvPr>
          <p:cNvCxnSpPr>
            <a:cxnSpLocks/>
            <a:stCxn id="39942" idx="3"/>
            <a:endCxn id="36" idx="3"/>
          </p:cNvCxnSpPr>
          <p:nvPr/>
        </p:nvCxnSpPr>
        <p:spPr>
          <a:xfrm flipV="1">
            <a:off x="5775959" y="3727038"/>
            <a:ext cx="2675777" cy="448213"/>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944" name="Straight Connector 39943">
            <a:extLst>
              <a:ext uri="{FF2B5EF4-FFF2-40B4-BE49-F238E27FC236}">
                <a16:creationId xmlns:a16="http://schemas.microsoft.com/office/drawing/2014/main" id="{E572AC4C-3ABE-5CFB-FD66-907EB9B20B82}"/>
              </a:ext>
            </a:extLst>
          </p:cNvPr>
          <p:cNvCxnSpPr>
            <a:cxnSpLocks/>
            <a:stCxn id="39942" idx="3"/>
            <a:endCxn id="42" idx="3"/>
          </p:cNvCxnSpPr>
          <p:nvPr/>
        </p:nvCxnSpPr>
        <p:spPr>
          <a:xfrm flipV="1">
            <a:off x="5775959" y="3727038"/>
            <a:ext cx="5022559" cy="448213"/>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949" name="TextBox 39948">
            <a:extLst>
              <a:ext uri="{FF2B5EF4-FFF2-40B4-BE49-F238E27FC236}">
                <a16:creationId xmlns:a16="http://schemas.microsoft.com/office/drawing/2014/main" id="{F759E075-DAF0-7859-CB3F-DEFF2535001D}"/>
              </a:ext>
            </a:extLst>
          </p:cNvPr>
          <p:cNvSpPr txBox="1"/>
          <p:nvPr/>
        </p:nvSpPr>
        <p:spPr>
          <a:xfrm>
            <a:off x="6469683" y="4431639"/>
            <a:ext cx="4880963" cy="830997"/>
          </a:xfrm>
          <a:prstGeom prst="rect">
            <a:avLst/>
          </a:prstGeom>
          <a:noFill/>
        </p:spPr>
        <p:txBody>
          <a:bodyPr wrap="square">
            <a:spAutoFit/>
          </a:bodyPr>
          <a:lstStyle/>
          <a:p>
            <a:r>
              <a:rPr lang="en-CN" sz="1600" b="1" dirty="0">
                <a:latin typeface="Constantia" panose="02030602050306030303" pitchFamily="18" charset="0"/>
              </a:rPr>
              <a:t>Cross-step negatives:</a:t>
            </a:r>
          </a:p>
          <a:p>
            <a:pPr marL="285750" indent="-285750">
              <a:buFont typeface="Arial" panose="020B0604020202020204" pitchFamily="34" charset="0"/>
              <a:buChar char="•"/>
            </a:pPr>
            <a:r>
              <a:rPr lang="en-US" sz="1600" b="1" dirty="0">
                <a:latin typeface="Constantia" panose="02030602050306030303" pitchFamily="18" charset="0"/>
              </a:rPr>
              <a:t>Cache</a:t>
            </a:r>
            <a:r>
              <a:rPr lang="en-US" sz="1600" dirty="0">
                <a:latin typeface="Constantia" panose="02030602050306030303" pitchFamily="18" charset="0"/>
              </a:rPr>
              <a:t> embeddings to CPU memory at each step</a:t>
            </a:r>
            <a:endParaRPr lang="en-CN" sz="1600" u="sng"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Re-used </a:t>
            </a:r>
            <a:r>
              <a:rPr lang="en-US" sz="1600" b="1" dirty="0">
                <a:latin typeface="Constantia" panose="02030602050306030303" pitchFamily="18" charset="0"/>
              </a:rPr>
              <a:t>cached doc embeddings as negatives</a:t>
            </a:r>
          </a:p>
        </p:txBody>
      </p:sp>
    </p:spTree>
    <p:extLst>
      <p:ext uri="{BB962C8B-B14F-4D97-AF65-F5344CB8AC3E}">
        <p14:creationId xmlns:p14="http://schemas.microsoft.com/office/powerpoint/2010/main" val="950229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Mining hard negatives</a:t>
            </a:r>
          </a:p>
          <a:p>
            <a:pPr>
              <a:spcBef>
                <a:spcPts val="600"/>
              </a:spcBef>
            </a:pPr>
            <a:r>
              <a:rPr lang="en-US" altLang="zh-CN" sz="1800" dirty="0">
                <a:latin typeface="Microsoft YaHei UI" panose="020B0503020204020204" pitchFamily="34" charset="-122"/>
                <a:ea typeface="Microsoft YaHei UI" panose="020B0503020204020204" pitchFamily="34" charset="-122"/>
              </a:rPr>
              <a:t>Hard negatives are seemingly relevant to the query</a:t>
            </a:r>
          </a:p>
          <a:p>
            <a:pPr>
              <a:spcBef>
                <a:spcPts val="600"/>
              </a:spcBef>
            </a:pPr>
            <a:r>
              <a:rPr lang="en-US" altLang="zh-CN" sz="1800" dirty="0">
                <a:latin typeface="Microsoft YaHei UI" panose="020B0503020204020204" pitchFamily="34" charset="-122"/>
                <a:ea typeface="Microsoft YaHei UI" panose="020B0503020204020204" pitchFamily="34" charset="-122"/>
              </a:rPr>
              <a:t>Using a </a:t>
            </a:r>
            <a:r>
              <a:rPr lang="en-US" altLang="zh-CN" sz="1800" b="1" dirty="0">
                <a:latin typeface="Microsoft YaHei UI" panose="020B0503020204020204" pitchFamily="34" charset="-122"/>
                <a:ea typeface="Microsoft YaHei UI" panose="020B0503020204020204" pitchFamily="34" charset="-122"/>
              </a:rPr>
              <a:t>surrogate retriever </a:t>
            </a:r>
            <a:r>
              <a:rPr lang="en-US" altLang="zh-CN" sz="1800" dirty="0">
                <a:latin typeface="Microsoft YaHei UI" panose="020B0503020204020204" pitchFamily="34" charset="-122"/>
                <a:ea typeface="Microsoft YaHei UI" panose="020B0503020204020204" pitchFamily="34" charset="-122"/>
              </a:rPr>
              <a:t>to search similar docs to each query (embedding, BM25)</a:t>
            </a:r>
          </a:p>
          <a:p>
            <a:pPr>
              <a:spcBef>
                <a:spcPts val="600"/>
              </a:spcBef>
            </a:pPr>
            <a:r>
              <a:rPr lang="en-US" altLang="zh-CN" sz="1800" dirty="0">
                <a:latin typeface="Microsoft YaHei UI" panose="020B0503020204020204" pitchFamily="34" charset="-122"/>
                <a:ea typeface="Microsoft YaHei UI" panose="020B0503020204020204" pitchFamily="34" charset="-122"/>
              </a:rPr>
              <a:t>Removal false negatives? 1. </a:t>
            </a:r>
            <a:r>
              <a:rPr lang="en-US" altLang="zh-CN" sz="1800" u="sng" dirty="0">
                <a:latin typeface="Microsoft YaHei UI" panose="020B0503020204020204" pitchFamily="34" charset="-122"/>
                <a:ea typeface="Microsoft YaHei UI" panose="020B0503020204020204" pitchFamily="34" charset="-122"/>
              </a:rPr>
              <a:t>Sampling</a:t>
            </a:r>
            <a:r>
              <a:rPr lang="en-US" altLang="zh-CN" sz="1800" dirty="0">
                <a:latin typeface="Microsoft YaHei UI" panose="020B0503020204020204" pitchFamily="34" charset="-122"/>
                <a:ea typeface="Microsoft YaHei UI" panose="020B0503020204020204" pitchFamily="34" charset="-122"/>
              </a:rPr>
              <a:t>, 2. </a:t>
            </a:r>
            <a:r>
              <a:rPr lang="en-US" altLang="zh-CN" sz="1800" u="sng" dirty="0">
                <a:latin typeface="Microsoft YaHei UI" panose="020B0503020204020204" pitchFamily="34" charset="-122"/>
                <a:ea typeface="Microsoft YaHei UI" panose="020B0503020204020204" pitchFamily="34" charset="-122"/>
              </a:rPr>
              <a:t>Re-ranker filtering</a:t>
            </a:r>
          </a:p>
          <a:p>
            <a:pPr>
              <a:spcBef>
                <a:spcPts val="600"/>
              </a:spcBef>
            </a:pPr>
            <a:endParaRPr lang="en-US" altLang="zh-CN" sz="1800" b="1" dirty="0">
              <a:latin typeface="Microsoft YaHei UI" panose="020B0503020204020204" pitchFamily="34" charset="-122"/>
              <a:ea typeface="Microsoft YaHei UI" panose="020B0503020204020204" pitchFamily="34" charset="-122"/>
            </a:endParaRPr>
          </a:p>
        </p:txBody>
      </p:sp>
      <p:grpSp>
        <p:nvGrpSpPr>
          <p:cNvPr id="3" name="Group 2">
            <a:extLst>
              <a:ext uri="{FF2B5EF4-FFF2-40B4-BE49-F238E27FC236}">
                <a16:creationId xmlns:a16="http://schemas.microsoft.com/office/drawing/2014/main" id="{70199231-8112-963B-D914-5F518C62A565}"/>
              </a:ext>
            </a:extLst>
          </p:cNvPr>
          <p:cNvGrpSpPr/>
          <p:nvPr/>
        </p:nvGrpSpPr>
        <p:grpSpPr>
          <a:xfrm>
            <a:off x="838199" y="3276946"/>
            <a:ext cx="3471196" cy="2982471"/>
            <a:chOff x="1110638" y="3179991"/>
            <a:chExt cx="3471196" cy="2982471"/>
          </a:xfrm>
        </p:grpSpPr>
        <p:pic>
          <p:nvPicPr>
            <p:cNvPr id="4" name="Picture 2" descr="Hard Negative Mixing for Contrastive Learning - Naver Labs Europe">
              <a:extLst>
                <a:ext uri="{FF2B5EF4-FFF2-40B4-BE49-F238E27FC236}">
                  <a16:creationId xmlns:a16="http://schemas.microsoft.com/office/drawing/2014/main" id="{FF65DF8D-51AD-A6FB-F5DF-87B833BB2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638" y="3179991"/>
              <a:ext cx="3471196" cy="2982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EE08A4-CD9D-FA4B-0E6E-BC57E6AD77C9}"/>
                </a:ext>
              </a:extLst>
            </p:cNvPr>
            <p:cNvSpPr txBox="1"/>
            <p:nvPr/>
          </p:nvSpPr>
          <p:spPr>
            <a:xfrm>
              <a:off x="1345907" y="3326292"/>
              <a:ext cx="3077497" cy="2689867"/>
            </a:xfrm>
            <a:prstGeom prst="rect">
              <a:avLst/>
            </a:prstGeom>
            <a:solidFill>
              <a:schemeClr val="bg1"/>
            </a:solidFill>
          </p:spPr>
          <p:txBody>
            <a:bodyPr wrap="square" rtlCol="0">
              <a:spAutoFit/>
            </a:bodyPr>
            <a:lstStyle/>
            <a:p>
              <a:endParaRPr lang="en-CN" dirty="0"/>
            </a:p>
          </p:txBody>
        </p:sp>
      </p:grpSp>
      <p:sp>
        <p:nvSpPr>
          <p:cNvPr id="8" name="Multiply 7">
            <a:extLst>
              <a:ext uri="{FF2B5EF4-FFF2-40B4-BE49-F238E27FC236}">
                <a16:creationId xmlns:a16="http://schemas.microsoft.com/office/drawing/2014/main" id="{B89ED4C8-735E-DCD4-297B-384FCFF569A1}"/>
              </a:ext>
            </a:extLst>
          </p:cNvPr>
          <p:cNvSpPr/>
          <p:nvPr/>
        </p:nvSpPr>
        <p:spPr>
          <a:xfrm>
            <a:off x="1680236" y="569811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Multiply 8">
            <a:extLst>
              <a:ext uri="{FF2B5EF4-FFF2-40B4-BE49-F238E27FC236}">
                <a16:creationId xmlns:a16="http://schemas.microsoft.com/office/drawing/2014/main" id="{F73380A0-EADF-7508-41AA-4E2FCEF8287D}"/>
              </a:ext>
            </a:extLst>
          </p:cNvPr>
          <p:cNvSpPr/>
          <p:nvPr/>
        </p:nvSpPr>
        <p:spPr>
          <a:xfrm>
            <a:off x="2010972" y="476956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Multiply 9">
            <a:extLst>
              <a:ext uri="{FF2B5EF4-FFF2-40B4-BE49-F238E27FC236}">
                <a16:creationId xmlns:a16="http://schemas.microsoft.com/office/drawing/2014/main" id="{120669E2-791E-B949-6E02-CDC6BFC06D97}"/>
              </a:ext>
            </a:extLst>
          </p:cNvPr>
          <p:cNvSpPr/>
          <p:nvPr/>
        </p:nvSpPr>
        <p:spPr>
          <a:xfrm>
            <a:off x="2568432" y="423793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Multiply 10">
            <a:extLst>
              <a:ext uri="{FF2B5EF4-FFF2-40B4-BE49-F238E27FC236}">
                <a16:creationId xmlns:a16="http://schemas.microsoft.com/office/drawing/2014/main" id="{EB4B4593-7ECF-F682-9D87-FDFA30311D0E}"/>
              </a:ext>
            </a:extLst>
          </p:cNvPr>
          <p:cNvSpPr/>
          <p:nvPr/>
        </p:nvSpPr>
        <p:spPr>
          <a:xfrm>
            <a:off x="1244323" y="453070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Multiply 11">
            <a:extLst>
              <a:ext uri="{FF2B5EF4-FFF2-40B4-BE49-F238E27FC236}">
                <a16:creationId xmlns:a16="http://schemas.microsoft.com/office/drawing/2014/main" id="{68CF632D-76B7-F19E-0FBE-D714977EDD6B}"/>
              </a:ext>
            </a:extLst>
          </p:cNvPr>
          <p:cNvSpPr/>
          <p:nvPr/>
        </p:nvSpPr>
        <p:spPr>
          <a:xfrm>
            <a:off x="1443951" y="552772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Multiply 12">
            <a:extLst>
              <a:ext uri="{FF2B5EF4-FFF2-40B4-BE49-F238E27FC236}">
                <a16:creationId xmlns:a16="http://schemas.microsoft.com/office/drawing/2014/main" id="{9626E0EA-D813-D93A-2658-23CA8B83697E}"/>
              </a:ext>
            </a:extLst>
          </p:cNvPr>
          <p:cNvSpPr/>
          <p:nvPr/>
        </p:nvSpPr>
        <p:spPr>
          <a:xfrm>
            <a:off x="1338186" y="487014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Multiply 13">
            <a:extLst>
              <a:ext uri="{FF2B5EF4-FFF2-40B4-BE49-F238E27FC236}">
                <a16:creationId xmlns:a16="http://schemas.microsoft.com/office/drawing/2014/main" id="{EEAFBFF8-9533-C6C5-D412-34E9EA5362A3}"/>
              </a:ext>
            </a:extLst>
          </p:cNvPr>
          <p:cNvSpPr/>
          <p:nvPr/>
        </p:nvSpPr>
        <p:spPr>
          <a:xfrm>
            <a:off x="2143975" y="5515244"/>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Multiply 14">
            <a:extLst>
              <a:ext uri="{FF2B5EF4-FFF2-40B4-BE49-F238E27FC236}">
                <a16:creationId xmlns:a16="http://schemas.microsoft.com/office/drawing/2014/main" id="{91DFEA88-B600-B355-7ED5-B614A7587335}"/>
              </a:ext>
            </a:extLst>
          </p:cNvPr>
          <p:cNvSpPr/>
          <p:nvPr/>
        </p:nvSpPr>
        <p:spPr>
          <a:xfrm>
            <a:off x="2640449" y="576360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Multiply 15">
            <a:extLst>
              <a:ext uri="{FF2B5EF4-FFF2-40B4-BE49-F238E27FC236}">
                <a16:creationId xmlns:a16="http://schemas.microsoft.com/office/drawing/2014/main" id="{C836E9F4-14AB-E46A-F864-C44A86402818}"/>
              </a:ext>
            </a:extLst>
          </p:cNvPr>
          <p:cNvSpPr/>
          <p:nvPr/>
        </p:nvSpPr>
        <p:spPr>
          <a:xfrm>
            <a:off x="2799167" y="568065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Multiply 16">
            <a:extLst>
              <a:ext uri="{FF2B5EF4-FFF2-40B4-BE49-F238E27FC236}">
                <a16:creationId xmlns:a16="http://schemas.microsoft.com/office/drawing/2014/main" id="{8903F077-3D65-2A65-C066-EC58EA78EBAF}"/>
              </a:ext>
            </a:extLst>
          </p:cNvPr>
          <p:cNvSpPr/>
          <p:nvPr/>
        </p:nvSpPr>
        <p:spPr>
          <a:xfrm>
            <a:off x="2454588" y="4498852"/>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Multiply 17">
            <a:extLst>
              <a:ext uri="{FF2B5EF4-FFF2-40B4-BE49-F238E27FC236}">
                <a16:creationId xmlns:a16="http://schemas.microsoft.com/office/drawing/2014/main" id="{307C110C-1CC4-4F2E-FC56-6F648F691401}"/>
              </a:ext>
            </a:extLst>
          </p:cNvPr>
          <p:cNvSpPr/>
          <p:nvPr/>
        </p:nvSpPr>
        <p:spPr>
          <a:xfrm>
            <a:off x="2792397" y="474395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Multiply 18">
            <a:extLst>
              <a:ext uri="{FF2B5EF4-FFF2-40B4-BE49-F238E27FC236}">
                <a16:creationId xmlns:a16="http://schemas.microsoft.com/office/drawing/2014/main" id="{DD80CD5F-E246-8A39-EA9A-0048F1A85740}"/>
              </a:ext>
            </a:extLst>
          </p:cNvPr>
          <p:cNvSpPr/>
          <p:nvPr/>
        </p:nvSpPr>
        <p:spPr>
          <a:xfrm>
            <a:off x="2314830" y="4855097"/>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Multiply 19">
            <a:extLst>
              <a:ext uri="{FF2B5EF4-FFF2-40B4-BE49-F238E27FC236}">
                <a16:creationId xmlns:a16="http://schemas.microsoft.com/office/drawing/2014/main" id="{679AD80D-60D8-BA7E-2949-22B378C4AFBF}"/>
              </a:ext>
            </a:extLst>
          </p:cNvPr>
          <p:cNvSpPr/>
          <p:nvPr/>
        </p:nvSpPr>
        <p:spPr>
          <a:xfrm>
            <a:off x="2736915" y="513591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Multiply 20">
            <a:extLst>
              <a:ext uri="{FF2B5EF4-FFF2-40B4-BE49-F238E27FC236}">
                <a16:creationId xmlns:a16="http://schemas.microsoft.com/office/drawing/2014/main" id="{AD7D8A79-34E0-8306-B393-6F0B3AB7BE76}"/>
              </a:ext>
            </a:extLst>
          </p:cNvPr>
          <p:cNvSpPr/>
          <p:nvPr/>
        </p:nvSpPr>
        <p:spPr>
          <a:xfrm>
            <a:off x="2876673" y="5460306"/>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Multiply 21">
            <a:extLst>
              <a:ext uri="{FF2B5EF4-FFF2-40B4-BE49-F238E27FC236}">
                <a16:creationId xmlns:a16="http://schemas.microsoft.com/office/drawing/2014/main" id="{6118E8DA-0B4C-9C9D-7C3A-473B807C7550}"/>
              </a:ext>
            </a:extLst>
          </p:cNvPr>
          <p:cNvSpPr/>
          <p:nvPr/>
        </p:nvSpPr>
        <p:spPr>
          <a:xfrm>
            <a:off x="3214482" y="570541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Multiply 22">
            <a:extLst>
              <a:ext uri="{FF2B5EF4-FFF2-40B4-BE49-F238E27FC236}">
                <a16:creationId xmlns:a16="http://schemas.microsoft.com/office/drawing/2014/main" id="{380AF7E9-236B-C37B-7279-BB5BB37BFB9D}"/>
              </a:ext>
            </a:extLst>
          </p:cNvPr>
          <p:cNvSpPr/>
          <p:nvPr/>
        </p:nvSpPr>
        <p:spPr>
          <a:xfrm>
            <a:off x="2749703" y="578458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Multiply 23">
            <a:extLst>
              <a:ext uri="{FF2B5EF4-FFF2-40B4-BE49-F238E27FC236}">
                <a16:creationId xmlns:a16="http://schemas.microsoft.com/office/drawing/2014/main" id="{F14BB962-7D3B-707B-B58E-4438F4AA80B8}"/>
              </a:ext>
            </a:extLst>
          </p:cNvPr>
          <p:cNvSpPr/>
          <p:nvPr/>
        </p:nvSpPr>
        <p:spPr>
          <a:xfrm>
            <a:off x="1099262" y="490568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Multiply 24">
            <a:extLst>
              <a:ext uri="{FF2B5EF4-FFF2-40B4-BE49-F238E27FC236}">
                <a16:creationId xmlns:a16="http://schemas.microsoft.com/office/drawing/2014/main" id="{A4A55E40-3CDA-2778-E03E-7ECF6DB58235}"/>
              </a:ext>
            </a:extLst>
          </p:cNvPr>
          <p:cNvSpPr/>
          <p:nvPr/>
        </p:nvSpPr>
        <p:spPr>
          <a:xfrm>
            <a:off x="1154321" y="455276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Multiply 25">
            <a:extLst>
              <a:ext uri="{FF2B5EF4-FFF2-40B4-BE49-F238E27FC236}">
                <a16:creationId xmlns:a16="http://schemas.microsoft.com/office/drawing/2014/main" id="{D8AC1AA2-0E29-65A9-1B8E-B92D0AD43588}"/>
              </a:ext>
            </a:extLst>
          </p:cNvPr>
          <p:cNvSpPr/>
          <p:nvPr/>
        </p:nvSpPr>
        <p:spPr>
          <a:xfrm>
            <a:off x="1518105" y="479786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Multiply 26">
            <a:extLst>
              <a:ext uri="{FF2B5EF4-FFF2-40B4-BE49-F238E27FC236}">
                <a16:creationId xmlns:a16="http://schemas.microsoft.com/office/drawing/2014/main" id="{E2092AB1-FED0-60CB-9C37-358BB114A794}"/>
              </a:ext>
            </a:extLst>
          </p:cNvPr>
          <p:cNvSpPr/>
          <p:nvPr/>
        </p:nvSpPr>
        <p:spPr>
          <a:xfrm>
            <a:off x="1073468" y="562203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Multiply 27">
            <a:extLst>
              <a:ext uri="{FF2B5EF4-FFF2-40B4-BE49-F238E27FC236}">
                <a16:creationId xmlns:a16="http://schemas.microsoft.com/office/drawing/2014/main" id="{2DF92CBB-6B2B-ED7F-AFC3-478625BEC947}"/>
              </a:ext>
            </a:extLst>
          </p:cNvPr>
          <p:cNvSpPr/>
          <p:nvPr/>
        </p:nvSpPr>
        <p:spPr>
          <a:xfrm>
            <a:off x="1338186" y="568065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Multiply 28">
            <a:extLst>
              <a:ext uri="{FF2B5EF4-FFF2-40B4-BE49-F238E27FC236}">
                <a16:creationId xmlns:a16="http://schemas.microsoft.com/office/drawing/2014/main" id="{DC1EC0BF-887C-D409-6F3A-B97D322FB06A}"/>
              </a:ext>
            </a:extLst>
          </p:cNvPr>
          <p:cNvSpPr/>
          <p:nvPr/>
        </p:nvSpPr>
        <p:spPr>
          <a:xfrm>
            <a:off x="1602381" y="5514214"/>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Multiply 29">
            <a:extLst>
              <a:ext uri="{FF2B5EF4-FFF2-40B4-BE49-F238E27FC236}">
                <a16:creationId xmlns:a16="http://schemas.microsoft.com/office/drawing/2014/main" id="{7745908F-B818-5808-F299-FE386438820B}"/>
              </a:ext>
            </a:extLst>
          </p:cNvPr>
          <p:cNvSpPr/>
          <p:nvPr/>
        </p:nvSpPr>
        <p:spPr>
          <a:xfrm>
            <a:off x="1940190" y="575931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Multiply 30">
            <a:extLst>
              <a:ext uri="{FF2B5EF4-FFF2-40B4-BE49-F238E27FC236}">
                <a16:creationId xmlns:a16="http://schemas.microsoft.com/office/drawing/2014/main" id="{E40EF5F0-E0D0-B8FD-D870-08713DC2F396}"/>
              </a:ext>
            </a:extLst>
          </p:cNvPr>
          <p:cNvSpPr/>
          <p:nvPr/>
        </p:nvSpPr>
        <p:spPr>
          <a:xfrm>
            <a:off x="1462623" y="587045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A1B95A1E-D3F4-BD1C-7719-744B8A66C4C5}"/>
              </a:ext>
            </a:extLst>
          </p:cNvPr>
          <p:cNvSpPr/>
          <p:nvPr/>
        </p:nvSpPr>
        <p:spPr>
          <a:xfrm>
            <a:off x="3410002" y="3924370"/>
            <a:ext cx="112364" cy="8093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riangle 32">
            <a:extLst>
              <a:ext uri="{FF2B5EF4-FFF2-40B4-BE49-F238E27FC236}">
                <a16:creationId xmlns:a16="http://schemas.microsoft.com/office/drawing/2014/main" id="{5F270F86-58D3-8B9E-7336-005FB96F68BB}"/>
              </a:ext>
            </a:extLst>
          </p:cNvPr>
          <p:cNvSpPr/>
          <p:nvPr/>
        </p:nvSpPr>
        <p:spPr>
          <a:xfrm>
            <a:off x="3031204" y="4039622"/>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Triangle 33">
            <a:extLst>
              <a:ext uri="{FF2B5EF4-FFF2-40B4-BE49-F238E27FC236}">
                <a16:creationId xmlns:a16="http://schemas.microsoft.com/office/drawing/2014/main" id="{BB727E60-F843-41B3-CB6D-116DF97DCB0A}"/>
              </a:ext>
            </a:extLst>
          </p:cNvPr>
          <p:cNvSpPr/>
          <p:nvPr/>
        </p:nvSpPr>
        <p:spPr>
          <a:xfrm>
            <a:off x="3248391" y="4237931"/>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Triangle 34">
            <a:extLst>
              <a:ext uri="{FF2B5EF4-FFF2-40B4-BE49-F238E27FC236}">
                <a16:creationId xmlns:a16="http://schemas.microsoft.com/office/drawing/2014/main" id="{EB97184C-CD36-8DCE-E86D-FEB94269017A}"/>
              </a:ext>
            </a:extLst>
          </p:cNvPr>
          <p:cNvSpPr/>
          <p:nvPr/>
        </p:nvSpPr>
        <p:spPr>
          <a:xfrm>
            <a:off x="3591084" y="4119943"/>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Triangle 35">
            <a:extLst>
              <a:ext uri="{FF2B5EF4-FFF2-40B4-BE49-F238E27FC236}">
                <a16:creationId xmlns:a16="http://schemas.microsoft.com/office/drawing/2014/main" id="{4C986120-F779-6B0B-91A7-926F0FEE8931}"/>
              </a:ext>
            </a:extLst>
          </p:cNvPr>
          <p:cNvSpPr/>
          <p:nvPr/>
        </p:nvSpPr>
        <p:spPr>
          <a:xfrm>
            <a:off x="3248391" y="3654505"/>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riangle 36">
            <a:extLst>
              <a:ext uri="{FF2B5EF4-FFF2-40B4-BE49-F238E27FC236}">
                <a16:creationId xmlns:a16="http://schemas.microsoft.com/office/drawing/2014/main" id="{9AFB2632-2C4B-44D8-D0C3-A9B13B1DDDC6}"/>
              </a:ext>
            </a:extLst>
          </p:cNvPr>
          <p:cNvSpPr/>
          <p:nvPr/>
        </p:nvSpPr>
        <p:spPr>
          <a:xfrm>
            <a:off x="3618561" y="3763228"/>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Multiply 37">
            <a:extLst>
              <a:ext uri="{FF2B5EF4-FFF2-40B4-BE49-F238E27FC236}">
                <a16:creationId xmlns:a16="http://schemas.microsoft.com/office/drawing/2014/main" id="{1ADB3B9E-D1D3-96F4-FFF9-C13AD9612B81}"/>
              </a:ext>
            </a:extLst>
          </p:cNvPr>
          <p:cNvSpPr/>
          <p:nvPr/>
        </p:nvSpPr>
        <p:spPr>
          <a:xfrm>
            <a:off x="3653689" y="4570540"/>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Multiply 38">
            <a:extLst>
              <a:ext uri="{FF2B5EF4-FFF2-40B4-BE49-F238E27FC236}">
                <a16:creationId xmlns:a16="http://schemas.microsoft.com/office/drawing/2014/main" id="{86F19A26-42D6-2DFE-7B8E-0CDFB2EDC6A2}"/>
              </a:ext>
            </a:extLst>
          </p:cNvPr>
          <p:cNvSpPr/>
          <p:nvPr/>
        </p:nvSpPr>
        <p:spPr>
          <a:xfrm>
            <a:off x="3730681" y="3524852"/>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Multiply 39">
            <a:extLst>
              <a:ext uri="{FF2B5EF4-FFF2-40B4-BE49-F238E27FC236}">
                <a16:creationId xmlns:a16="http://schemas.microsoft.com/office/drawing/2014/main" id="{92A9DE54-BC9D-C27F-DE88-A489D595D77B}"/>
              </a:ext>
            </a:extLst>
          </p:cNvPr>
          <p:cNvSpPr/>
          <p:nvPr/>
        </p:nvSpPr>
        <p:spPr>
          <a:xfrm>
            <a:off x="3400438" y="4468903"/>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Multiply 40">
            <a:extLst>
              <a:ext uri="{FF2B5EF4-FFF2-40B4-BE49-F238E27FC236}">
                <a16:creationId xmlns:a16="http://schemas.microsoft.com/office/drawing/2014/main" id="{C53D20AD-74CF-9599-ED2D-5D341D0950BD}"/>
              </a:ext>
            </a:extLst>
          </p:cNvPr>
          <p:cNvSpPr/>
          <p:nvPr/>
        </p:nvSpPr>
        <p:spPr>
          <a:xfrm>
            <a:off x="3824544" y="3910393"/>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Multiply 41">
            <a:extLst>
              <a:ext uri="{FF2B5EF4-FFF2-40B4-BE49-F238E27FC236}">
                <a16:creationId xmlns:a16="http://schemas.microsoft.com/office/drawing/2014/main" id="{098DECEA-508D-30E7-496D-2110C1E5E9D2}"/>
              </a:ext>
            </a:extLst>
          </p:cNvPr>
          <p:cNvSpPr/>
          <p:nvPr/>
        </p:nvSpPr>
        <p:spPr>
          <a:xfrm>
            <a:off x="3344956" y="4860861"/>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Multiply 42">
            <a:extLst>
              <a:ext uri="{FF2B5EF4-FFF2-40B4-BE49-F238E27FC236}">
                <a16:creationId xmlns:a16="http://schemas.microsoft.com/office/drawing/2014/main" id="{D5323F41-51D4-0787-A973-3292A5B6B306}"/>
              </a:ext>
            </a:extLst>
          </p:cNvPr>
          <p:cNvSpPr/>
          <p:nvPr/>
        </p:nvSpPr>
        <p:spPr>
          <a:xfrm>
            <a:off x="3409795" y="3454839"/>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TextBox 43">
            <a:extLst>
              <a:ext uri="{FF2B5EF4-FFF2-40B4-BE49-F238E27FC236}">
                <a16:creationId xmlns:a16="http://schemas.microsoft.com/office/drawing/2014/main" id="{25B98E37-C58F-206C-8580-E4423E1AE907}"/>
              </a:ext>
            </a:extLst>
          </p:cNvPr>
          <p:cNvSpPr txBox="1"/>
          <p:nvPr/>
        </p:nvSpPr>
        <p:spPr>
          <a:xfrm>
            <a:off x="1073468" y="3799912"/>
            <a:ext cx="2949965" cy="2250053"/>
          </a:xfrm>
          <a:prstGeom prst="rect">
            <a:avLst/>
          </a:prstGeom>
          <a:solidFill>
            <a:schemeClr val="accent2">
              <a:lumMod val="20000"/>
              <a:lumOff val="80000"/>
              <a:alpha val="25098"/>
            </a:schemeClr>
          </a:solidFill>
        </p:spPr>
        <p:txBody>
          <a:bodyPr wrap="square" rtlCol="0">
            <a:spAutoFit/>
          </a:bodyPr>
          <a:lstStyle/>
          <a:p>
            <a:endParaRPr lang="en-CN" dirty="0"/>
          </a:p>
        </p:txBody>
      </p:sp>
      <p:sp>
        <p:nvSpPr>
          <p:cNvPr id="45" name="TextBox 44">
            <a:extLst>
              <a:ext uri="{FF2B5EF4-FFF2-40B4-BE49-F238E27FC236}">
                <a16:creationId xmlns:a16="http://schemas.microsoft.com/office/drawing/2014/main" id="{130A9DA7-D8D2-F287-A510-93EE8D7A3F39}"/>
              </a:ext>
            </a:extLst>
          </p:cNvPr>
          <p:cNvSpPr txBox="1"/>
          <p:nvPr/>
        </p:nvSpPr>
        <p:spPr>
          <a:xfrm>
            <a:off x="2964413" y="3552546"/>
            <a:ext cx="877002" cy="833408"/>
          </a:xfrm>
          <a:prstGeom prst="rect">
            <a:avLst/>
          </a:prstGeom>
          <a:solidFill>
            <a:srgbClr val="1E43FF">
              <a:alpha val="25098"/>
            </a:srgbClr>
          </a:solidFill>
        </p:spPr>
        <p:txBody>
          <a:bodyPr wrap="square" rtlCol="0">
            <a:spAutoFit/>
          </a:bodyPr>
          <a:lstStyle/>
          <a:p>
            <a:endParaRPr lang="en-CN" dirty="0"/>
          </a:p>
        </p:txBody>
      </p:sp>
      <p:grpSp>
        <p:nvGrpSpPr>
          <p:cNvPr id="46" name="Group 45">
            <a:extLst>
              <a:ext uri="{FF2B5EF4-FFF2-40B4-BE49-F238E27FC236}">
                <a16:creationId xmlns:a16="http://schemas.microsoft.com/office/drawing/2014/main" id="{C32A2E2D-8A15-F394-6DEF-2595E1CD07E3}"/>
              </a:ext>
            </a:extLst>
          </p:cNvPr>
          <p:cNvGrpSpPr/>
          <p:nvPr/>
        </p:nvGrpSpPr>
        <p:grpSpPr>
          <a:xfrm>
            <a:off x="990599" y="3429346"/>
            <a:ext cx="1574590" cy="977111"/>
            <a:chOff x="8349659" y="3210379"/>
            <a:chExt cx="1574590" cy="977111"/>
          </a:xfrm>
        </p:grpSpPr>
        <p:grpSp>
          <p:nvGrpSpPr>
            <p:cNvPr id="47" name="Group 46">
              <a:extLst>
                <a:ext uri="{FF2B5EF4-FFF2-40B4-BE49-F238E27FC236}">
                  <a16:creationId xmlns:a16="http://schemas.microsoft.com/office/drawing/2014/main" id="{6656D05F-EDCB-7ABD-6988-73972B088197}"/>
                </a:ext>
              </a:extLst>
            </p:cNvPr>
            <p:cNvGrpSpPr/>
            <p:nvPr/>
          </p:nvGrpSpPr>
          <p:grpSpPr>
            <a:xfrm>
              <a:off x="8349659" y="3210379"/>
              <a:ext cx="1574590" cy="977111"/>
              <a:chOff x="1263038" y="3440546"/>
              <a:chExt cx="3471196" cy="4169303"/>
            </a:xfrm>
          </p:grpSpPr>
          <p:pic>
            <p:nvPicPr>
              <p:cNvPr id="55" name="Picture 2" descr="Hard Negative Mixing for Contrastive Learning - Naver Labs Europe">
                <a:extLst>
                  <a:ext uri="{FF2B5EF4-FFF2-40B4-BE49-F238E27FC236}">
                    <a16:creationId xmlns:a16="http://schemas.microsoft.com/office/drawing/2014/main" id="{A6D74900-4B1F-DDB2-3EFC-EBACCF07F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38" y="3440546"/>
                <a:ext cx="3471196" cy="416930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76862BA2-F9DD-59B4-1A37-FFD5CECA9BF0}"/>
                  </a:ext>
                </a:extLst>
              </p:cNvPr>
              <p:cNvSpPr txBox="1"/>
              <p:nvPr/>
            </p:nvSpPr>
            <p:spPr>
              <a:xfrm>
                <a:off x="1412572" y="3586848"/>
                <a:ext cx="3183585" cy="3790507"/>
              </a:xfrm>
              <a:prstGeom prst="rect">
                <a:avLst/>
              </a:prstGeom>
              <a:solidFill>
                <a:schemeClr val="bg1"/>
              </a:solidFill>
            </p:spPr>
            <p:txBody>
              <a:bodyPr wrap="square" rtlCol="0">
                <a:spAutoFit/>
              </a:bodyPr>
              <a:lstStyle/>
              <a:p>
                <a:endParaRPr lang="en-CN" dirty="0"/>
              </a:p>
            </p:txBody>
          </p:sp>
        </p:grpSp>
        <p:grpSp>
          <p:nvGrpSpPr>
            <p:cNvPr id="48" name="Group 47">
              <a:extLst>
                <a:ext uri="{FF2B5EF4-FFF2-40B4-BE49-F238E27FC236}">
                  <a16:creationId xmlns:a16="http://schemas.microsoft.com/office/drawing/2014/main" id="{F445F655-EB3A-523F-13E3-96DBC9763E1B}"/>
                </a:ext>
              </a:extLst>
            </p:cNvPr>
            <p:cNvGrpSpPr/>
            <p:nvPr/>
          </p:nvGrpSpPr>
          <p:grpSpPr>
            <a:xfrm>
              <a:off x="8475659" y="3210468"/>
              <a:ext cx="1417518" cy="892615"/>
              <a:chOff x="1389038" y="3437223"/>
              <a:chExt cx="1417518" cy="892615"/>
            </a:xfrm>
          </p:grpSpPr>
          <p:sp>
            <p:nvSpPr>
              <p:cNvPr id="49" name="Multiply 48">
                <a:extLst>
                  <a:ext uri="{FF2B5EF4-FFF2-40B4-BE49-F238E27FC236}">
                    <a16:creationId xmlns:a16="http://schemas.microsoft.com/office/drawing/2014/main" id="{B382C5A2-81F1-CF4F-F3E8-563125C2DF12}"/>
                  </a:ext>
                </a:extLst>
              </p:cNvPr>
              <p:cNvSpPr/>
              <p:nvPr/>
            </p:nvSpPr>
            <p:spPr>
              <a:xfrm>
                <a:off x="1389038" y="4165275"/>
                <a:ext cx="187726" cy="107816"/>
              </a:xfrm>
              <a:prstGeom prst="mathMultiply">
                <a:avLst>
                  <a:gd name="adj1" fmla="val 0"/>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Triangle 49">
                <a:extLst>
                  <a:ext uri="{FF2B5EF4-FFF2-40B4-BE49-F238E27FC236}">
                    <a16:creationId xmlns:a16="http://schemas.microsoft.com/office/drawing/2014/main" id="{44919B16-5D6E-330E-2093-17BE756BF176}"/>
                  </a:ext>
                </a:extLst>
              </p:cNvPr>
              <p:cNvSpPr/>
              <p:nvPr/>
            </p:nvSpPr>
            <p:spPr>
              <a:xfrm>
                <a:off x="1455647" y="3968976"/>
                <a:ext cx="66389" cy="88692"/>
              </a:xfrm>
              <a:prstGeom prst="triangl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AD4CA7BB-DB81-8E42-4CD3-79E735B35862}"/>
                  </a:ext>
                </a:extLst>
              </p:cNvPr>
              <p:cNvSpPr/>
              <p:nvPr/>
            </p:nvSpPr>
            <p:spPr>
              <a:xfrm>
                <a:off x="1437530" y="3532808"/>
                <a:ext cx="112364" cy="8093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TextBox 51">
                <a:extLst>
                  <a:ext uri="{FF2B5EF4-FFF2-40B4-BE49-F238E27FC236}">
                    <a16:creationId xmlns:a16="http://schemas.microsoft.com/office/drawing/2014/main" id="{96DDA05A-7249-95FF-FF68-AAE854D9F79F}"/>
                  </a:ext>
                </a:extLst>
              </p:cNvPr>
              <p:cNvSpPr txBox="1"/>
              <p:nvPr/>
            </p:nvSpPr>
            <p:spPr>
              <a:xfrm>
                <a:off x="1556547" y="3437223"/>
                <a:ext cx="935490"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query</a:t>
                </a:r>
                <a:endParaRPr lang="en-CN" sz="1000" b="1" dirty="0">
                  <a:latin typeface="Constantia" panose="02030602050306030303" pitchFamily="18" charset="0"/>
                </a:endParaRPr>
              </a:p>
            </p:txBody>
          </p:sp>
          <p:sp>
            <p:nvSpPr>
              <p:cNvPr id="53" name="TextBox 52">
                <a:extLst>
                  <a:ext uri="{FF2B5EF4-FFF2-40B4-BE49-F238E27FC236}">
                    <a16:creationId xmlns:a16="http://schemas.microsoft.com/office/drawing/2014/main" id="{2883D75F-D61D-DC86-ABAB-BFA62CE3D9F9}"/>
                  </a:ext>
                </a:extLst>
              </p:cNvPr>
              <p:cNvSpPr txBox="1"/>
              <p:nvPr/>
            </p:nvSpPr>
            <p:spPr>
              <a:xfrm>
                <a:off x="1556546" y="3861597"/>
                <a:ext cx="1098469"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hard negative</a:t>
                </a:r>
                <a:endParaRPr lang="en-CN" sz="1000" b="1" dirty="0">
                  <a:latin typeface="Constantia" panose="02030602050306030303" pitchFamily="18" charset="0"/>
                </a:endParaRPr>
              </a:p>
            </p:txBody>
          </p:sp>
          <p:sp>
            <p:nvSpPr>
              <p:cNvPr id="54" name="TextBox 53">
                <a:extLst>
                  <a:ext uri="{FF2B5EF4-FFF2-40B4-BE49-F238E27FC236}">
                    <a16:creationId xmlns:a16="http://schemas.microsoft.com/office/drawing/2014/main" id="{A8CF615E-B038-0417-56C3-E24D43E67A7A}"/>
                  </a:ext>
                </a:extLst>
              </p:cNvPr>
              <p:cNvSpPr txBox="1"/>
              <p:nvPr/>
            </p:nvSpPr>
            <p:spPr>
              <a:xfrm>
                <a:off x="1555269" y="4083617"/>
                <a:ext cx="1251287"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general negative</a:t>
                </a:r>
                <a:endParaRPr lang="en-CN" sz="1000" b="1" dirty="0">
                  <a:latin typeface="Constantia" panose="02030602050306030303" pitchFamily="18" charset="0"/>
                </a:endParaRPr>
              </a:p>
            </p:txBody>
          </p:sp>
        </p:grpSp>
      </p:grpSp>
      <p:sp>
        <p:nvSpPr>
          <p:cNvPr id="57" name="Triangle 56">
            <a:extLst>
              <a:ext uri="{FF2B5EF4-FFF2-40B4-BE49-F238E27FC236}">
                <a16:creationId xmlns:a16="http://schemas.microsoft.com/office/drawing/2014/main" id="{4E75CE17-4CED-5FC7-2098-EAE4EC75D76E}"/>
              </a:ext>
            </a:extLst>
          </p:cNvPr>
          <p:cNvSpPr/>
          <p:nvPr/>
        </p:nvSpPr>
        <p:spPr>
          <a:xfrm>
            <a:off x="3189613" y="3867453"/>
            <a:ext cx="66389" cy="88692"/>
          </a:xfrm>
          <a:prstGeom prst="triangl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Triangle 57">
            <a:extLst>
              <a:ext uri="{FF2B5EF4-FFF2-40B4-BE49-F238E27FC236}">
                <a16:creationId xmlns:a16="http://schemas.microsoft.com/office/drawing/2014/main" id="{4BDCC41C-6C46-3C0B-57EE-B1FA6D5CA96B}"/>
              </a:ext>
            </a:extLst>
          </p:cNvPr>
          <p:cNvSpPr/>
          <p:nvPr/>
        </p:nvSpPr>
        <p:spPr>
          <a:xfrm>
            <a:off x="1176838" y="3754218"/>
            <a:ext cx="66389" cy="88692"/>
          </a:xfrm>
          <a:prstGeom prst="triangl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TextBox 58">
            <a:extLst>
              <a:ext uri="{FF2B5EF4-FFF2-40B4-BE49-F238E27FC236}">
                <a16:creationId xmlns:a16="http://schemas.microsoft.com/office/drawing/2014/main" id="{C82527B9-CA0C-45C5-AAE0-F62DD38D0CF9}"/>
              </a:ext>
            </a:extLst>
          </p:cNvPr>
          <p:cNvSpPr txBox="1"/>
          <p:nvPr/>
        </p:nvSpPr>
        <p:spPr>
          <a:xfrm>
            <a:off x="1277737" y="3646839"/>
            <a:ext cx="1098469" cy="246221"/>
          </a:xfrm>
          <a:prstGeom prst="rect">
            <a:avLst/>
          </a:prstGeom>
          <a:noFill/>
        </p:spPr>
        <p:txBody>
          <a:bodyPr wrap="square">
            <a:spAutoFit/>
          </a:bodyPr>
          <a:lstStyle/>
          <a:p>
            <a:r>
              <a:rPr lang="en-US" altLang="zh-CN" sz="1000" b="1" dirty="0">
                <a:latin typeface="Constantia" panose="02030602050306030303" pitchFamily="18" charset="0"/>
                <a:ea typeface="Microsoft YaHei UI" panose="020B0503020204020204" pitchFamily="34" charset="-122"/>
              </a:rPr>
              <a:t>positive</a:t>
            </a:r>
            <a:endParaRPr lang="en-CN" sz="1000" b="1" dirty="0">
              <a:latin typeface="Constantia" panose="02030602050306030303" pitchFamily="18" charset="0"/>
            </a:endParaRPr>
          </a:p>
        </p:txBody>
      </p:sp>
      <p:sp>
        <p:nvSpPr>
          <p:cNvPr id="65" name="Freeform 64">
            <a:extLst>
              <a:ext uri="{FF2B5EF4-FFF2-40B4-BE49-F238E27FC236}">
                <a16:creationId xmlns:a16="http://schemas.microsoft.com/office/drawing/2014/main" id="{E7515C95-8B8B-186D-FBB8-ABD2082F7508}"/>
              </a:ext>
            </a:extLst>
          </p:cNvPr>
          <p:cNvSpPr/>
          <p:nvPr/>
        </p:nvSpPr>
        <p:spPr>
          <a:xfrm>
            <a:off x="3766904" y="3506560"/>
            <a:ext cx="1325880" cy="512064"/>
          </a:xfrm>
          <a:custGeom>
            <a:avLst/>
            <a:gdLst>
              <a:gd name="connsiteX0" fmla="*/ 0 w 1325880"/>
              <a:gd name="connsiteY0" fmla="*/ 512064 h 512064"/>
              <a:gd name="connsiteX1" fmla="*/ 228600 w 1325880"/>
              <a:gd name="connsiteY1" fmla="*/ 100584 h 512064"/>
              <a:gd name="connsiteX2" fmla="*/ 1325880 w 1325880"/>
              <a:gd name="connsiteY2" fmla="*/ 0 h 512064"/>
            </a:gdLst>
            <a:ahLst/>
            <a:cxnLst>
              <a:cxn ang="0">
                <a:pos x="connsiteX0" y="connsiteY0"/>
              </a:cxn>
              <a:cxn ang="0">
                <a:pos x="connsiteX1" y="connsiteY1"/>
              </a:cxn>
              <a:cxn ang="0">
                <a:pos x="connsiteX2" y="connsiteY2"/>
              </a:cxn>
            </a:cxnLst>
            <a:rect l="l" t="t" r="r" b="b"/>
            <a:pathLst>
              <a:path w="1325880" h="512064">
                <a:moveTo>
                  <a:pt x="0" y="512064"/>
                </a:moveTo>
                <a:cubicBezTo>
                  <a:pt x="3810" y="348996"/>
                  <a:pt x="7620" y="185928"/>
                  <a:pt x="228600" y="100584"/>
                </a:cubicBezTo>
                <a:cubicBezTo>
                  <a:pt x="449580" y="15240"/>
                  <a:pt x="887730" y="7620"/>
                  <a:pt x="1325880" y="0"/>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TextBox 65">
            <a:extLst>
              <a:ext uri="{FF2B5EF4-FFF2-40B4-BE49-F238E27FC236}">
                <a16:creationId xmlns:a16="http://schemas.microsoft.com/office/drawing/2014/main" id="{38D61D9A-A7DD-386B-AA47-C53A7A687E57}"/>
              </a:ext>
            </a:extLst>
          </p:cNvPr>
          <p:cNvSpPr txBox="1"/>
          <p:nvPr/>
        </p:nvSpPr>
        <p:spPr>
          <a:xfrm>
            <a:off x="5221373" y="3332086"/>
            <a:ext cx="5320736" cy="1323439"/>
          </a:xfrm>
          <a:prstGeom prst="rect">
            <a:avLst/>
          </a:prstGeom>
          <a:noFill/>
        </p:spPr>
        <p:txBody>
          <a:bodyPr wrap="square">
            <a:spAutoFit/>
          </a:bodyPr>
          <a:lstStyle/>
          <a:p>
            <a:r>
              <a:rPr lang="en-CN" sz="1600" b="1" dirty="0">
                <a:latin typeface="Constantia" panose="02030602050306030303" pitchFamily="18" charset="0"/>
              </a:rPr>
              <a:t>Hard negatives</a:t>
            </a:r>
          </a:p>
          <a:p>
            <a:pPr marL="285750" indent="-285750">
              <a:buFontTx/>
              <a:buChar char="-"/>
            </a:pPr>
            <a:r>
              <a:rPr lang="en-US" sz="1600" dirty="0">
                <a:latin typeface="Constantia" panose="02030602050306030303" pitchFamily="18" charset="0"/>
              </a:rPr>
              <a:t>Mining hard negatives from the </a:t>
            </a:r>
            <a:r>
              <a:rPr lang="en-US" sz="1600" b="1" dirty="0">
                <a:latin typeface="Constantia" panose="02030602050306030303" pitchFamily="18" charset="0"/>
              </a:rPr>
              <a:t>top-N</a:t>
            </a:r>
            <a:r>
              <a:rPr lang="en-US" sz="1600" dirty="0">
                <a:latin typeface="Constantia" panose="02030602050306030303" pitchFamily="18" charset="0"/>
              </a:rPr>
              <a:t> result of a </a:t>
            </a:r>
            <a:r>
              <a:rPr lang="en-US" sz="1600" u="sng" dirty="0">
                <a:latin typeface="Constantia" panose="02030602050306030303" pitchFamily="18" charset="0"/>
              </a:rPr>
              <a:t>surrogate retriever</a:t>
            </a:r>
          </a:p>
          <a:p>
            <a:pPr marL="285750" indent="-285750">
              <a:buFontTx/>
              <a:buChar char="-"/>
            </a:pPr>
            <a:r>
              <a:rPr lang="en-US" sz="1600" dirty="0">
                <a:latin typeface="Constantia" panose="02030602050306030303" pitchFamily="18" charset="0"/>
              </a:rPr>
              <a:t>Using the </a:t>
            </a:r>
            <a:r>
              <a:rPr lang="en-US" sz="1600" u="sng" dirty="0">
                <a:latin typeface="Constantia" panose="02030602050306030303" pitchFamily="18" charset="0"/>
              </a:rPr>
              <a:t>embedding model itself</a:t>
            </a:r>
          </a:p>
          <a:p>
            <a:pPr marL="285750" indent="-285750">
              <a:buFontTx/>
              <a:buChar char="-"/>
            </a:pPr>
            <a:r>
              <a:rPr lang="en-US" sz="1600" dirty="0">
                <a:latin typeface="Constantia" panose="02030602050306030303" pitchFamily="18" charset="0"/>
              </a:rPr>
              <a:t>Using </a:t>
            </a:r>
            <a:r>
              <a:rPr lang="en-US" sz="1600" u="sng" dirty="0">
                <a:latin typeface="Constantia" panose="02030602050306030303" pitchFamily="18" charset="0"/>
              </a:rPr>
              <a:t>other retrievers</a:t>
            </a:r>
            <a:r>
              <a:rPr lang="en-US" sz="1600" dirty="0">
                <a:latin typeface="Constantia" panose="02030602050306030303" pitchFamily="18" charset="0"/>
              </a:rPr>
              <a:t>, like BM25</a:t>
            </a:r>
            <a:endParaRPr lang="en-CN" sz="1600" dirty="0">
              <a:latin typeface="Constantia" panose="02030602050306030303" pitchFamily="18" charset="0"/>
            </a:endParaRPr>
          </a:p>
        </p:txBody>
      </p:sp>
      <p:sp>
        <p:nvSpPr>
          <p:cNvPr id="67" name="TextBox 66">
            <a:extLst>
              <a:ext uri="{FF2B5EF4-FFF2-40B4-BE49-F238E27FC236}">
                <a16:creationId xmlns:a16="http://schemas.microsoft.com/office/drawing/2014/main" id="{03710BC3-E37E-89A9-A1F4-8BBF9567ABE4}"/>
              </a:ext>
            </a:extLst>
          </p:cNvPr>
          <p:cNvSpPr txBox="1"/>
          <p:nvPr/>
        </p:nvSpPr>
        <p:spPr>
          <a:xfrm>
            <a:off x="5220407" y="4912515"/>
            <a:ext cx="5592316" cy="830997"/>
          </a:xfrm>
          <a:prstGeom prst="rect">
            <a:avLst/>
          </a:prstGeom>
          <a:noFill/>
        </p:spPr>
        <p:txBody>
          <a:bodyPr wrap="square">
            <a:spAutoFit/>
          </a:bodyPr>
          <a:lstStyle/>
          <a:p>
            <a:r>
              <a:rPr lang="en-CN" sz="1600" b="1" dirty="0">
                <a:latin typeface="Constantia" panose="02030602050306030303" pitchFamily="18" charset="0"/>
              </a:rPr>
              <a:t>Remove false negatives</a:t>
            </a:r>
          </a:p>
          <a:p>
            <a:pPr marL="285750" indent="-285750">
              <a:buFontTx/>
              <a:buChar char="-"/>
            </a:pPr>
            <a:r>
              <a:rPr lang="en-CN" sz="1600" dirty="0">
                <a:latin typeface="Constantia" panose="02030602050306030303" pitchFamily="18" charset="0"/>
              </a:rPr>
              <a:t>Sampling from top-N, instead of selecting the top-1</a:t>
            </a:r>
          </a:p>
          <a:p>
            <a:pPr marL="285750" indent="-285750">
              <a:buFontTx/>
              <a:buChar char="-"/>
            </a:pPr>
            <a:r>
              <a:rPr lang="en-CN" sz="1600" dirty="0">
                <a:latin typeface="Constantia" panose="02030602050306030303" pitchFamily="18" charset="0"/>
              </a:rPr>
              <a:t>Employing a re-ranker for filtering</a:t>
            </a:r>
          </a:p>
        </p:txBody>
      </p:sp>
    </p:spTree>
    <p:extLst>
      <p:ext uri="{BB962C8B-B14F-4D97-AF65-F5344CB8AC3E}">
        <p14:creationId xmlns:p14="http://schemas.microsoft.com/office/powerpoint/2010/main" val="427912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向量学习的基本模式</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Well-established iterative pipeline</a:t>
            </a:r>
          </a:p>
          <a:p>
            <a:pPr>
              <a:spcBef>
                <a:spcPts val="600"/>
              </a:spcBef>
            </a:pPr>
            <a:r>
              <a:rPr lang="en-US" altLang="zh-CN" sz="1800" dirty="0">
                <a:latin typeface="Microsoft YaHei UI" panose="020B0503020204020204" pitchFamily="34" charset="-122"/>
                <a:ea typeface="Microsoft YaHei UI" panose="020B0503020204020204" pitchFamily="34" charset="-122"/>
              </a:rPr>
              <a:t>Train the initial embedding model</a:t>
            </a:r>
          </a:p>
          <a:p>
            <a:pPr>
              <a:spcBef>
                <a:spcPts val="600"/>
              </a:spcBef>
            </a:pPr>
            <a:r>
              <a:rPr lang="en-US" altLang="zh-CN" sz="1800" dirty="0">
                <a:latin typeface="Microsoft YaHei UI" panose="020B0503020204020204" pitchFamily="34" charset="-122"/>
                <a:ea typeface="Microsoft YaHei UI" panose="020B0503020204020204" pitchFamily="34" charset="-122"/>
              </a:rPr>
              <a:t>Mine hard negatives for the initial model</a:t>
            </a:r>
          </a:p>
          <a:p>
            <a:pPr>
              <a:spcBef>
                <a:spcPts val="600"/>
              </a:spcBef>
            </a:pPr>
            <a:r>
              <a:rPr lang="en-US" altLang="zh-CN" sz="1800" dirty="0">
                <a:latin typeface="Microsoft YaHei UI" panose="020B0503020204020204" pitchFamily="34" charset="-122"/>
                <a:ea typeface="Microsoft YaHei UI" panose="020B0503020204020204" pitchFamily="34" charset="-122"/>
              </a:rPr>
              <a:t>Update the initial model based on hard negatives and knowledge distillation</a:t>
            </a:r>
          </a:p>
          <a:p>
            <a:pPr>
              <a:spcBef>
                <a:spcPts val="600"/>
              </a:spcBef>
            </a:pPr>
            <a:r>
              <a:rPr lang="en-US" altLang="zh-CN" sz="1800" dirty="0">
                <a:latin typeface="Microsoft YaHei UI" panose="020B0503020204020204" pitchFamily="34" charset="-122"/>
                <a:ea typeface="Microsoft YaHei UI" panose="020B0503020204020204" pitchFamily="34" charset="-122"/>
              </a:rPr>
              <a:t>Repeat until converge</a:t>
            </a:r>
          </a:p>
          <a:p>
            <a:pPr>
              <a:spcBef>
                <a:spcPts val="600"/>
              </a:spcBef>
            </a:pPr>
            <a:endParaRPr lang="en-US" altLang="zh-CN" sz="1800" b="1" dirty="0">
              <a:latin typeface="Microsoft YaHei UI" panose="020B0503020204020204" pitchFamily="34" charset="-122"/>
              <a:ea typeface="Microsoft YaHei UI" panose="020B0503020204020204" pitchFamily="34" charset="-122"/>
            </a:endParaRPr>
          </a:p>
        </p:txBody>
      </p:sp>
      <p:grpSp>
        <p:nvGrpSpPr>
          <p:cNvPr id="6" name="Group 5">
            <a:extLst>
              <a:ext uri="{FF2B5EF4-FFF2-40B4-BE49-F238E27FC236}">
                <a16:creationId xmlns:a16="http://schemas.microsoft.com/office/drawing/2014/main" id="{51340975-3717-3BBB-61F9-C3CA2CD3A86A}"/>
              </a:ext>
            </a:extLst>
          </p:cNvPr>
          <p:cNvGrpSpPr/>
          <p:nvPr/>
        </p:nvGrpSpPr>
        <p:grpSpPr>
          <a:xfrm>
            <a:off x="1032888" y="4426790"/>
            <a:ext cx="1971788" cy="530627"/>
            <a:chOff x="1194924" y="4277635"/>
            <a:chExt cx="1171047" cy="530627"/>
          </a:xfrm>
        </p:grpSpPr>
        <p:sp>
          <p:nvSpPr>
            <p:cNvPr id="3" name="Rounded Rectangle 2">
              <a:extLst>
                <a:ext uri="{FF2B5EF4-FFF2-40B4-BE49-F238E27FC236}">
                  <a16:creationId xmlns:a16="http://schemas.microsoft.com/office/drawing/2014/main" id="{2774B75C-C224-2DCC-6209-EA80B362893F}"/>
                </a:ext>
              </a:extLst>
            </p:cNvPr>
            <p:cNvSpPr/>
            <p:nvPr/>
          </p:nvSpPr>
          <p:spPr>
            <a:xfrm>
              <a:off x="1194924" y="4277635"/>
              <a:ext cx="1171047" cy="530627"/>
            </a:xfrm>
            <a:prstGeom prst="roundRect">
              <a:avLst>
                <a:gd name="adj" fmla="val 15747"/>
              </a:avLst>
            </a:prstGeom>
            <a:solidFill>
              <a:schemeClr val="tx2">
                <a:lumMod val="25000"/>
                <a:lumOff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660F5B3F-376C-D7AB-2FB0-053B22AF1FED}"/>
                </a:ext>
              </a:extLst>
            </p:cNvPr>
            <p:cNvSpPr txBox="1"/>
            <p:nvPr/>
          </p:nvSpPr>
          <p:spPr>
            <a:xfrm>
              <a:off x="1235507" y="4364606"/>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Pre-trained LM</a:t>
              </a:r>
              <a:endParaRPr lang="en-CN" sz="1600" dirty="0">
                <a:latin typeface="Constantia" panose="02030602050306030303" pitchFamily="18" charset="0"/>
              </a:endParaRPr>
            </a:p>
          </p:txBody>
        </p:sp>
      </p:grpSp>
      <p:grpSp>
        <p:nvGrpSpPr>
          <p:cNvPr id="8" name="Group 7">
            <a:extLst>
              <a:ext uri="{FF2B5EF4-FFF2-40B4-BE49-F238E27FC236}">
                <a16:creationId xmlns:a16="http://schemas.microsoft.com/office/drawing/2014/main" id="{91AE9623-DD38-39C3-D3D9-DDC33A65DDBD}"/>
              </a:ext>
            </a:extLst>
          </p:cNvPr>
          <p:cNvGrpSpPr/>
          <p:nvPr/>
        </p:nvGrpSpPr>
        <p:grpSpPr>
          <a:xfrm>
            <a:off x="4979117" y="4426790"/>
            <a:ext cx="1971788" cy="530627"/>
            <a:chOff x="1194924" y="4277635"/>
            <a:chExt cx="1171047" cy="530627"/>
          </a:xfrm>
        </p:grpSpPr>
        <p:sp>
          <p:nvSpPr>
            <p:cNvPr id="9" name="Rounded Rectangle 8">
              <a:extLst>
                <a:ext uri="{FF2B5EF4-FFF2-40B4-BE49-F238E27FC236}">
                  <a16:creationId xmlns:a16="http://schemas.microsoft.com/office/drawing/2014/main" id="{CE1C84B0-50F0-19A0-21C2-8429B9DDBCC5}"/>
                </a:ext>
              </a:extLst>
            </p:cNvPr>
            <p:cNvSpPr/>
            <p:nvPr/>
          </p:nvSpPr>
          <p:spPr>
            <a:xfrm>
              <a:off x="1194924" y="4277635"/>
              <a:ext cx="1171047" cy="530627"/>
            </a:xfrm>
            <a:prstGeom prst="roundRect">
              <a:avLst>
                <a:gd name="adj" fmla="val 15747"/>
              </a:avLst>
            </a:prstGeom>
            <a:solidFill>
              <a:schemeClr val="tx2">
                <a:lumMod val="25000"/>
                <a:lumOff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extBox 9">
              <a:extLst>
                <a:ext uri="{FF2B5EF4-FFF2-40B4-BE49-F238E27FC236}">
                  <a16:creationId xmlns:a16="http://schemas.microsoft.com/office/drawing/2014/main" id="{FF36ECAB-08E2-4806-BBA7-67F329146059}"/>
                </a:ext>
              </a:extLst>
            </p:cNvPr>
            <p:cNvSpPr txBox="1"/>
            <p:nvPr/>
          </p:nvSpPr>
          <p:spPr>
            <a:xfrm>
              <a:off x="1235507" y="4364606"/>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Initial embedder</a:t>
              </a:r>
              <a:endParaRPr lang="en-CN" sz="1600" dirty="0">
                <a:latin typeface="Constantia" panose="02030602050306030303" pitchFamily="18" charset="0"/>
              </a:endParaRPr>
            </a:p>
          </p:txBody>
        </p:sp>
      </p:grpSp>
      <p:cxnSp>
        <p:nvCxnSpPr>
          <p:cNvPr id="12" name="Straight Connector 11">
            <a:extLst>
              <a:ext uri="{FF2B5EF4-FFF2-40B4-BE49-F238E27FC236}">
                <a16:creationId xmlns:a16="http://schemas.microsoft.com/office/drawing/2014/main" id="{D65B9B6C-ECB5-3590-A76F-BC0AA44E65B3}"/>
              </a:ext>
            </a:extLst>
          </p:cNvPr>
          <p:cNvCxnSpPr>
            <a:cxnSpLocks/>
            <a:stCxn id="9" idx="1"/>
            <a:endCxn id="3" idx="3"/>
          </p:cNvCxnSpPr>
          <p:nvPr/>
        </p:nvCxnSpPr>
        <p:spPr>
          <a:xfrm flipH="1">
            <a:off x="3004676" y="4692104"/>
            <a:ext cx="1974441"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4" descr="Document Special Lineal color icon">
            <a:extLst>
              <a:ext uri="{FF2B5EF4-FFF2-40B4-BE49-F238E27FC236}">
                <a16:creationId xmlns:a16="http://schemas.microsoft.com/office/drawing/2014/main" id="{F8E6168C-810F-B03E-6317-999FB4CE6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623" y="3818991"/>
            <a:ext cx="372768" cy="3727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767B08-0859-3C89-C0CD-048D6D81E2DE}"/>
              </a:ext>
            </a:extLst>
          </p:cNvPr>
          <p:cNvSpPr txBox="1"/>
          <p:nvPr/>
        </p:nvSpPr>
        <p:spPr>
          <a:xfrm>
            <a:off x="1498227" y="3813068"/>
            <a:ext cx="2618500" cy="338554"/>
          </a:xfrm>
          <a:prstGeom prst="rect">
            <a:avLst/>
          </a:prstGeom>
          <a:noFill/>
        </p:spPr>
        <p:txBody>
          <a:bodyPr wrap="square">
            <a:spAutoFit/>
          </a:bodyPr>
          <a:lstStyle/>
          <a:p>
            <a:r>
              <a:rPr lang="en-US" altLang="zh-CN" sz="1600" dirty="0">
                <a:latin typeface="Constantia" panose="02030602050306030303" pitchFamily="18" charset="0"/>
                <a:ea typeface="Microsoft YaHei UI" panose="020B0503020204020204" pitchFamily="34" charset="-122"/>
              </a:rPr>
              <a:t>presented training set</a:t>
            </a:r>
            <a:endParaRPr lang="en-CN" sz="1600" dirty="0">
              <a:latin typeface="Constantia" panose="02030602050306030303" pitchFamily="18" charset="0"/>
            </a:endParaRPr>
          </a:p>
        </p:txBody>
      </p:sp>
      <p:pic>
        <p:nvPicPr>
          <p:cNvPr id="41986" name="Picture 2" descr="Tool Icon PNG Images, Vectors Free Download - Pngtree">
            <a:extLst>
              <a:ext uri="{FF2B5EF4-FFF2-40B4-BE49-F238E27FC236}">
                <a16:creationId xmlns:a16="http://schemas.microsoft.com/office/drawing/2014/main" id="{6832D10F-3ABD-894F-66CF-C5AE262F7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51193">
            <a:off x="2605377" y="5178204"/>
            <a:ext cx="364156" cy="3641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6C2E5CE-5F6E-513E-CF73-5271AE3282B6}"/>
              </a:ext>
            </a:extLst>
          </p:cNvPr>
          <p:cNvSpPr txBox="1"/>
          <p:nvPr/>
        </p:nvSpPr>
        <p:spPr>
          <a:xfrm>
            <a:off x="2992499" y="5056723"/>
            <a:ext cx="2618500" cy="584775"/>
          </a:xfrm>
          <a:prstGeom prst="rect">
            <a:avLst/>
          </a:prstGeom>
          <a:noFill/>
        </p:spPr>
        <p:txBody>
          <a:bodyPr wrap="square">
            <a:spAutoFit/>
          </a:bodyPr>
          <a:lstStyle/>
          <a:p>
            <a:r>
              <a:rPr lang="en-US" altLang="zh-CN" sz="1600" b="1" dirty="0">
                <a:latin typeface="Constantia" panose="02030602050306030303" pitchFamily="18" charset="0"/>
                <a:ea typeface="Microsoft YaHei UI" panose="020B0503020204020204" pitchFamily="34" charset="-122"/>
              </a:rPr>
              <a:t>Stage 1</a:t>
            </a:r>
            <a:r>
              <a:rPr lang="en-US" altLang="zh-CN" sz="1600" dirty="0">
                <a:latin typeface="Constantia" panose="02030602050306030303" pitchFamily="18" charset="0"/>
                <a:ea typeface="Microsoft YaHei UI" panose="020B0503020204020204" pitchFamily="34" charset="-122"/>
              </a:rPr>
              <a:t>:</a:t>
            </a:r>
          </a:p>
          <a:p>
            <a:r>
              <a:rPr lang="en-US" altLang="zh-CN" sz="1600" dirty="0">
                <a:latin typeface="Constantia" panose="02030602050306030303" pitchFamily="18" charset="0"/>
                <a:ea typeface="Microsoft YaHei UI" panose="020B0503020204020204" pitchFamily="34" charset="-122"/>
              </a:rPr>
              <a:t>basic contrastive learning</a:t>
            </a:r>
            <a:endParaRPr lang="en-CN" sz="1600" dirty="0">
              <a:latin typeface="Constantia" panose="02030602050306030303" pitchFamily="18" charset="0"/>
            </a:endParaRPr>
          </a:p>
        </p:txBody>
      </p:sp>
      <p:grpSp>
        <p:nvGrpSpPr>
          <p:cNvPr id="19" name="Group 18">
            <a:extLst>
              <a:ext uri="{FF2B5EF4-FFF2-40B4-BE49-F238E27FC236}">
                <a16:creationId xmlns:a16="http://schemas.microsoft.com/office/drawing/2014/main" id="{BB0DF989-B825-CB00-9758-92A88F46B933}"/>
              </a:ext>
            </a:extLst>
          </p:cNvPr>
          <p:cNvGrpSpPr/>
          <p:nvPr/>
        </p:nvGrpSpPr>
        <p:grpSpPr>
          <a:xfrm>
            <a:off x="8925346" y="4426790"/>
            <a:ext cx="1971788" cy="530627"/>
            <a:chOff x="1194924" y="4277635"/>
            <a:chExt cx="1171047" cy="530627"/>
          </a:xfrm>
        </p:grpSpPr>
        <p:sp>
          <p:nvSpPr>
            <p:cNvPr id="20" name="Rounded Rectangle 19">
              <a:extLst>
                <a:ext uri="{FF2B5EF4-FFF2-40B4-BE49-F238E27FC236}">
                  <a16:creationId xmlns:a16="http://schemas.microsoft.com/office/drawing/2014/main" id="{4D2050CD-6975-6399-8C5E-F043DDF2B76C}"/>
                </a:ext>
              </a:extLst>
            </p:cNvPr>
            <p:cNvSpPr/>
            <p:nvPr/>
          </p:nvSpPr>
          <p:spPr>
            <a:xfrm>
              <a:off x="1194924" y="4277635"/>
              <a:ext cx="1171047" cy="530627"/>
            </a:xfrm>
            <a:prstGeom prst="roundRect">
              <a:avLst>
                <a:gd name="adj" fmla="val 15747"/>
              </a:avLst>
            </a:prstGeom>
            <a:solidFill>
              <a:schemeClr val="tx2">
                <a:lumMod val="25000"/>
                <a:lumOff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E372394C-9415-C1FC-E80A-70E4B3356613}"/>
                </a:ext>
              </a:extLst>
            </p:cNvPr>
            <p:cNvSpPr txBox="1"/>
            <p:nvPr/>
          </p:nvSpPr>
          <p:spPr>
            <a:xfrm>
              <a:off x="1235507" y="4364606"/>
              <a:ext cx="1079045" cy="338554"/>
            </a:xfrm>
            <a:prstGeom prst="rect">
              <a:avLst/>
            </a:prstGeom>
            <a:noFill/>
          </p:spPr>
          <p:txBody>
            <a:bodyPr wrap="square">
              <a:spAutoFit/>
            </a:bodyPr>
            <a:lstStyle/>
            <a:p>
              <a:pPr algn="ctr"/>
              <a:r>
                <a:rPr lang="en-US" altLang="zh-CN" sz="1600" dirty="0">
                  <a:latin typeface="Constantia" panose="02030602050306030303" pitchFamily="18" charset="0"/>
                  <a:ea typeface="Microsoft YaHei UI" panose="020B0503020204020204" pitchFamily="34" charset="-122"/>
                </a:rPr>
                <a:t>Final embedder</a:t>
              </a:r>
              <a:endParaRPr lang="en-CN" sz="1600" dirty="0">
                <a:latin typeface="Constantia" panose="02030602050306030303" pitchFamily="18" charset="0"/>
              </a:endParaRPr>
            </a:p>
          </p:txBody>
        </p:sp>
      </p:grpSp>
      <p:cxnSp>
        <p:nvCxnSpPr>
          <p:cNvPr id="22" name="Straight Connector 21">
            <a:extLst>
              <a:ext uri="{FF2B5EF4-FFF2-40B4-BE49-F238E27FC236}">
                <a16:creationId xmlns:a16="http://schemas.microsoft.com/office/drawing/2014/main" id="{B1C24C1F-FC9A-44DF-D9B6-565A50A2A34E}"/>
              </a:ext>
            </a:extLst>
          </p:cNvPr>
          <p:cNvCxnSpPr>
            <a:cxnSpLocks/>
            <a:stCxn id="20" idx="1"/>
            <a:endCxn id="9" idx="3"/>
          </p:cNvCxnSpPr>
          <p:nvPr/>
        </p:nvCxnSpPr>
        <p:spPr>
          <a:xfrm flipH="1">
            <a:off x="6950905" y="4692104"/>
            <a:ext cx="1974441"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4" descr="Document Special Lineal color icon">
            <a:extLst>
              <a:ext uri="{FF2B5EF4-FFF2-40B4-BE49-F238E27FC236}">
                <a16:creationId xmlns:a16="http://schemas.microsoft.com/office/drawing/2014/main" id="{4A5972D6-85BC-9D65-EA85-94F6ADF9F34C}"/>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979117" y="3820928"/>
            <a:ext cx="372768" cy="3727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6EB86EA-1920-A49F-B50E-52E6AB256344}"/>
              </a:ext>
            </a:extLst>
          </p:cNvPr>
          <p:cNvSpPr txBox="1"/>
          <p:nvPr/>
        </p:nvSpPr>
        <p:spPr>
          <a:xfrm>
            <a:off x="5382720" y="3815005"/>
            <a:ext cx="3542625" cy="338554"/>
          </a:xfrm>
          <a:prstGeom prst="rect">
            <a:avLst/>
          </a:prstGeom>
          <a:noFill/>
        </p:spPr>
        <p:txBody>
          <a:bodyPr wrap="square">
            <a:spAutoFit/>
          </a:bodyPr>
          <a:lstStyle/>
          <a:p>
            <a:r>
              <a:rPr lang="en-US" altLang="zh-CN" sz="1600" dirty="0">
                <a:latin typeface="Constantia" panose="02030602050306030303" pitchFamily="18" charset="0"/>
                <a:ea typeface="Microsoft YaHei UI" panose="020B0503020204020204" pitchFamily="34" charset="-122"/>
              </a:rPr>
              <a:t>+ soft-labeled </a:t>
            </a:r>
            <a:r>
              <a:rPr lang="en-US" altLang="zh-CN" sz="1600" b="1" dirty="0">
                <a:latin typeface="Constantia" panose="02030602050306030303" pitchFamily="18" charset="0"/>
                <a:ea typeface="Microsoft YaHei UI" panose="020B0503020204020204" pitchFamily="34" charset="-122"/>
              </a:rPr>
              <a:t>pseudo positives</a:t>
            </a:r>
            <a:endParaRPr lang="en-CN" sz="1600" b="1" dirty="0">
              <a:latin typeface="Constantia" panose="02030602050306030303" pitchFamily="18" charset="0"/>
            </a:endParaRPr>
          </a:p>
        </p:txBody>
      </p:sp>
      <p:pic>
        <p:nvPicPr>
          <p:cNvPr id="26" name="Picture 4" descr="Document Special Lineal color icon">
            <a:extLst>
              <a:ext uri="{FF2B5EF4-FFF2-40B4-BE49-F238E27FC236}">
                <a16:creationId xmlns:a16="http://schemas.microsoft.com/office/drawing/2014/main" id="{0580CAF5-C99A-1597-0E18-0DD79011B27B}"/>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979117" y="3337135"/>
            <a:ext cx="372768" cy="37276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7B61BFE-FA9D-4956-2FBD-86BDF750EA75}"/>
              </a:ext>
            </a:extLst>
          </p:cNvPr>
          <p:cNvSpPr txBox="1"/>
          <p:nvPr/>
        </p:nvSpPr>
        <p:spPr>
          <a:xfrm>
            <a:off x="5382721" y="3331212"/>
            <a:ext cx="2618500" cy="338554"/>
          </a:xfrm>
          <a:prstGeom prst="rect">
            <a:avLst/>
          </a:prstGeom>
          <a:noFill/>
        </p:spPr>
        <p:txBody>
          <a:bodyPr wrap="square">
            <a:spAutoFit/>
          </a:bodyPr>
          <a:lstStyle/>
          <a:p>
            <a:r>
              <a:rPr lang="en-US" altLang="zh-CN" sz="1600" dirty="0">
                <a:latin typeface="Constantia" panose="02030602050306030303" pitchFamily="18" charset="0"/>
                <a:ea typeface="Microsoft YaHei UI" panose="020B0503020204020204" pitchFamily="34" charset="-122"/>
              </a:rPr>
              <a:t>+ mined </a:t>
            </a:r>
            <a:r>
              <a:rPr lang="en-US" altLang="zh-CN" sz="1600" b="1" dirty="0">
                <a:latin typeface="Constantia" panose="02030602050306030303" pitchFamily="18" charset="0"/>
                <a:ea typeface="Microsoft YaHei UI" panose="020B0503020204020204" pitchFamily="34" charset="-122"/>
              </a:rPr>
              <a:t>hard negatives</a:t>
            </a:r>
            <a:endParaRPr lang="en-CN" sz="1600" b="1" dirty="0">
              <a:latin typeface="Constantia" panose="02030602050306030303" pitchFamily="18" charset="0"/>
            </a:endParaRPr>
          </a:p>
        </p:txBody>
      </p:sp>
      <p:pic>
        <p:nvPicPr>
          <p:cNvPr id="28" name="Picture 2" descr="Tool Icon PNG Images, Vectors Free Download - Pngtree">
            <a:extLst>
              <a:ext uri="{FF2B5EF4-FFF2-40B4-BE49-F238E27FC236}">
                <a16:creationId xmlns:a16="http://schemas.microsoft.com/office/drawing/2014/main" id="{7589C676-CF45-2A01-D663-4E7A3039C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51193">
            <a:off x="6768827" y="5229809"/>
            <a:ext cx="364156" cy="36415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0ED11CB-B628-9D33-6844-AFD4E89ED2F5}"/>
              </a:ext>
            </a:extLst>
          </p:cNvPr>
          <p:cNvSpPr txBox="1"/>
          <p:nvPr/>
        </p:nvSpPr>
        <p:spPr>
          <a:xfrm>
            <a:off x="7212547" y="5148564"/>
            <a:ext cx="3425596" cy="830997"/>
          </a:xfrm>
          <a:prstGeom prst="rect">
            <a:avLst/>
          </a:prstGeom>
          <a:noFill/>
        </p:spPr>
        <p:txBody>
          <a:bodyPr wrap="square">
            <a:spAutoFit/>
          </a:bodyPr>
          <a:lstStyle/>
          <a:p>
            <a:r>
              <a:rPr lang="en-US" altLang="zh-CN" sz="1600" b="1" dirty="0">
                <a:latin typeface="Constantia" panose="02030602050306030303" pitchFamily="18" charset="0"/>
                <a:ea typeface="Microsoft YaHei UI" panose="020B0503020204020204" pitchFamily="34" charset="-122"/>
              </a:rPr>
              <a:t>Stage 2</a:t>
            </a:r>
          </a:p>
          <a:p>
            <a:r>
              <a:rPr lang="en-US" altLang="zh-CN" sz="1600" dirty="0">
                <a:latin typeface="Constantia" panose="02030602050306030303" pitchFamily="18" charset="0"/>
                <a:ea typeface="Microsoft YaHei UI" panose="020B0503020204020204" pitchFamily="34" charset="-122"/>
              </a:rPr>
              <a:t>enhanced contrastive learning based on </a:t>
            </a:r>
            <a:r>
              <a:rPr lang="en-US" altLang="zh-CN" sz="1600" u="sng" dirty="0">
                <a:latin typeface="Constantia" panose="02030602050306030303" pitchFamily="18" charset="0"/>
                <a:ea typeface="Microsoft YaHei UI" panose="020B0503020204020204" pitchFamily="34" charset="-122"/>
              </a:rPr>
              <a:t>hard negative </a:t>
            </a:r>
            <a:r>
              <a:rPr lang="en-US" altLang="zh-CN" sz="1600" dirty="0">
                <a:latin typeface="Constantia" panose="02030602050306030303" pitchFamily="18" charset="0"/>
                <a:ea typeface="Microsoft YaHei UI" panose="020B0503020204020204" pitchFamily="34" charset="-122"/>
              </a:rPr>
              <a:t>and </a:t>
            </a:r>
            <a:r>
              <a:rPr lang="en-US" altLang="zh-CN" sz="1600" u="sng" dirty="0">
                <a:latin typeface="Constantia" panose="02030602050306030303" pitchFamily="18" charset="0"/>
                <a:ea typeface="Microsoft YaHei UI" panose="020B0503020204020204" pitchFamily="34" charset="-122"/>
              </a:rPr>
              <a:t>distillation</a:t>
            </a:r>
            <a:endParaRPr lang="en-CN" sz="1600" u="sng" dirty="0">
              <a:latin typeface="Constantia" panose="02030602050306030303" pitchFamily="18" charset="0"/>
            </a:endParaRPr>
          </a:p>
        </p:txBody>
      </p:sp>
      <p:sp>
        <p:nvSpPr>
          <p:cNvPr id="31" name="TextBox 30">
            <a:extLst>
              <a:ext uri="{FF2B5EF4-FFF2-40B4-BE49-F238E27FC236}">
                <a16:creationId xmlns:a16="http://schemas.microsoft.com/office/drawing/2014/main" id="{C0588075-03B0-9201-F05D-10B52A6EB21B}"/>
              </a:ext>
            </a:extLst>
          </p:cNvPr>
          <p:cNvSpPr txBox="1"/>
          <p:nvPr/>
        </p:nvSpPr>
        <p:spPr>
          <a:xfrm>
            <a:off x="3041649" y="6246908"/>
            <a:ext cx="6108700" cy="369332"/>
          </a:xfrm>
          <a:prstGeom prst="rect">
            <a:avLst/>
          </a:prstGeom>
          <a:noFill/>
        </p:spPr>
        <p:txBody>
          <a:bodyPr wrap="square">
            <a:spAutoFit/>
          </a:bodyPr>
          <a:lstStyle/>
          <a:p>
            <a:pPr algn="ctr"/>
            <a:r>
              <a:rPr lang="en-CN" dirty="0">
                <a:hlinkClick r:id="rId5"/>
              </a:rPr>
              <a:t>https://github.com/FlagOpen/FlagEmbedding</a:t>
            </a:r>
            <a:r>
              <a:rPr lang="zh-CN" altLang="en-US" dirty="0"/>
              <a:t> </a:t>
            </a:r>
            <a:endParaRPr lang="en-CN" dirty="0"/>
          </a:p>
        </p:txBody>
      </p:sp>
    </p:spTree>
    <p:extLst>
      <p:ext uri="{BB962C8B-B14F-4D97-AF65-F5344CB8AC3E}">
        <p14:creationId xmlns:p14="http://schemas.microsoft.com/office/powerpoint/2010/main" val="211678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000" b="1" dirty="0">
                <a:latin typeface="Microsoft YaHei UI" panose="020B0503020204020204" pitchFamily="34" charset="-122"/>
                <a:ea typeface="Microsoft YaHei UI" panose="020B0503020204020204" pitchFamily="34" charset="-122"/>
              </a:rPr>
              <a:t>报告纲目</a:t>
            </a:r>
          </a:p>
          <a:p>
            <a:r>
              <a:rPr lang="en-CN" sz="2000" dirty="0">
                <a:solidFill>
                  <a:schemeClr val="bg2"/>
                </a:solidFill>
                <a:latin typeface="Microsoft YaHei UI" panose="020B0503020204020204" pitchFamily="34" charset="-122"/>
                <a:ea typeface="Microsoft YaHei UI" panose="020B0503020204020204" pitchFamily="34" charset="-122"/>
              </a:rPr>
              <a:t>什么是语义向量模型</a:t>
            </a:r>
            <a:r>
              <a:rPr lang="en-US" sz="2000" dirty="0">
                <a:solidFill>
                  <a:schemeClr val="bg2"/>
                </a:solidFill>
                <a:latin typeface="Microsoft YaHei UI" panose="020B0503020204020204" pitchFamily="34" charset="-122"/>
                <a:ea typeface="Microsoft YaHei UI" panose="020B0503020204020204" pitchFamily="34" charset="-122"/>
              </a:rPr>
              <a:t> (10min)</a:t>
            </a:r>
            <a:endParaRPr lang="en-CN" sz="2000" dirty="0">
              <a:solidFill>
                <a:schemeClr val="bg2"/>
              </a:solidFill>
              <a:latin typeface="Microsoft YaHei UI" panose="020B0503020204020204" pitchFamily="34" charset="-122"/>
              <a:ea typeface="Microsoft YaHei UI" panose="020B0503020204020204" pitchFamily="34" charset="-122"/>
            </a:endParaRPr>
          </a:p>
          <a:p>
            <a:r>
              <a:rPr lang="en-CN" sz="2000" dirty="0">
                <a:solidFill>
                  <a:schemeClr val="bg2"/>
                </a:solidFill>
                <a:latin typeface="Microsoft YaHei UI" panose="020B0503020204020204" pitchFamily="34" charset="-122"/>
                <a:ea typeface="Microsoft YaHei UI" panose="020B0503020204020204" pitchFamily="34" charset="-122"/>
              </a:rPr>
              <a:t>向量学习的基本模式 (20min)</a:t>
            </a:r>
          </a:p>
          <a:p>
            <a:r>
              <a:rPr lang="en-CN" sz="2000" b="1" dirty="0">
                <a:latin typeface="Microsoft YaHei UI" panose="020B0503020204020204" pitchFamily="34" charset="-122"/>
                <a:ea typeface="Microsoft YaHei UI" panose="020B0503020204020204" pitchFamily="34" charset="-122"/>
              </a:rPr>
              <a:t>BGE模型的开发与实践 (</a:t>
            </a:r>
            <a:r>
              <a:rPr lang="en-US" altLang="zh-CN" sz="2000" b="1" dirty="0">
                <a:latin typeface="Microsoft YaHei UI" panose="020B0503020204020204" pitchFamily="34" charset="-122"/>
                <a:ea typeface="Microsoft YaHei UI" panose="020B0503020204020204" pitchFamily="34" charset="-122"/>
              </a:rPr>
              <a:t>2</a:t>
            </a:r>
            <a:r>
              <a:rPr lang="en-CN" sz="2000" b="1" dirty="0">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大语言模型</a:t>
            </a:r>
            <a:r>
              <a:rPr lang="zh-CN" altLang="en-CN" sz="2000" dirty="0">
                <a:solidFill>
                  <a:schemeClr val="bg2"/>
                </a:solidFill>
                <a:latin typeface="Microsoft YaHei UI" panose="020B0503020204020204" pitchFamily="34" charset="-122"/>
                <a:ea typeface="Microsoft YaHei UI" panose="020B0503020204020204" pitchFamily="34" charset="-122"/>
              </a:rPr>
              <a:t>与</a:t>
            </a:r>
            <a:r>
              <a:rPr lang="zh-CN" altLang="en-US" sz="2000" dirty="0">
                <a:solidFill>
                  <a:schemeClr val="bg2"/>
                </a:solidFill>
                <a:latin typeface="Microsoft YaHei UI" panose="020B0503020204020204" pitchFamily="34" charset="-122"/>
                <a:ea typeface="Microsoft YaHei UI" panose="020B0503020204020204" pitchFamily="34" charset="-122"/>
              </a:rPr>
              <a:t>信息检索 </a:t>
            </a:r>
            <a:r>
              <a:rPr lang="en-CN" sz="2000" dirty="0">
                <a:solidFill>
                  <a:schemeClr val="bg2"/>
                </a:solidFill>
                <a:latin typeface="Microsoft YaHei UI" panose="020B0503020204020204" pitchFamily="34" charset="-122"/>
                <a:ea typeface="Microsoft YaHei UI" panose="020B0503020204020204" pitchFamily="34" charset="-122"/>
              </a:rPr>
              <a:t>(</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报告总结</a:t>
            </a:r>
            <a:r>
              <a:rPr lang="zh-CN" altLang="en-US" sz="2000" dirty="0">
                <a:solidFill>
                  <a:schemeClr val="bg2"/>
                </a:solidFill>
                <a:latin typeface="Microsoft YaHei UI" panose="020B0503020204020204" pitchFamily="34" charset="-122"/>
                <a:ea typeface="Microsoft YaHei UI" panose="020B0503020204020204" pitchFamily="34" charset="-122"/>
              </a:rPr>
              <a:t> </a:t>
            </a:r>
            <a:r>
              <a:rPr lang="en-US" altLang="zh-CN" sz="2000" dirty="0">
                <a:solidFill>
                  <a:schemeClr val="bg2"/>
                </a:solidFill>
                <a:latin typeface="Microsoft YaHei UI" panose="020B0503020204020204" pitchFamily="34" charset="-122"/>
                <a:ea typeface="Microsoft YaHei UI" panose="020B0503020204020204" pitchFamily="34" charset="-122"/>
              </a:rPr>
              <a:t>(5min)</a:t>
            </a:r>
            <a:endParaRPr lang="en-CN" sz="2000" dirty="0">
              <a:solidFill>
                <a:schemeClr val="bg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8026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BGE</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B</a:t>
            </a:r>
            <a:r>
              <a:rPr lang="en-US" altLang="zh-CN" sz="1800" dirty="0">
                <a:latin typeface="Microsoft YaHei UI" panose="020B0503020204020204" pitchFamily="34" charset="-122"/>
                <a:ea typeface="Microsoft YaHei UI" panose="020B0503020204020204" pitchFamily="34" charset="-122"/>
              </a:rPr>
              <a:t>AAI (</a:t>
            </a:r>
            <a:r>
              <a:rPr lang="zh-CN" altLang="en-US" sz="1800" dirty="0">
                <a:latin typeface="Microsoft YaHei UI" panose="020B0503020204020204" pitchFamily="34" charset="-122"/>
                <a:ea typeface="Microsoft YaHei UI" panose="020B0503020204020204" pitchFamily="34" charset="-122"/>
              </a:rPr>
              <a:t>智源</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G</a:t>
            </a:r>
            <a:r>
              <a:rPr lang="en-US" altLang="zh-CN" sz="1800" dirty="0">
                <a:latin typeface="Microsoft YaHei UI" panose="020B0503020204020204" pitchFamily="34" charset="-122"/>
                <a:ea typeface="Microsoft YaHei UI" panose="020B0503020204020204" pitchFamily="34" charset="-122"/>
              </a:rPr>
              <a:t>eneral (</a:t>
            </a:r>
            <a:r>
              <a:rPr lang="zh-CN" altLang="en-US" sz="1800" dirty="0">
                <a:latin typeface="Microsoft YaHei UI" panose="020B0503020204020204" pitchFamily="34" charset="-122"/>
                <a:ea typeface="Microsoft YaHei UI" panose="020B0503020204020204" pitchFamily="34" charset="-122"/>
              </a:rPr>
              <a:t>通用</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E</a:t>
            </a:r>
            <a:r>
              <a:rPr lang="en-US" altLang="zh-CN" sz="1800" dirty="0">
                <a:latin typeface="Microsoft YaHei UI" panose="020B0503020204020204" pitchFamily="34" charset="-122"/>
                <a:ea typeface="Microsoft YaHei UI" panose="020B0503020204020204" pitchFamily="34" charset="-122"/>
              </a:rPr>
              <a:t>mbedding (</a:t>
            </a:r>
            <a:r>
              <a:rPr lang="zh-CN" altLang="en-US" sz="1800" dirty="0">
                <a:latin typeface="Microsoft YaHei UI" panose="020B0503020204020204" pitchFamily="34" charset="-122"/>
                <a:ea typeface="Microsoft YaHei UI" panose="020B0503020204020204" pitchFamily="34" charset="-122"/>
              </a:rPr>
              <a:t>向量模型</a:t>
            </a:r>
            <a:r>
              <a:rPr lang="en-US" altLang="zh-CN" sz="1800" dirty="0">
                <a:latin typeface="Microsoft YaHei UI" panose="020B0503020204020204" pitchFamily="34" charset="-122"/>
                <a:ea typeface="Microsoft YaHei UI" panose="020B0503020204020204" pitchFamily="34" charset="-122"/>
              </a:rPr>
              <a:t>)</a:t>
            </a:r>
          </a:p>
          <a:p>
            <a:pPr marL="0" indent="0">
              <a:buNone/>
            </a:pPr>
            <a:r>
              <a:rPr lang="en-US" altLang="zh-CN" sz="1800" b="1" dirty="0">
                <a:latin typeface="Microsoft YaHei UI" panose="020B0503020204020204" pitchFamily="34" charset="-122"/>
                <a:ea typeface="Microsoft YaHei UI" panose="020B0503020204020204" pitchFamily="34" charset="-122"/>
              </a:rPr>
              <a:t>Why BGE</a:t>
            </a:r>
            <a:r>
              <a:rPr lang="en-US" altLang="zh-CN" sz="1800" dirty="0">
                <a:latin typeface="Microsoft YaHei UI" panose="020B0503020204020204" pitchFamily="34" charset="-122"/>
                <a:ea typeface="Microsoft YaHei UI" panose="020B0503020204020204" pitchFamily="34" charset="-122"/>
              </a:rPr>
              <a:t>:</a:t>
            </a:r>
          </a:p>
          <a:p>
            <a:pPr>
              <a:spcBef>
                <a:spcPts val="600"/>
              </a:spcBef>
            </a:pPr>
            <a:r>
              <a:rPr lang="en-US" altLang="zh-CN" sz="1800" u="sng" dirty="0">
                <a:latin typeface="Microsoft YaHei UI" panose="020B0503020204020204" pitchFamily="34" charset="-122"/>
                <a:ea typeface="Microsoft YaHei UI" panose="020B0503020204020204" pitchFamily="34" charset="-122"/>
              </a:rPr>
              <a:t>LLMs</a:t>
            </a:r>
            <a:r>
              <a:rPr lang="en-US" altLang="zh-CN" sz="1800" dirty="0">
                <a:latin typeface="Microsoft YaHei UI" panose="020B0503020204020204" pitchFamily="34" charset="-122"/>
                <a:ea typeface="Microsoft YaHei UI" panose="020B0503020204020204" pitchFamily="34" charset="-122"/>
              </a:rPr>
              <a:t> and the popularity of </a:t>
            </a:r>
            <a:r>
              <a:rPr lang="en-US" altLang="zh-CN" sz="1800" u="sng" dirty="0">
                <a:latin typeface="Microsoft YaHei UI" panose="020B0503020204020204" pitchFamily="34" charset="-122"/>
                <a:ea typeface="Microsoft YaHei UI" panose="020B0503020204020204" pitchFamily="34" charset="-122"/>
              </a:rPr>
              <a:t>RAG</a:t>
            </a:r>
            <a:r>
              <a:rPr lang="en-US" altLang="zh-CN" sz="1800" dirty="0">
                <a:latin typeface="Microsoft YaHei UI" panose="020B0503020204020204" pitchFamily="34" charset="-122"/>
                <a:ea typeface="Microsoft YaHei UI" panose="020B0503020204020204" pitchFamily="34" charset="-122"/>
              </a:rPr>
              <a:t>: knowledge, domain-adaptation, long-context</a:t>
            </a:r>
          </a:p>
          <a:p>
            <a:pPr>
              <a:spcBef>
                <a:spcPts val="600"/>
              </a:spcBef>
            </a:pPr>
            <a:r>
              <a:rPr lang="en-US" altLang="zh-CN" sz="1800" dirty="0">
                <a:latin typeface="Microsoft YaHei UI" panose="020B0503020204020204" pitchFamily="34" charset="-122"/>
                <a:ea typeface="Microsoft YaHei UI" panose="020B0503020204020204" pitchFamily="34" charset="-122"/>
              </a:rPr>
              <a:t>LLMs are applied everywhere, embedding model should </a:t>
            </a:r>
            <a:r>
              <a:rPr lang="en-US" altLang="zh-CN" sz="1800" u="sng" dirty="0">
                <a:latin typeface="Microsoft YaHei UI" panose="020B0503020204020204" pitchFamily="34" charset="-122"/>
                <a:ea typeface="Microsoft YaHei UI" panose="020B0503020204020204" pitchFamily="34" charset="-122"/>
              </a:rPr>
              <a:t>always be standing-by</a:t>
            </a:r>
          </a:p>
          <a:p>
            <a:pPr>
              <a:spcBef>
                <a:spcPts val="600"/>
              </a:spcBef>
            </a:pPr>
            <a:r>
              <a:rPr lang="en-US" altLang="zh-CN" sz="1800" dirty="0">
                <a:latin typeface="Microsoft YaHei UI" panose="020B0503020204020204" pitchFamily="34" charset="-122"/>
                <a:ea typeface="Microsoft YaHei UI" panose="020B0503020204020204" pitchFamily="34" charset="-122"/>
              </a:rPr>
              <a:t>BGE: a </a:t>
            </a:r>
            <a:r>
              <a:rPr lang="en-US" altLang="zh-CN" sz="1800" u="sng" dirty="0">
                <a:latin typeface="Microsoft YaHei UI" panose="020B0503020204020204" pitchFamily="34" charset="-122"/>
                <a:ea typeface="Microsoft YaHei UI" panose="020B0503020204020204" pitchFamily="34" charset="-122"/>
              </a:rPr>
              <a:t>general-purpose embedding model</a:t>
            </a:r>
            <a:r>
              <a:rPr lang="en-US" altLang="zh-CN" sz="1800" dirty="0">
                <a:latin typeface="Microsoft YaHei UI" panose="020B0503020204020204" pitchFamily="34" charset="-122"/>
                <a:ea typeface="Microsoft YaHei UI" panose="020B0503020204020204" pitchFamily="34" charset="-122"/>
              </a:rPr>
              <a:t> to handle any application scenario </a:t>
            </a:r>
          </a:p>
          <a:p>
            <a:pPr>
              <a:spcBef>
                <a:spcPts val="600"/>
              </a:spcBef>
            </a:pPr>
            <a:endParaRPr lang="en-US" altLang="zh-CN" sz="1800" b="1" dirty="0">
              <a:latin typeface="Microsoft YaHei UI" panose="020B0503020204020204" pitchFamily="34" charset="-122"/>
              <a:ea typeface="Microsoft YaHei UI" panose="020B0503020204020204" pitchFamily="34" charset="-122"/>
            </a:endParaRPr>
          </a:p>
        </p:txBody>
      </p:sp>
      <p:pic>
        <p:nvPicPr>
          <p:cNvPr id="44034" name="Picture 2" descr="What is RAG? (Retrieval Augmented Generation)">
            <a:extLst>
              <a:ext uri="{FF2B5EF4-FFF2-40B4-BE49-F238E27FC236}">
                <a16:creationId xmlns:a16="http://schemas.microsoft.com/office/drawing/2014/main" id="{21BCDF73-ADE3-9454-C18C-02DD96D34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822" y="3619780"/>
            <a:ext cx="3994703" cy="2591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9F2A58-E62A-CE13-83F1-88A3C104E5D1}"/>
              </a:ext>
            </a:extLst>
          </p:cNvPr>
          <p:cNvSpPr txBox="1"/>
          <p:nvPr/>
        </p:nvSpPr>
        <p:spPr>
          <a:xfrm>
            <a:off x="4258277" y="4082339"/>
            <a:ext cx="1288610" cy="883065"/>
          </a:xfrm>
          <a:prstGeom prst="rect">
            <a:avLst/>
          </a:prstGeom>
          <a:solidFill>
            <a:srgbClr val="1E43FF">
              <a:alpha val="25098"/>
            </a:srgbClr>
          </a:solidFill>
        </p:spPr>
        <p:txBody>
          <a:bodyPr wrap="square" rtlCol="0">
            <a:spAutoFit/>
          </a:bodyPr>
          <a:lstStyle/>
          <a:p>
            <a:endParaRPr lang="en-CN" dirty="0"/>
          </a:p>
        </p:txBody>
      </p:sp>
      <p:sp>
        <p:nvSpPr>
          <p:cNvPr id="4" name="TextBox 3">
            <a:extLst>
              <a:ext uri="{FF2B5EF4-FFF2-40B4-BE49-F238E27FC236}">
                <a16:creationId xmlns:a16="http://schemas.microsoft.com/office/drawing/2014/main" id="{F34EF193-BCD3-0FAA-10E0-523A1A14E2F0}"/>
              </a:ext>
            </a:extLst>
          </p:cNvPr>
          <p:cNvSpPr txBox="1"/>
          <p:nvPr/>
        </p:nvSpPr>
        <p:spPr>
          <a:xfrm>
            <a:off x="2169745" y="4082339"/>
            <a:ext cx="1288610" cy="883065"/>
          </a:xfrm>
          <a:prstGeom prst="rect">
            <a:avLst/>
          </a:prstGeom>
          <a:solidFill>
            <a:srgbClr val="1E43FF">
              <a:alpha val="25098"/>
            </a:srgbClr>
          </a:solidFill>
        </p:spPr>
        <p:txBody>
          <a:bodyPr wrap="square" rtlCol="0">
            <a:spAutoFit/>
          </a:bodyPr>
          <a:lstStyle/>
          <a:p>
            <a:endParaRPr lang="en-CN" dirty="0"/>
          </a:p>
        </p:txBody>
      </p:sp>
      <p:sp>
        <p:nvSpPr>
          <p:cNvPr id="6" name="TextBox 5">
            <a:extLst>
              <a:ext uri="{FF2B5EF4-FFF2-40B4-BE49-F238E27FC236}">
                <a16:creationId xmlns:a16="http://schemas.microsoft.com/office/drawing/2014/main" id="{E4DF29BA-F9A4-83D0-639A-3FFDC524D7DB}"/>
              </a:ext>
            </a:extLst>
          </p:cNvPr>
          <p:cNvSpPr txBox="1"/>
          <p:nvPr/>
        </p:nvSpPr>
        <p:spPr>
          <a:xfrm>
            <a:off x="3961118" y="3637762"/>
            <a:ext cx="1882927" cy="338554"/>
          </a:xfrm>
          <a:prstGeom prst="rect">
            <a:avLst/>
          </a:prstGeom>
          <a:noFill/>
        </p:spPr>
        <p:txBody>
          <a:bodyPr wrap="square">
            <a:spAutoFit/>
          </a:bodyPr>
          <a:lstStyle/>
          <a:p>
            <a:pPr algn="ctr"/>
            <a:r>
              <a:rPr lang="en-US" sz="1600" b="1" dirty="0">
                <a:solidFill>
                  <a:srgbClr val="C00000"/>
                </a:solidFill>
                <a:latin typeface="Constantia" panose="02030602050306030303" pitchFamily="18" charset="0"/>
                <a:ea typeface="Microsoft YaHei UI" panose="020B0503020204020204" pitchFamily="34" charset="-122"/>
              </a:rPr>
              <a:t>Generator</a:t>
            </a:r>
            <a:r>
              <a:rPr lang="en-US" sz="1600" b="1" dirty="0">
                <a:latin typeface="Constantia" panose="02030602050306030303" pitchFamily="18" charset="0"/>
                <a:ea typeface="Microsoft YaHei UI" panose="020B0503020204020204" pitchFamily="34" charset="-122"/>
              </a:rPr>
              <a:t> (</a:t>
            </a:r>
            <a:r>
              <a:rPr lang="en-US" sz="1600" b="1" dirty="0">
                <a:solidFill>
                  <a:srgbClr val="C00000"/>
                </a:solidFill>
                <a:latin typeface="Constantia" panose="02030602050306030303" pitchFamily="18" charset="0"/>
                <a:ea typeface="Microsoft YaHei UI" panose="020B0503020204020204" pitchFamily="34" charset="-122"/>
              </a:rPr>
              <a:t>LLM</a:t>
            </a:r>
            <a:r>
              <a:rPr lang="en-US" sz="1600" b="1" dirty="0">
                <a:latin typeface="Constantia" panose="02030602050306030303" pitchFamily="18" charset="0"/>
                <a:ea typeface="Microsoft YaHei UI" panose="020B0503020204020204" pitchFamily="34" charset="-122"/>
              </a:rPr>
              <a:t>)</a:t>
            </a:r>
            <a:endParaRPr lang="en-CN" sz="1600" b="1" dirty="0">
              <a:latin typeface="Constantia" panose="02030602050306030303" pitchFamily="18" charset="0"/>
            </a:endParaRPr>
          </a:p>
        </p:txBody>
      </p:sp>
      <p:sp>
        <p:nvSpPr>
          <p:cNvPr id="8" name="TextBox 7">
            <a:extLst>
              <a:ext uri="{FF2B5EF4-FFF2-40B4-BE49-F238E27FC236}">
                <a16:creationId xmlns:a16="http://schemas.microsoft.com/office/drawing/2014/main" id="{85F76FF5-C32B-090D-9ABC-14E01B880879}"/>
              </a:ext>
            </a:extLst>
          </p:cNvPr>
          <p:cNvSpPr txBox="1"/>
          <p:nvPr/>
        </p:nvSpPr>
        <p:spPr>
          <a:xfrm>
            <a:off x="1032888" y="3807039"/>
            <a:ext cx="1473792" cy="584775"/>
          </a:xfrm>
          <a:prstGeom prst="rect">
            <a:avLst/>
          </a:prstGeom>
          <a:noFill/>
        </p:spPr>
        <p:txBody>
          <a:bodyPr wrap="square">
            <a:spAutoFit/>
          </a:bodyPr>
          <a:lstStyle/>
          <a:p>
            <a:pPr algn="ctr"/>
            <a:r>
              <a:rPr lang="en-US" sz="1600" b="1" dirty="0">
                <a:solidFill>
                  <a:srgbClr val="1E43FF"/>
                </a:solidFill>
                <a:latin typeface="Constantia" panose="02030602050306030303" pitchFamily="18" charset="0"/>
                <a:ea typeface="Microsoft YaHei UI" panose="020B0503020204020204" pitchFamily="34" charset="-122"/>
              </a:rPr>
              <a:t>Retriever</a:t>
            </a:r>
            <a:r>
              <a:rPr lang="en-US" sz="1600" b="1" dirty="0">
                <a:latin typeface="Constantia" panose="02030602050306030303" pitchFamily="18" charset="0"/>
                <a:ea typeface="Microsoft YaHei UI" panose="020B0503020204020204" pitchFamily="34" charset="-122"/>
              </a:rPr>
              <a:t> (</a:t>
            </a:r>
            <a:r>
              <a:rPr lang="en-US" sz="1600" b="1" dirty="0">
                <a:solidFill>
                  <a:srgbClr val="1E43FF"/>
                </a:solidFill>
                <a:latin typeface="Constantia" panose="02030602050306030303" pitchFamily="18" charset="0"/>
                <a:ea typeface="Microsoft YaHei UI" panose="020B0503020204020204" pitchFamily="34" charset="-122"/>
              </a:rPr>
              <a:t>Embedder</a:t>
            </a:r>
            <a:r>
              <a:rPr lang="en-US" sz="1600" b="1" dirty="0">
                <a:latin typeface="Constantia" panose="02030602050306030303" pitchFamily="18" charset="0"/>
                <a:ea typeface="Microsoft YaHei UI" panose="020B0503020204020204" pitchFamily="34" charset="-122"/>
              </a:rPr>
              <a:t>)</a:t>
            </a:r>
            <a:endParaRPr lang="en-CN" sz="1600" b="1" dirty="0">
              <a:latin typeface="Constantia" panose="02030602050306030303" pitchFamily="18" charset="0"/>
            </a:endParaRPr>
          </a:p>
        </p:txBody>
      </p:sp>
      <p:sp>
        <p:nvSpPr>
          <p:cNvPr id="9" name="TextBox 8">
            <a:extLst>
              <a:ext uri="{FF2B5EF4-FFF2-40B4-BE49-F238E27FC236}">
                <a16:creationId xmlns:a16="http://schemas.microsoft.com/office/drawing/2014/main" id="{DD7253AB-1588-3C43-F251-7B6738EDA142}"/>
              </a:ext>
            </a:extLst>
          </p:cNvPr>
          <p:cNvSpPr txBox="1"/>
          <p:nvPr/>
        </p:nvSpPr>
        <p:spPr>
          <a:xfrm>
            <a:off x="6095999" y="4315583"/>
            <a:ext cx="4610087" cy="1200329"/>
          </a:xfrm>
          <a:prstGeom prst="rect">
            <a:avLst/>
          </a:prstGeom>
          <a:noFill/>
        </p:spPr>
        <p:txBody>
          <a:bodyPr wrap="square">
            <a:spAutoFit/>
          </a:bodyPr>
          <a:lstStyle/>
          <a:p>
            <a:pPr marL="285750" indent="-285750">
              <a:buFontTx/>
              <a:buChar char="-"/>
            </a:pPr>
            <a:r>
              <a:rPr lang="en-CN" b="1" dirty="0">
                <a:latin typeface="Constantia" panose="02030602050306030303" pitchFamily="18" charset="0"/>
              </a:rPr>
              <a:t>LLM</a:t>
            </a:r>
            <a:r>
              <a:rPr lang="en-CN" dirty="0">
                <a:latin typeface="Constantia" panose="02030602050306030303" pitchFamily="18" charset="0"/>
              </a:rPr>
              <a:t> and </a:t>
            </a:r>
            <a:r>
              <a:rPr lang="en-CN" b="1" dirty="0">
                <a:latin typeface="Constantia" panose="02030602050306030303" pitchFamily="18" charset="0"/>
              </a:rPr>
              <a:t>RAG</a:t>
            </a:r>
            <a:r>
              <a:rPr lang="en-CN" dirty="0">
                <a:latin typeface="Constantia" panose="02030602050306030303" pitchFamily="18" charset="0"/>
              </a:rPr>
              <a:t> is widely applied to diversitied applications </a:t>
            </a:r>
          </a:p>
          <a:p>
            <a:pPr marL="285750" indent="-285750">
              <a:buFontTx/>
              <a:buChar char="-"/>
            </a:pPr>
            <a:r>
              <a:rPr lang="en-CN" dirty="0">
                <a:latin typeface="Constantia" panose="02030602050306030303" pitchFamily="18" charset="0"/>
              </a:rPr>
              <a:t>The corresponding </a:t>
            </a:r>
            <a:r>
              <a:rPr lang="en-CN" b="1" dirty="0">
                <a:latin typeface="Constantia" panose="02030602050306030303" pitchFamily="18" charset="0"/>
              </a:rPr>
              <a:t>embedder</a:t>
            </a:r>
            <a:r>
              <a:rPr lang="en-CN" dirty="0">
                <a:latin typeface="Constantia" panose="02030602050306030303" pitchFamily="18" charset="0"/>
              </a:rPr>
              <a:t> should be general-purpose and always standing-by</a:t>
            </a:r>
          </a:p>
        </p:txBody>
      </p:sp>
    </p:spTree>
    <p:extLst>
      <p:ext uri="{BB962C8B-B14F-4D97-AF65-F5344CB8AC3E}">
        <p14:creationId xmlns:p14="http://schemas.microsoft.com/office/powerpoint/2010/main" val="1129635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Microsoft YaHei UI" panose="020B0503020204020204" pitchFamily="34" charset="-122"/>
                <a:ea typeface="Microsoft YaHei UI" panose="020B0503020204020204" pitchFamily="34" charset="-122"/>
              </a:rPr>
              <a:t>Ultimately, it is to provide a unified support for</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altLang="zh-CN" sz="1800" dirty="0">
                <a:latin typeface="Microsoft YaHei UI" panose="020B0503020204020204" pitchFamily="34" charset="-122"/>
                <a:ea typeface="Microsoft YaHei UI" panose="020B0503020204020204" pitchFamily="34" charset="-122"/>
              </a:rPr>
              <a:t>Any </a:t>
            </a:r>
            <a:r>
              <a:rPr lang="en-US" altLang="zh-CN" sz="1800" b="1" dirty="0">
                <a:latin typeface="Microsoft YaHei UI" panose="020B0503020204020204" pitchFamily="34" charset="-122"/>
                <a:ea typeface="Microsoft YaHei UI" panose="020B0503020204020204" pitchFamily="34" charset="-122"/>
              </a:rPr>
              <a:t>task</a:t>
            </a:r>
            <a:r>
              <a:rPr lang="en-US" altLang="zh-CN" sz="1800" dirty="0">
                <a:latin typeface="Microsoft YaHei UI" panose="020B0503020204020204" pitchFamily="34" charset="-122"/>
                <a:ea typeface="Microsoft YaHei UI" panose="020B0503020204020204" pitchFamily="34" charset="-122"/>
              </a:rPr>
              <a:t> (knowledge retrieval, context retrieval, tool retrieval, etc.)</a:t>
            </a:r>
          </a:p>
          <a:p>
            <a:pPr>
              <a:spcBef>
                <a:spcPts val="600"/>
              </a:spcBef>
            </a:pPr>
            <a:r>
              <a:rPr lang="en-US" altLang="zh-CN" sz="1800" dirty="0">
                <a:latin typeface="Microsoft YaHei UI" panose="020B0503020204020204" pitchFamily="34" charset="-122"/>
                <a:ea typeface="Microsoft YaHei UI" panose="020B0503020204020204" pitchFamily="34" charset="-122"/>
              </a:rPr>
              <a:t>Any </a:t>
            </a:r>
            <a:r>
              <a:rPr lang="en-US" altLang="zh-CN" sz="1800" b="1" dirty="0">
                <a:latin typeface="Microsoft YaHei UI" panose="020B0503020204020204" pitchFamily="34" charset="-122"/>
                <a:ea typeface="Microsoft YaHei UI" panose="020B0503020204020204" pitchFamily="34" charset="-122"/>
              </a:rPr>
              <a:t>language</a:t>
            </a:r>
            <a:r>
              <a:rPr lang="en-US" altLang="zh-CN" sz="1800" dirty="0">
                <a:latin typeface="Microsoft YaHei UI" panose="020B0503020204020204" pitchFamily="34" charset="-122"/>
                <a:ea typeface="Microsoft YaHei UI" panose="020B0503020204020204" pitchFamily="34" charset="-122"/>
              </a:rPr>
              <a:t> (EN, ZH, JP, KR, AR, ES, FR, DE, etc.)</a:t>
            </a:r>
          </a:p>
          <a:p>
            <a:pPr>
              <a:spcBef>
                <a:spcPts val="600"/>
              </a:spcBef>
            </a:pPr>
            <a:r>
              <a:rPr lang="en-US" altLang="zh-CN" sz="1800" dirty="0">
                <a:latin typeface="Microsoft YaHei UI" panose="020B0503020204020204" pitchFamily="34" charset="-122"/>
                <a:ea typeface="Microsoft YaHei UI" panose="020B0503020204020204" pitchFamily="34" charset="-122"/>
              </a:rPr>
              <a:t>Any </a:t>
            </a:r>
            <a:r>
              <a:rPr lang="en-US" altLang="zh-CN" sz="1800" b="1" dirty="0">
                <a:latin typeface="Microsoft YaHei UI" panose="020B0503020204020204" pitchFamily="34" charset="-122"/>
                <a:ea typeface="Microsoft YaHei UI" panose="020B0503020204020204" pitchFamily="34" charset="-122"/>
              </a:rPr>
              <a:t>data modality </a:t>
            </a:r>
            <a:r>
              <a:rPr lang="en-US" altLang="zh-CN" sz="1800" dirty="0">
                <a:latin typeface="Microsoft YaHei UI" panose="020B0503020204020204" pitchFamily="34" charset="-122"/>
                <a:ea typeface="Microsoft YaHei UI" panose="020B0503020204020204" pitchFamily="34" charset="-122"/>
              </a:rPr>
              <a:t>(text, image, video, code, etc.)</a:t>
            </a:r>
          </a:p>
          <a:p>
            <a:pPr>
              <a:spcBef>
                <a:spcPts val="600"/>
              </a:spcBef>
            </a:pPr>
            <a:r>
              <a:rPr lang="en-US" altLang="zh-CN" sz="1800" dirty="0">
                <a:latin typeface="Microsoft YaHei UI" panose="020B0503020204020204" pitchFamily="34" charset="-122"/>
                <a:ea typeface="Microsoft YaHei UI" panose="020B0503020204020204" pitchFamily="34" charset="-122"/>
              </a:rPr>
              <a:t>Ultimately, a </a:t>
            </a:r>
            <a:r>
              <a:rPr lang="en-US" altLang="zh-CN" sz="1800" b="1" u="sng" dirty="0">
                <a:latin typeface="Microsoft YaHei UI" panose="020B0503020204020204" pitchFamily="34" charset="-122"/>
                <a:ea typeface="Microsoft YaHei UI" panose="020B0503020204020204" pitchFamily="34" charset="-122"/>
              </a:rPr>
              <a:t>unified semantic representation</a:t>
            </a:r>
            <a:r>
              <a:rPr lang="en-US" altLang="zh-CN" sz="1800" dirty="0">
                <a:latin typeface="Microsoft YaHei UI" panose="020B0503020204020204" pitchFamily="34" charset="-122"/>
                <a:ea typeface="Microsoft YaHei UI" panose="020B0503020204020204" pitchFamily="34" charset="-122"/>
              </a:rPr>
              <a:t> for any data and tasks</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a:p>
            <a:pPr>
              <a:spcBef>
                <a:spcPts val="600"/>
              </a:spcBef>
            </a:pPr>
            <a:endParaRPr lang="en-US" altLang="zh-CN" sz="1800" b="1" dirty="0">
              <a:latin typeface="Microsoft YaHei UI" panose="020B0503020204020204" pitchFamily="34" charset="-122"/>
              <a:ea typeface="Microsoft YaHei UI" panose="020B0503020204020204" pitchFamily="34" charset="-122"/>
            </a:endParaRPr>
          </a:p>
        </p:txBody>
      </p:sp>
      <p:sp>
        <p:nvSpPr>
          <p:cNvPr id="3" name="TextBox 2">
            <a:extLst>
              <a:ext uri="{FF2B5EF4-FFF2-40B4-BE49-F238E27FC236}">
                <a16:creationId xmlns:a16="http://schemas.microsoft.com/office/drawing/2014/main" id="{461283E2-795B-CCB6-9F09-4D5114F4BE0B}"/>
              </a:ext>
            </a:extLst>
          </p:cNvPr>
          <p:cNvSpPr txBox="1"/>
          <p:nvPr/>
        </p:nvSpPr>
        <p:spPr>
          <a:xfrm>
            <a:off x="731873" y="6072482"/>
            <a:ext cx="10517373" cy="369332"/>
          </a:xfrm>
          <a:prstGeom prst="rect">
            <a:avLst/>
          </a:prstGeom>
          <a:noFill/>
        </p:spPr>
        <p:txBody>
          <a:bodyPr wrap="square" rtlCol="0">
            <a:spAutoFit/>
          </a:bodyPr>
          <a:lstStyle/>
          <a:p>
            <a:pPr algn="ctr"/>
            <a:r>
              <a:rPr lang="en-CN" b="1" dirty="0">
                <a:latin typeface="Constantia" panose="02030602050306030303" pitchFamily="18" charset="0"/>
              </a:rPr>
              <a:t>Increasingly challenging to achieve higher generality. March to the ultimate goal step-by-step</a:t>
            </a:r>
          </a:p>
        </p:txBody>
      </p:sp>
      <p:grpSp>
        <p:nvGrpSpPr>
          <p:cNvPr id="4" name="Group 3">
            <a:extLst>
              <a:ext uri="{FF2B5EF4-FFF2-40B4-BE49-F238E27FC236}">
                <a16:creationId xmlns:a16="http://schemas.microsoft.com/office/drawing/2014/main" id="{1D661542-F270-4AB6-1FD9-C46D578A2FAC}"/>
              </a:ext>
            </a:extLst>
          </p:cNvPr>
          <p:cNvGrpSpPr/>
          <p:nvPr/>
        </p:nvGrpSpPr>
        <p:grpSpPr>
          <a:xfrm>
            <a:off x="5014400" y="3589539"/>
            <a:ext cx="1477451" cy="1632856"/>
            <a:chOff x="1558491" y="2987101"/>
            <a:chExt cx="1477451" cy="1632856"/>
          </a:xfrm>
        </p:grpSpPr>
        <p:sp>
          <p:nvSpPr>
            <p:cNvPr id="6" name="Rounded Rectangle 5">
              <a:extLst>
                <a:ext uri="{FF2B5EF4-FFF2-40B4-BE49-F238E27FC236}">
                  <a16:creationId xmlns:a16="http://schemas.microsoft.com/office/drawing/2014/main" id="{71CAE5A6-2152-CB3F-42BD-E40FEF43F242}"/>
                </a:ext>
              </a:extLst>
            </p:cNvPr>
            <p:cNvSpPr/>
            <p:nvPr/>
          </p:nvSpPr>
          <p:spPr>
            <a:xfrm>
              <a:off x="1558491" y="298710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8" name="Rounded Rectangle 7">
              <a:extLst>
                <a:ext uri="{FF2B5EF4-FFF2-40B4-BE49-F238E27FC236}">
                  <a16:creationId xmlns:a16="http://schemas.microsoft.com/office/drawing/2014/main" id="{7A071CB5-4A5B-2D92-CC4E-575A856A3E28}"/>
                </a:ext>
              </a:extLst>
            </p:cNvPr>
            <p:cNvSpPr/>
            <p:nvPr/>
          </p:nvSpPr>
          <p:spPr>
            <a:xfrm>
              <a:off x="1645577" y="3074186"/>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9" name="Rounded Rectangle 8">
              <a:extLst>
                <a:ext uri="{FF2B5EF4-FFF2-40B4-BE49-F238E27FC236}">
                  <a16:creationId xmlns:a16="http://schemas.microsoft.com/office/drawing/2014/main" id="{8A9276DD-612C-E9C3-5405-F3FCB0257830}"/>
                </a:ext>
              </a:extLst>
            </p:cNvPr>
            <p:cNvSpPr/>
            <p:nvPr/>
          </p:nvSpPr>
          <p:spPr>
            <a:xfrm>
              <a:off x="1732663" y="316127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10" name="TextBox 9">
              <a:extLst>
                <a:ext uri="{FF2B5EF4-FFF2-40B4-BE49-F238E27FC236}">
                  <a16:creationId xmlns:a16="http://schemas.microsoft.com/office/drawing/2014/main" id="{93272215-FFCB-FFBA-F5A4-F85923AFE842}"/>
                </a:ext>
              </a:extLst>
            </p:cNvPr>
            <p:cNvSpPr txBox="1"/>
            <p:nvPr/>
          </p:nvSpPr>
          <p:spPr>
            <a:xfrm>
              <a:off x="1747722" y="3295330"/>
              <a:ext cx="1288220" cy="1169551"/>
            </a:xfrm>
            <a:prstGeom prst="rect">
              <a:avLst/>
            </a:prstGeom>
            <a:noFill/>
          </p:spPr>
          <p:txBody>
            <a:bodyPr wrap="square" rtlCol="0">
              <a:spAutoFit/>
            </a:bodyPr>
            <a:lstStyle/>
            <a:p>
              <a:pPr>
                <a:spcAft>
                  <a:spcPts val="600"/>
                </a:spcAft>
              </a:pPr>
              <a:r>
                <a:rPr lang="en-CN" sz="1000" dirty="0">
                  <a:latin typeface="Hannotate SC" panose="03000500000000000000" pitchFamily="66" charset="-122"/>
                  <a:ea typeface="Hannotate SC" panose="03000500000000000000" pitchFamily="66" charset="-122"/>
                </a:rPr>
                <a:t>你好. Hello</a:t>
              </a:r>
            </a:p>
            <a:p>
              <a:pPr>
                <a:spcAft>
                  <a:spcPts val="600"/>
                </a:spcAft>
              </a:pPr>
              <a:r>
                <a:rPr lang="ja-JP" sz="1000">
                  <a:latin typeface="Hannotate SC" panose="03000500000000000000" pitchFamily="66" charset="-122"/>
                  <a:ea typeface="Hannotate SC" panose="03000500000000000000" pitchFamily="66" charset="-122"/>
                </a:rPr>
                <a:t>こんにちは</a:t>
              </a:r>
              <a:r>
                <a:rPr lang="en-US" altLang="ja-JP" sz="1000" dirty="0">
                  <a:latin typeface="Hannotate SC" panose="03000500000000000000" pitchFamily="66" charset="-122"/>
                  <a:ea typeface="Hannotate SC" panose="03000500000000000000" pitchFamily="66" charset="-122"/>
                </a:rPr>
                <a:t> </a:t>
              </a:r>
              <a:r>
                <a:rPr lang="en-US" sz="1000" b="0" i="0" u="none" strike="noStrike" dirty="0">
                  <a:effectLst/>
                  <a:latin typeface="Hannotate SC" panose="03000500000000000000" pitchFamily="66" charset="-122"/>
                  <a:ea typeface="Hannotate SC" panose="03000500000000000000" pitchFamily="66" charset="-122"/>
                </a:rPr>
                <a:t>Olá</a:t>
              </a:r>
              <a:endParaRPr lang="en-CN" sz="1000" dirty="0">
                <a:latin typeface="Hannotate SC" panose="03000500000000000000" pitchFamily="66" charset="-122"/>
                <a:ea typeface="Hannotate SC" panose="03000500000000000000" pitchFamily="66" charset="-122"/>
              </a:endParaRPr>
            </a:p>
            <a:p>
              <a:pPr>
                <a:spcAft>
                  <a:spcPts val="600"/>
                </a:spcAft>
              </a:pPr>
              <a:r>
                <a:rPr lang="ko-KR" altLang="en-US" sz="1000" b="0" i="0" u="none" strike="noStrike" dirty="0">
                  <a:effectLst/>
                  <a:latin typeface="Hannotate SC" panose="03000500000000000000" pitchFamily="66" charset="-122"/>
                  <a:cs typeface="Times New Roman" panose="02020603050405020304" pitchFamily="18" charset="0"/>
                </a:rPr>
                <a:t>안녕하세요</a:t>
              </a:r>
              <a:r>
                <a:rPr lang="en-US" altLang="ko-KR" sz="1000" b="0" i="0" u="none" strike="noStrike" dirty="0">
                  <a:effectLst/>
                  <a:latin typeface="Hannotate SC" panose="03000500000000000000" pitchFamily="66" charset="-122"/>
                  <a:cs typeface="Times New Roman" panose="02020603050405020304" pitchFamily="18" charset="0"/>
                </a:rPr>
                <a:t> </a:t>
              </a:r>
              <a:r>
                <a:rPr lang="en-US" sz="1000" dirty="0">
                  <a:latin typeface="Hannotate SC" panose="03000500000000000000" pitchFamily="66" charset="-122"/>
                  <a:ea typeface="Hannotate SC" panose="03000500000000000000" pitchFamily="66" charset="-122"/>
                </a:rPr>
                <a:t>C</a:t>
              </a:r>
              <a:r>
                <a:rPr lang="en-US" sz="1000" b="0" i="0" u="none" strike="noStrike" dirty="0">
                  <a:effectLst/>
                  <a:latin typeface="Hannotate SC" panose="03000500000000000000" pitchFamily="66" charset="-122"/>
                  <a:ea typeface="Hannotate SC" panose="03000500000000000000" pitchFamily="66" charset="-122"/>
                </a:rPr>
                <a:t>iao</a:t>
              </a:r>
              <a:endParaRPr lang="en-US" altLang="ko-KR" sz="1000" b="0" i="0" u="none" strike="noStrike" dirty="0">
                <a:effectLst/>
                <a:latin typeface="Hannotate SC" panose="03000500000000000000" pitchFamily="66" charset="-122"/>
                <a:cs typeface="Times New Roman" panose="02020603050405020304" pitchFamily="18" charset="0"/>
              </a:endParaRPr>
            </a:p>
            <a:p>
              <a:pPr>
                <a:spcAft>
                  <a:spcPts val="600"/>
                </a:spcAft>
              </a:pPr>
              <a:r>
                <a:rPr lang="he-IL" sz="1000" dirty="0">
                  <a:latin typeface="Hannotate SC" panose="03000500000000000000" pitchFamily="66" charset="-122"/>
                  <a:ea typeface="Hannotate SC" panose="03000500000000000000" pitchFamily="66" charset="-122"/>
                </a:rPr>
                <a:t> שָׁלוֹם עֲלֵיכֶם</a:t>
              </a:r>
              <a:r>
                <a:rPr lang="en-US" sz="1000" b="0" i="0" u="none" strike="noStrike" dirty="0">
                  <a:effectLst/>
                  <a:latin typeface="Hannotate SC" panose="03000500000000000000" pitchFamily="66" charset="-122"/>
                  <a:ea typeface="Hannotate SC" panose="03000500000000000000" pitchFamily="66" charset="-122"/>
                </a:rPr>
                <a:t> Hallo</a:t>
              </a:r>
              <a:endParaRPr lang="en-CN" sz="1000" dirty="0">
                <a:latin typeface="Hannotate SC" panose="03000500000000000000" pitchFamily="66" charset="-122"/>
                <a:ea typeface="Hannotate SC" panose="03000500000000000000" pitchFamily="66" charset="-122"/>
              </a:endParaRPr>
            </a:p>
            <a:p>
              <a:pPr>
                <a:spcAft>
                  <a:spcPts val="600"/>
                </a:spcAft>
              </a:pPr>
              <a:r>
                <a:rPr lang="ar-AE" sz="1000" b="0" i="0" u="none" strike="noStrike" dirty="0">
                  <a:effectLst/>
                  <a:latin typeface="Hannotate SC" panose="03000500000000000000" pitchFamily="66" charset="-122"/>
                  <a:ea typeface="Hannotate SC" panose="03000500000000000000" pitchFamily="66" charset="-122"/>
                </a:rPr>
                <a:t> السلام عليكم‎</a:t>
              </a:r>
              <a:r>
                <a:rPr lang="en-US" sz="1000" dirty="0">
                  <a:latin typeface="Hannotate SC" panose="03000500000000000000" pitchFamily="66" charset="-122"/>
                  <a:ea typeface="Hannotate SC" panose="03000500000000000000" pitchFamily="66" charset="-122"/>
                </a:rPr>
                <a:t> </a:t>
              </a:r>
              <a:r>
                <a:rPr lang="en-US" sz="1000" b="0" i="0" u="none" strike="noStrike" dirty="0">
                  <a:effectLst/>
                  <a:latin typeface="Hannotate SC" panose="03000500000000000000" pitchFamily="66" charset="-122"/>
                  <a:ea typeface="Hannotate SC" panose="03000500000000000000" pitchFamily="66" charset="-122"/>
                </a:rPr>
                <a:t>bonjour</a:t>
              </a:r>
              <a:endParaRPr lang="en-CN" sz="1000" dirty="0">
                <a:latin typeface="Hannotate SC" panose="03000500000000000000" pitchFamily="66" charset="-122"/>
                <a:ea typeface="Hannotate SC" panose="03000500000000000000" pitchFamily="66" charset="-122"/>
              </a:endParaRPr>
            </a:p>
          </p:txBody>
        </p:sp>
      </p:grpSp>
      <p:grpSp>
        <p:nvGrpSpPr>
          <p:cNvPr id="11" name="Group 10">
            <a:extLst>
              <a:ext uri="{FF2B5EF4-FFF2-40B4-BE49-F238E27FC236}">
                <a16:creationId xmlns:a16="http://schemas.microsoft.com/office/drawing/2014/main" id="{2EAE31AA-0918-2035-3E16-9D2C0DA3CC57}"/>
              </a:ext>
            </a:extLst>
          </p:cNvPr>
          <p:cNvGrpSpPr/>
          <p:nvPr/>
        </p:nvGrpSpPr>
        <p:grpSpPr>
          <a:xfrm>
            <a:off x="1746719" y="3589539"/>
            <a:ext cx="1473097" cy="1632856"/>
            <a:chOff x="1558491" y="2987101"/>
            <a:chExt cx="1473097" cy="1632856"/>
          </a:xfrm>
        </p:grpSpPr>
        <p:sp>
          <p:nvSpPr>
            <p:cNvPr id="12" name="Rounded Rectangle 11">
              <a:extLst>
                <a:ext uri="{FF2B5EF4-FFF2-40B4-BE49-F238E27FC236}">
                  <a16:creationId xmlns:a16="http://schemas.microsoft.com/office/drawing/2014/main" id="{FD5CFAFA-62B2-E239-5D93-7A2F98A174E0}"/>
                </a:ext>
              </a:extLst>
            </p:cNvPr>
            <p:cNvSpPr/>
            <p:nvPr/>
          </p:nvSpPr>
          <p:spPr>
            <a:xfrm>
              <a:off x="1558491" y="298710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13" name="Rounded Rectangle 12">
              <a:extLst>
                <a:ext uri="{FF2B5EF4-FFF2-40B4-BE49-F238E27FC236}">
                  <a16:creationId xmlns:a16="http://schemas.microsoft.com/office/drawing/2014/main" id="{1CE0DE1D-D706-D3A1-A280-ACED30169BA7}"/>
                </a:ext>
              </a:extLst>
            </p:cNvPr>
            <p:cNvSpPr/>
            <p:nvPr/>
          </p:nvSpPr>
          <p:spPr>
            <a:xfrm>
              <a:off x="1645577" y="3074186"/>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14" name="Rounded Rectangle 13">
              <a:extLst>
                <a:ext uri="{FF2B5EF4-FFF2-40B4-BE49-F238E27FC236}">
                  <a16:creationId xmlns:a16="http://schemas.microsoft.com/office/drawing/2014/main" id="{EA250FA7-3C77-8F4D-4DF7-4E166456C5E2}"/>
                </a:ext>
              </a:extLst>
            </p:cNvPr>
            <p:cNvSpPr/>
            <p:nvPr/>
          </p:nvSpPr>
          <p:spPr>
            <a:xfrm>
              <a:off x="1732663" y="316127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grpSp>
      <p:pic>
        <p:nvPicPr>
          <p:cNvPr id="45060" name="Picture 4" descr="Web Icon Logo PNG Vector (EPS) Free Download">
            <a:extLst>
              <a:ext uri="{FF2B5EF4-FFF2-40B4-BE49-F238E27FC236}">
                <a16:creationId xmlns:a16="http://schemas.microsoft.com/office/drawing/2014/main" id="{C5ED5ACA-239E-2DAE-C646-5C9E52607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264" y="3970374"/>
            <a:ext cx="414003" cy="414003"/>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Wikipedia Generic Outline Color icon">
            <a:extLst>
              <a:ext uri="{FF2B5EF4-FFF2-40B4-BE49-F238E27FC236}">
                <a16:creationId xmlns:a16="http://schemas.microsoft.com/office/drawing/2014/main" id="{9F2F6DDB-67D7-E81F-6999-D1DFAC259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28" y="3954362"/>
            <a:ext cx="351443" cy="351443"/>
          </a:xfrm>
          <a:prstGeom prst="rect">
            <a:avLst/>
          </a:prstGeom>
          <a:noFill/>
          <a:extLst>
            <a:ext uri="{909E8E84-426E-40DD-AFC4-6F175D3DCCD1}">
              <a14:hiddenFill xmlns:a14="http://schemas.microsoft.com/office/drawing/2010/main">
                <a:solidFill>
                  <a:srgbClr val="FFFFFF"/>
                </a:solidFill>
              </a14:hiddenFill>
            </a:ext>
          </a:extLst>
        </p:spPr>
      </p:pic>
      <p:pic>
        <p:nvPicPr>
          <p:cNvPr id="45068" name="Picture 12" descr="Shopping cart Basic Rounded Lineal icon">
            <a:extLst>
              <a:ext uri="{FF2B5EF4-FFF2-40B4-BE49-F238E27FC236}">
                <a16:creationId xmlns:a16="http://schemas.microsoft.com/office/drawing/2014/main" id="{50A7C354-BC2D-4F00-B0AB-B261F0FDC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233" y="4430595"/>
            <a:ext cx="261751" cy="261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nification lens - User Interface &amp; Gesture Icons">
            <a:extLst>
              <a:ext uri="{FF2B5EF4-FFF2-40B4-BE49-F238E27FC236}">
                <a16:creationId xmlns:a16="http://schemas.microsoft.com/office/drawing/2014/main" id="{22439CDE-8BE6-1B2C-4F94-877062F0B6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884799" y="4882266"/>
            <a:ext cx="495862" cy="495862"/>
          </a:xfrm>
          <a:prstGeom prst="rect">
            <a:avLst/>
          </a:prstGeom>
          <a:noFill/>
          <a:extLst>
            <a:ext uri="{909E8E84-426E-40DD-AFC4-6F175D3DCCD1}">
              <a14:hiddenFill xmlns:a14="http://schemas.microsoft.com/office/drawing/2010/main">
                <a:solidFill>
                  <a:srgbClr val="FFFFFF"/>
                </a:solidFill>
              </a14:hiddenFill>
            </a:ext>
          </a:extLst>
        </p:spPr>
      </p:pic>
      <p:pic>
        <p:nvPicPr>
          <p:cNvPr id="45070" name="Picture 14" descr="Book - Free education icons">
            <a:extLst>
              <a:ext uri="{FF2B5EF4-FFF2-40B4-BE49-F238E27FC236}">
                <a16:creationId xmlns:a16="http://schemas.microsoft.com/office/drawing/2014/main" id="{F442753D-9B39-07F7-2594-721127F394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494" y="4566670"/>
            <a:ext cx="476136" cy="4761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agnification lens - User Interface &amp; Gesture Icons">
            <a:extLst>
              <a:ext uri="{FF2B5EF4-FFF2-40B4-BE49-F238E27FC236}">
                <a16:creationId xmlns:a16="http://schemas.microsoft.com/office/drawing/2014/main" id="{D2D79E7F-B971-B417-0417-8A235BA9D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349277" y="4879009"/>
            <a:ext cx="495862" cy="49586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941D7DC7-1389-F166-64EF-B5B682712FBB}"/>
              </a:ext>
            </a:extLst>
          </p:cNvPr>
          <p:cNvGrpSpPr/>
          <p:nvPr/>
        </p:nvGrpSpPr>
        <p:grpSpPr>
          <a:xfrm>
            <a:off x="8391792" y="3589539"/>
            <a:ext cx="1473097" cy="1632856"/>
            <a:chOff x="1558491" y="2987101"/>
            <a:chExt cx="1473097" cy="1632856"/>
          </a:xfrm>
        </p:grpSpPr>
        <p:sp>
          <p:nvSpPr>
            <p:cNvPr id="19" name="Rounded Rectangle 18">
              <a:extLst>
                <a:ext uri="{FF2B5EF4-FFF2-40B4-BE49-F238E27FC236}">
                  <a16:creationId xmlns:a16="http://schemas.microsoft.com/office/drawing/2014/main" id="{553021FA-3F66-92EE-1B9B-BC77C028E1F5}"/>
                </a:ext>
              </a:extLst>
            </p:cNvPr>
            <p:cNvSpPr/>
            <p:nvPr/>
          </p:nvSpPr>
          <p:spPr>
            <a:xfrm>
              <a:off x="1558491" y="298710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20" name="Rounded Rectangle 19">
              <a:extLst>
                <a:ext uri="{FF2B5EF4-FFF2-40B4-BE49-F238E27FC236}">
                  <a16:creationId xmlns:a16="http://schemas.microsoft.com/office/drawing/2014/main" id="{09E205CC-F313-60EC-036B-6D753B3EB3EF}"/>
                </a:ext>
              </a:extLst>
            </p:cNvPr>
            <p:cNvSpPr/>
            <p:nvPr/>
          </p:nvSpPr>
          <p:spPr>
            <a:xfrm>
              <a:off x="1645577" y="3074186"/>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sp>
          <p:nvSpPr>
            <p:cNvPr id="21" name="Rounded Rectangle 20">
              <a:extLst>
                <a:ext uri="{FF2B5EF4-FFF2-40B4-BE49-F238E27FC236}">
                  <a16:creationId xmlns:a16="http://schemas.microsoft.com/office/drawing/2014/main" id="{27035817-8733-6608-E5DE-4314B979ED7A}"/>
                </a:ext>
              </a:extLst>
            </p:cNvPr>
            <p:cNvSpPr/>
            <p:nvPr/>
          </p:nvSpPr>
          <p:spPr>
            <a:xfrm>
              <a:off x="1732663" y="3161271"/>
              <a:ext cx="1298925" cy="1458686"/>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Hannotate SC" panose="03000500000000000000" pitchFamily="66" charset="-122"/>
                <a:ea typeface="Hannotate SC" panose="03000500000000000000" pitchFamily="66" charset="-122"/>
              </a:endParaRPr>
            </a:p>
          </p:txBody>
        </p:sp>
      </p:grpSp>
      <p:pic>
        <p:nvPicPr>
          <p:cNvPr id="25" name="Picture 2" descr="Magnification lens - User Interface &amp; Gesture Icons">
            <a:extLst>
              <a:ext uri="{FF2B5EF4-FFF2-40B4-BE49-F238E27FC236}">
                <a16:creationId xmlns:a16="http://schemas.microsoft.com/office/drawing/2014/main" id="{42690389-2D70-3778-F019-B898F6F88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529872" y="4882266"/>
            <a:ext cx="495862" cy="495862"/>
          </a:xfrm>
          <a:prstGeom prst="rect">
            <a:avLst/>
          </a:prstGeom>
          <a:noFill/>
          <a:extLst>
            <a:ext uri="{909E8E84-426E-40DD-AFC4-6F175D3DCCD1}">
              <a14:hiddenFill xmlns:a14="http://schemas.microsoft.com/office/drawing/2010/main">
                <a:solidFill>
                  <a:srgbClr val="FFFFFF"/>
                </a:solidFill>
              </a14:hiddenFill>
            </a:ext>
          </a:extLst>
        </p:spPr>
      </p:pic>
      <p:pic>
        <p:nvPicPr>
          <p:cNvPr id="45072" name="Picture 16" descr="text Icon - Free PNG &amp; SVG 205147 - Noun Project">
            <a:extLst>
              <a:ext uri="{FF2B5EF4-FFF2-40B4-BE49-F238E27FC236}">
                <a16:creationId xmlns:a16="http://schemas.microsoft.com/office/drawing/2014/main" id="{85CB43E8-085C-9CB5-3D6A-A52260E6A3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4524" y="3814621"/>
            <a:ext cx="569755" cy="569755"/>
          </a:xfrm>
          <a:prstGeom prst="rect">
            <a:avLst/>
          </a:prstGeom>
          <a:noFill/>
          <a:extLst>
            <a:ext uri="{909E8E84-426E-40DD-AFC4-6F175D3DCCD1}">
              <a14:hiddenFill xmlns:a14="http://schemas.microsoft.com/office/drawing/2010/main">
                <a:solidFill>
                  <a:srgbClr val="FFFFFF"/>
                </a:solidFill>
              </a14:hiddenFill>
            </a:ext>
          </a:extLst>
        </p:spPr>
      </p:pic>
      <p:pic>
        <p:nvPicPr>
          <p:cNvPr id="45074" name="Picture 18">
            <a:extLst>
              <a:ext uri="{FF2B5EF4-FFF2-40B4-BE49-F238E27FC236}">
                <a16:creationId xmlns:a16="http://schemas.microsoft.com/office/drawing/2014/main" id="{70719086-F7D5-7D27-BFEF-A7E7A5B9AA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4592" y="3856503"/>
            <a:ext cx="454156" cy="402287"/>
          </a:xfrm>
          <a:prstGeom prst="rect">
            <a:avLst/>
          </a:prstGeom>
          <a:noFill/>
          <a:extLst>
            <a:ext uri="{909E8E84-426E-40DD-AFC4-6F175D3DCCD1}">
              <a14:hiddenFill xmlns:a14="http://schemas.microsoft.com/office/drawing/2010/main">
                <a:solidFill>
                  <a:srgbClr val="FFFFFF"/>
                </a:solidFill>
              </a14:hiddenFill>
            </a:ext>
          </a:extLst>
        </p:spPr>
      </p:pic>
      <p:pic>
        <p:nvPicPr>
          <p:cNvPr id="45076" name="Picture 20" descr="Audio Icons - Free SVG &amp; PNG Audio Images - Noun Project">
            <a:extLst>
              <a:ext uri="{FF2B5EF4-FFF2-40B4-BE49-F238E27FC236}">
                <a16:creationId xmlns:a16="http://schemas.microsoft.com/office/drawing/2014/main" id="{8C263615-5354-3D6A-5A49-B9A4DC03E4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7748" y="4782931"/>
            <a:ext cx="420619" cy="420619"/>
          </a:xfrm>
          <a:prstGeom prst="rect">
            <a:avLst/>
          </a:prstGeom>
          <a:noFill/>
          <a:extLst>
            <a:ext uri="{909E8E84-426E-40DD-AFC4-6F175D3DCCD1}">
              <a14:hiddenFill xmlns:a14="http://schemas.microsoft.com/office/drawing/2010/main">
                <a:solidFill>
                  <a:srgbClr val="FFFFFF"/>
                </a:solidFill>
              </a14:hiddenFill>
            </a:ext>
          </a:extLst>
        </p:spPr>
      </p:pic>
      <p:pic>
        <p:nvPicPr>
          <p:cNvPr id="45078" name="Picture 22" descr="Video icon PNG and SVG Vector Free Download">
            <a:extLst>
              <a:ext uri="{FF2B5EF4-FFF2-40B4-BE49-F238E27FC236}">
                <a16:creationId xmlns:a16="http://schemas.microsoft.com/office/drawing/2014/main" id="{EBAB7503-8749-977F-13F9-2FCB667DB4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4861" y="4363864"/>
            <a:ext cx="358547" cy="326507"/>
          </a:xfrm>
          <a:prstGeom prst="rect">
            <a:avLst/>
          </a:prstGeom>
          <a:noFill/>
          <a:extLst>
            <a:ext uri="{909E8E84-426E-40DD-AFC4-6F175D3DCCD1}">
              <a14:hiddenFill xmlns:a14="http://schemas.microsoft.com/office/drawing/2010/main">
                <a:solidFill>
                  <a:srgbClr val="FFFFFF"/>
                </a:solidFill>
              </a14:hiddenFill>
            </a:ext>
          </a:extLst>
        </p:spPr>
      </p:pic>
      <p:pic>
        <p:nvPicPr>
          <p:cNvPr id="45080" name="Picture 24" descr="Molecule - Free shapes icons">
            <a:extLst>
              <a:ext uri="{FF2B5EF4-FFF2-40B4-BE49-F238E27FC236}">
                <a16:creationId xmlns:a16="http://schemas.microsoft.com/office/drawing/2014/main" id="{89EB9CF9-C6B5-9F54-EF8A-ACE4AE7A1A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0012" y="4366676"/>
            <a:ext cx="358546" cy="3585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F872A60-2C70-6BE4-805E-668DADC941DB}"/>
              </a:ext>
            </a:extLst>
          </p:cNvPr>
          <p:cNvSpPr txBox="1"/>
          <p:nvPr/>
        </p:nvSpPr>
        <p:spPr>
          <a:xfrm>
            <a:off x="1746719" y="5398873"/>
            <a:ext cx="1532872" cy="369332"/>
          </a:xfrm>
          <a:prstGeom prst="rect">
            <a:avLst/>
          </a:prstGeom>
          <a:noFill/>
        </p:spPr>
        <p:txBody>
          <a:bodyPr wrap="square">
            <a:spAutoFit/>
          </a:bodyPr>
          <a:lstStyle/>
          <a:p>
            <a:pPr algn="ctr"/>
            <a:r>
              <a:rPr lang="en-US" altLang="zh-CN" b="1" dirty="0">
                <a:latin typeface="Constantia" panose="02030602050306030303" pitchFamily="18" charset="0"/>
                <a:ea typeface="Microsoft YaHei UI" panose="020B0503020204020204" pitchFamily="34" charset="-122"/>
              </a:rPr>
              <a:t>Any task</a:t>
            </a:r>
            <a:endParaRPr lang="en-CN" dirty="0">
              <a:latin typeface="Constantia" panose="02030602050306030303" pitchFamily="18" charset="0"/>
            </a:endParaRPr>
          </a:p>
        </p:txBody>
      </p:sp>
      <p:sp>
        <p:nvSpPr>
          <p:cNvPr id="28" name="TextBox 27">
            <a:extLst>
              <a:ext uri="{FF2B5EF4-FFF2-40B4-BE49-F238E27FC236}">
                <a16:creationId xmlns:a16="http://schemas.microsoft.com/office/drawing/2014/main" id="{5BC217F6-2272-1122-55B5-A33FE435866B}"/>
              </a:ext>
            </a:extLst>
          </p:cNvPr>
          <p:cNvSpPr txBox="1"/>
          <p:nvPr/>
        </p:nvSpPr>
        <p:spPr>
          <a:xfrm>
            <a:off x="4957339" y="5398873"/>
            <a:ext cx="1780803" cy="369332"/>
          </a:xfrm>
          <a:prstGeom prst="rect">
            <a:avLst/>
          </a:prstGeom>
          <a:noFill/>
        </p:spPr>
        <p:txBody>
          <a:bodyPr wrap="square">
            <a:spAutoFit/>
          </a:bodyPr>
          <a:lstStyle/>
          <a:p>
            <a:pPr algn="ctr"/>
            <a:r>
              <a:rPr lang="en-US" altLang="zh-CN" b="1" dirty="0">
                <a:latin typeface="Constantia" panose="02030602050306030303" pitchFamily="18" charset="0"/>
                <a:ea typeface="Microsoft YaHei UI" panose="020B0503020204020204" pitchFamily="34" charset="-122"/>
              </a:rPr>
              <a:t>Any language</a:t>
            </a:r>
            <a:endParaRPr lang="en-CN" dirty="0">
              <a:latin typeface="Constantia" panose="02030602050306030303" pitchFamily="18" charset="0"/>
            </a:endParaRPr>
          </a:p>
        </p:txBody>
      </p:sp>
      <p:sp>
        <p:nvSpPr>
          <p:cNvPr id="29" name="TextBox 28">
            <a:extLst>
              <a:ext uri="{FF2B5EF4-FFF2-40B4-BE49-F238E27FC236}">
                <a16:creationId xmlns:a16="http://schemas.microsoft.com/office/drawing/2014/main" id="{01852022-A086-5740-EE59-09DABF1D9086}"/>
              </a:ext>
            </a:extLst>
          </p:cNvPr>
          <p:cNvSpPr txBox="1"/>
          <p:nvPr/>
        </p:nvSpPr>
        <p:spPr>
          <a:xfrm>
            <a:off x="8317965" y="5380341"/>
            <a:ext cx="1780803" cy="369332"/>
          </a:xfrm>
          <a:prstGeom prst="rect">
            <a:avLst/>
          </a:prstGeom>
          <a:noFill/>
        </p:spPr>
        <p:txBody>
          <a:bodyPr wrap="square">
            <a:spAutoFit/>
          </a:bodyPr>
          <a:lstStyle/>
          <a:p>
            <a:pPr algn="ctr"/>
            <a:r>
              <a:rPr lang="en-US" altLang="zh-CN" b="1" dirty="0">
                <a:latin typeface="Constantia" panose="02030602050306030303" pitchFamily="18" charset="0"/>
                <a:ea typeface="Microsoft YaHei UI" panose="020B0503020204020204" pitchFamily="34" charset="-122"/>
              </a:rPr>
              <a:t>Any data</a:t>
            </a:r>
            <a:endParaRPr lang="en-CN" dirty="0">
              <a:latin typeface="Constantia" panose="02030602050306030303" pitchFamily="18" charset="0"/>
            </a:endParaRPr>
          </a:p>
        </p:txBody>
      </p:sp>
    </p:spTree>
    <p:extLst>
      <p:ext uri="{BB962C8B-B14F-4D97-AF65-F5344CB8AC3E}">
        <p14:creationId xmlns:p14="http://schemas.microsoft.com/office/powerpoint/2010/main" val="2406538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BGE v1</a:t>
            </a:r>
          </a:p>
          <a:p>
            <a:pPr>
              <a:spcBef>
                <a:spcPts val="600"/>
              </a:spcBef>
            </a:pPr>
            <a:r>
              <a:rPr lang="en-US" altLang="zh-CN" sz="1800" u="sng" dirty="0">
                <a:latin typeface="Microsoft YaHei UI" panose="020B0503020204020204" pitchFamily="34" charset="-122"/>
                <a:ea typeface="Microsoft YaHei UI" panose="020B0503020204020204" pitchFamily="34" charset="-122"/>
              </a:rPr>
              <a:t>English/Chinese</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text</a:t>
            </a:r>
            <a:r>
              <a:rPr lang="en-US" altLang="zh-CN" sz="1800" dirty="0">
                <a:latin typeface="Microsoft YaHei UI" panose="020B0503020204020204" pitchFamily="34" charset="-122"/>
                <a:ea typeface="Microsoft YaHei UI" panose="020B0503020204020204" pitchFamily="34" charset="-122"/>
              </a:rPr>
              <a:t> embeddings</a:t>
            </a:r>
          </a:p>
          <a:p>
            <a:pPr>
              <a:spcBef>
                <a:spcPts val="600"/>
              </a:spcBef>
            </a:pPr>
            <a:r>
              <a:rPr lang="en-US" altLang="zh-CN" sz="1800" dirty="0">
                <a:latin typeface="Microsoft YaHei UI" panose="020B0503020204020204" pitchFamily="34" charset="-122"/>
                <a:ea typeface="Microsoft YaHei UI" panose="020B0503020204020204" pitchFamily="34" charset="-122"/>
              </a:rPr>
              <a:t>Offering different </a:t>
            </a:r>
            <a:r>
              <a:rPr lang="en-US" altLang="zh-CN" sz="1800" u="sng" dirty="0">
                <a:latin typeface="Microsoft YaHei UI" panose="020B0503020204020204" pitchFamily="34" charset="-122"/>
                <a:ea typeface="Microsoft YaHei UI" panose="020B0503020204020204" pitchFamily="34" charset="-122"/>
              </a:rPr>
              <a:t>model sizes</a:t>
            </a:r>
            <a:r>
              <a:rPr lang="en-US" altLang="zh-CN" sz="1800" dirty="0">
                <a:latin typeface="Microsoft YaHei UI" panose="020B0503020204020204" pitchFamily="34" charset="-122"/>
                <a:ea typeface="Microsoft YaHei UI" panose="020B0503020204020204" pitchFamily="34" charset="-122"/>
              </a:rPr>
              <a:t> (large, base, small)</a:t>
            </a:r>
          </a:p>
          <a:p>
            <a:pPr>
              <a:spcBef>
                <a:spcPts val="600"/>
              </a:spcBef>
            </a:pPr>
            <a:r>
              <a:rPr lang="en-US" altLang="zh-CN" sz="1800" dirty="0">
                <a:latin typeface="Microsoft YaHei UI" panose="020B0503020204020204" pitchFamily="34" charset="-122"/>
                <a:ea typeface="Microsoft YaHei UI" panose="020B0503020204020204" pitchFamily="34" charset="-122"/>
              </a:rPr>
              <a:t>Learn to accomplish </a:t>
            </a:r>
            <a:r>
              <a:rPr lang="en-US" altLang="zh-CN" sz="1800" u="sng" dirty="0">
                <a:latin typeface="Microsoft YaHei UI" panose="020B0503020204020204" pitchFamily="34" charset="-122"/>
                <a:ea typeface="Microsoft YaHei UI" panose="020B0503020204020204" pitchFamily="34" charset="-122"/>
              </a:rPr>
              <a:t>all major capabilities </a:t>
            </a:r>
            <a:r>
              <a:rPr lang="en-US" altLang="zh-CN" sz="1800" dirty="0">
                <a:latin typeface="Microsoft YaHei UI" panose="020B0503020204020204" pitchFamily="34" charset="-122"/>
                <a:ea typeface="Microsoft YaHei UI" panose="020B0503020204020204" pitchFamily="34" charset="-122"/>
              </a:rPr>
              <a:t>of text embedding </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a:p>
            <a:pPr>
              <a:spcBef>
                <a:spcPts val="600"/>
              </a:spcBef>
            </a:pPr>
            <a:endParaRPr lang="en-US" altLang="zh-CN" sz="1800" b="1" dirty="0">
              <a:latin typeface="Microsoft YaHei UI" panose="020B0503020204020204" pitchFamily="34" charset="-122"/>
              <a:ea typeface="Microsoft YaHei UI" panose="020B0503020204020204" pitchFamily="34" charset="-122"/>
            </a:endParaRPr>
          </a:p>
        </p:txBody>
      </p:sp>
      <p:sp>
        <p:nvSpPr>
          <p:cNvPr id="13" name="TextBox 12">
            <a:extLst>
              <a:ext uri="{FF2B5EF4-FFF2-40B4-BE49-F238E27FC236}">
                <a16:creationId xmlns:a16="http://schemas.microsoft.com/office/drawing/2014/main" id="{D375AB1D-76C6-E1A2-9343-A82840EC3996}"/>
              </a:ext>
            </a:extLst>
          </p:cNvPr>
          <p:cNvSpPr txBox="1"/>
          <p:nvPr/>
        </p:nvSpPr>
        <p:spPr>
          <a:xfrm>
            <a:off x="943786" y="3477387"/>
            <a:ext cx="2120866" cy="1910353"/>
          </a:xfrm>
          <a:prstGeom prst="rect">
            <a:avLst/>
          </a:prstGeom>
          <a:noFill/>
          <a:ln w="12700">
            <a:solidFill>
              <a:schemeClr val="tx1"/>
            </a:solidFill>
          </a:ln>
        </p:spPr>
        <p:txBody>
          <a:bodyPr wrap="square" rtlCol="0">
            <a:spAutoFit/>
          </a:bodyPr>
          <a:lstStyle/>
          <a:p>
            <a:endParaRPr lang="en-CN" dirty="0"/>
          </a:p>
        </p:txBody>
      </p:sp>
      <p:sp>
        <p:nvSpPr>
          <p:cNvPr id="14" name="TextBox 13">
            <a:extLst>
              <a:ext uri="{FF2B5EF4-FFF2-40B4-BE49-F238E27FC236}">
                <a16:creationId xmlns:a16="http://schemas.microsoft.com/office/drawing/2014/main" id="{FD920FD3-1F11-DCFA-B08C-D8EB1EFA2DC6}"/>
              </a:ext>
            </a:extLst>
          </p:cNvPr>
          <p:cNvSpPr txBox="1"/>
          <p:nvPr/>
        </p:nvSpPr>
        <p:spPr>
          <a:xfrm>
            <a:off x="2113378" y="3501559"/>
            <a:ext cx="951274"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large: 300M</a:t>
            </a:r>
          </a:p>
        </p:txBody>
      </p:sp>
      <p:sp>
        <p:nvSpPr>
          <p:cNvPr id="15" name="TextBox 14">
            <a:extLst>
              <a:ext uri="{FF2B5EF4-FFF2-40B4-BE49-F238E27FC236}">
                <a16:creationId xmlns:a16="http://schemas.microsoft.com/office/drawing/2014/main" id="{0BC0DE22-108E-9A0E-E0A8-9BAD5C12FAFD}"/>
              </a:ext>
            </a:extLst>
          </p:cNvPr>
          <p:cNvSpPr txBox="1"/>
          <p:nvPr/>
        </p:nvSpPr>
        <p:spPr>
          <a:xfrm>
            <a:off x="1142260" y="4117533"/>
            <a:ext cx="1395051" cy="1131694"/>
          </a:xfrm>
          <a:prstGeom prst="rect">
            <a:avLst/>
          </a:prstGeom>
          <a:noFill/>
          <a:ln w="12700">
            <a:solidFill>
              <a:schemeClr val="tx1"/>
            </a:solidFill>
          </a:ln>
        </p:spPr>
        <p:txBody>
          <a:bodyPr wrap="square" rtlCol="0">
            <a:spAutoFit/>
          </a:bodyPr>
          <a:lstStyle/>
          <a:p>
            <a:endParaRPr lang="en-CN" dirty="0"/>
          </a:p>
        </p:txBody>
      </p:sp>
      <p:sp>
        <p:nvSpPr>
          <p:cNvPr id="16" name="TextBox 15">
            <a:extLst>
              <a:ext uri="{FF2B5EF4-FFF2-40B4-BE49-F238E27FC236}">
                <a16:creationId xmlns:a16="http://schemas.microsoft.com/office/drawing/2014/main" id="{29DCDABB-FE2C-4AEE-BAE9-DFF1594606EA}"/>
              </a:ext>
            </a:extLst>
          </p:cNvPr>
          <p:cNvSpPr txBox="1"/>
          <p:nvPr/>
        </p:nvSpPr>
        <p:spPr>
          <a:xfrm>
            <a:off x="1338498" y="4680064"/>
            <a:ext cx="821286" cy="425613"/>
          </a:xfrm>
          <a:prstGeom prst="rect">
            <a:avLst/>
          </a:prstGeom>
          <a:noFill/>
          <a:ln w="12700">
            <a:solidFill>
              <a:schemeClr val="tx1"/>
            </a:solidFill>
          </a:ln>
        </p:spPr>
        <p:txBody>
          <a:bodyPr wrap="square" rtlCol="0">
            <a:spAutoFit/>
          </a:bodyPr>
          <a:lstStyle/>
          <a:p>
            <a:endParaRPr lang="en-CN" dirty="0"/>
          </a:p>
        </p:txBody>
      </p:sp>
      <p:sp>
        <p:nvSpPr>
          <p:cNvPr id="17" name="TextBox 16">
            <a:extLst>
              <a:ext uri="{FF2B5EF4-FFF2-40B4-BE49-F238E27FC236}">
                <a16:creationId xmlns:a16="http://schemas.microsoft.com/office/drawing/2014/main" id="{5CBBCC61-0BE1-47DE-7D83-A1003AC10899}"/>
              </a:ext>
            </a:extLst>
          </p:cNvPr>
          <p:cNvSpPr txBox="1"/>
          <p:nvPr/>
        </p:nvSpPr>
        <p:spPr>
          <a:xfrm>
            <a:off x="1682972" y="4118184"/>
            <a:ext cx="854551"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base: 100M</a:t>
            </a:r>
          </a:p>
        </p:txBody>
      </p:sp>
      <p:sp>
        <p:nvSpPr>
          <p:cNvPr id="18" name="TextBox 17">
            <a:extLst>
              <a:ext uri="{FF2B5EF4-FFF2-40B4-BE49-F238E27FC236}">
                <a16:creationId xmlns:a16="http://schemas.microsoft.com/office/drawing/2014/main" id="{9261D7DC-9176-D458-A252-DE828BD08255}"/>
              </a:ext>
            </a:extLst>
          </p:cNvPr>
          <p:cNvSpPr txBox="1"/>
          <p:nvPr/>
        </p:nvSpPr>
        <p:spPr>
          <a:xfrm>
            <a:off x="1130426" y="4762675"/>
            <a:ext cx="1235678"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small: 20M</a:t>
            </a:r>
          </a:p>
        </p:txBody>
      </p:sp>
      <p:sp>
        <p:nvSpPr>
          <p:cNvPr id="19" name="TextBox 18">
            <a:extLst>
              <a:ext uri="{FF2B5EF4-FFF2-40B4-BE49-F238E27FC236}">
                <a16:creationId xmlns:a16="http://schemas.microsoft.com/office/drawing/2014/main" id="{A845AF42-2D64-B1D7-AF2D-11E82E71DC81}"/>
              </a:ext>
            </a:extLst>
          </p:cNvPr>
          <p:cNvSpPr txBox="1"/>
          <p:nvPr/>
        </p:nvSpPr>
        <p:spPr>
          <a:xfrm>
            <a:off x="3633497" y="3477387"/>
            <a:ext cx="2182068" cy="1897776"/>
          </a:xfrm>
          <a:prstGeom prst="rect">
            <a:avLst/>
          </a:prstGeom>
          <a:noFill/>
          <a:ln w="12700">
            <a:solidFill>
              <a:schemeClr val="tx1"/>
            </a:solidFill>
          </a:ln>
        </p:spPr>
        <p:txBody>
          <a:bodyPr wrap="square" rtlCol="0">
            <a:spAutoFit/>
          </a:bodyPr>
          <a:lstStyle/>
          <a:p>
            <a:endParaRPr lang="en-CN" dirty="0"/>
          </a:p>
        </p:txBody>
      </p:sp>
      <p:sp>
        <p:nvSpPr>
          <p:cNvPr id="20" name="TextBox 19">
            <a:extLst>
              <a:ext uri="{FF2B5EF4-FFF2-40B4-BE49-F238E27FC236}">
                <a16:creationId xmlns:a16="http://schemas.microsoft.com/office/drawing/2014/main" id="{F8A9AEB3-DCD9-CD76-C2E2-DD4333FF4F60}"/>
              </a:ext>
            </a:extLst>
          </p:cNvPr>
          <p:cNvSpPr txBox="1"/>
          <p:nvPr/>
        </p:nvSpPr>
        <p:spPr>
          <a:xfrm>
            <a:off x="4877518" y="3488981"/>
            <a:ext cx="951274"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large: 300M</a:t>
            </a:r>
          </a:p>
        </p:txBody>
      </p:sp>
      <p:sp>
        <p:nvSpPr>
          <p:cNvPr id="21" name="TextBox 20">
            <a:extLst>
              <a:ext uri="{FF2B5EF4-FFF2-40B4-BE49-F238E27FC236}">
                <a16:creationId xmlns:a16="http://schemas.microsoft.com/office/drawing/2014/main" id="{F3782DCA-EC76-92B1-D5A8-DC467DA07CD1}"/>
              </a:ext>
            </a:extLst>
          </p:cNvPr>
          <p:cNvSpPr txBox="1"/>
          <p:nvPr/>
        </p:nvSpPr>
        <p:spPr>
          <a:xfrm>
            <a:off x="3831970" y="4104955"/>
            <a:ext cx="1395051" cy="1131694"/>
          </a:xfrm>
          <a:prstGeom prst="rect">
            <a:avLst/>
          </a:prstGeom>
          <a:noFill/>
          <a:ln w="12700">
            <a:solidFill>
              <a:schemeClr val="tx1"/>
            </a:solidFill>
          </a:ln>
        </p:spPr>
        <p:txBody>
          <a:bodyPr wrap="square" rtlCol="0">
            <a:spAutoFit/>
          </a:bodyPr>
          <a:lstStyle/>
          <a:p>
            <a:endParaRPr lang="en-CN" dirty="0"/>
          </a:p>
        </p:txBody>
      </p:sp>
      <p:sp>
        <p:nvSpPr>
          <p:cNvPr id="22" name="TextBox 21">
            <a:extLst>
              <a:ext uri="{FF2B5EF4-FFF2-40B4-BE49-F238E27FC236}">
                <a16:creationId xmlns:a16="http://schemas.microsoft.com/office/drawing/2014/main" id="{0290ECA1-F57C-F580-BACD-3B1FA6DEB6DE}"/>
              </a:ext>
            </a:extLst>
          </p:cNvPr>
          <p:cNvSpPr txBox="1"/>
          <p:nvPr/>
        </p:nvSpPr>
        <p:spPr>
          <a:xfrm>
            <a:off x="4028208" y="4667486"/>
            <a:ext cx="821286" cy="425613"/>
          </a:xfrm>
          <a:prstGeom prst="rect">
            <a:avLst/>
          </a:prstGeom>
          <a:noFill/>
          <a:ln w="12700">
            <a:solidFill>
              <a:schemeClr val="tx1"/>
            </a:solidFill>
          </a:ln>
        </p:spPr>
        <p:txBody>
          <a:bodyPr wrap="square" rtlCol="0">
            <a:spAutoFit/>
          </a:bodyPr>
          <a:lstStyle/>
          <a:p>
            <a:endParaRPr lang="en-CN" dirty="0"/>
          </a:p>
        </p:txBody>
      </p:sp>
      <p:sp>
        <p:nvSpPr>
          <p:cNvPr id="23" name="TextBox 22">
            <a:extLst>
              <a:ext uri="{FF2B5EF4-FFF2-40B4-BE49-F238E27FC236}">
                <a16:creationId xmlns:a16="http://schemas.microsoft.com/office/drawing/2014/main" id="{4AD3999C-7FEE-5A60-83E8-C2B837B6DB01}"/>
              </a:ext>
            </a:extLst>
          </p:cNvPr>
          <p:cNvSpPr txBox="1"/>
          <p:nvPr/>
        </p:nvSpPr>
        <p:spPr>
          <a:xfrm>
            <a:off x="4372682" y="4105606"/>
            <a:ext cx="854551"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base: 100M</a:t>
            </a:r>
          </a:p>
        </p:txBody>
      </p:sp>
      <p:sp>
        <p:nvSpPr>
          <p:cNvPr id="24" name="TextBox 23">
            <a:extLst>
              <a:ext uri="{FF2B5EF4-FFF2-40B4-BE49-F238E27FC236}">
                <a16:creationId xmlns:a16="http://schemas.microsoft.com/office/drawing/2014/main" id="{1A8A62FD-F0D3-CD42-062C-11C588348BD3}"/>
              </a:ext>
            </a:extLst>
          </p:cNvPr>
          <p:cNvSpPr txBox="1"/>
          <p:nvPr/>
        </p:nvSpPr>
        <p:spPr>
          <a:xfrm>
            <a:off x="3820136" y="4750097"/>
            <a:ext cx="1235678" cy="246221"/>
          </a:xfrm>
          <a:prstGeom prst="rect">
            <a:avLst/>
          </a:prstGeom>
          <a:noFill/>
        </p:spPr>
        <p:txBody>
          <a:bodyPr wrap="square" rtlCol="0" anchor="ctr">
            <a:spAutoFit/>
          </a:bodyPr>
          <a:lstStyle/>
          <a:p>
            <a:pPr algn="ctr"/>
            <a:r>
              <a:rPr lang="en-CN" sz="1000" b="1" dirty="0">
                <a:latin typeface="Constantia" panose="02030602050306030303" pitchFamily="18" charset="0"/>
                <a:ea typeface="Microsoft YaHei UI" panose="020B0503020204020204" pitchFamily="34" charset="-122"/>
              </a:rPr>
              <a:t>small: 20M</a:t>
            </a:r>
          </a:p>
        </p:txBody>
      </p:sp>
      <p:sp>
        <p:nvSpPr>
          <p:cNvPr id="25" name="TextBox 24">
            <a:extLst>
              <a:ext uri="{FF2B5EF4-FFF2-40B4-BE49-F238E27FC236}">
                <a16:creationId xmlns:a16="http://schemas.microsoft.com/office/drawing/2014/main" id="{A5107F80-9152-C90A-6C7A-33555D483819}"/>
              </a:ext>
            </a:extLst>
          </p:cNvPr>
          <p:cNvSpPr txBox="1"/>
          <p:nvPr/>
        </p:nvSpPr>
        <p:spPr>
          <a:xfrm>
            <a:off x="1237783" y="5541284"/>
            <a:ext cx="1532872"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BGE-EN </a:t>
            </a:r>
            <a:r>
              <a:rPr lang="en-US" altLang="zh-CN" sz="1600" dirty="0">
                <a:latin typeface="Constantia" panose="02030602050306030303" pitchFamily="18" charset="0"/>
                <a:ea typeface="Microsoft YaHei UI" panose="020B0503020204020204" pitchFamily="34" charset="-122"/>
              </a:rPr>
              <a:t>(</a:t>
            </a:r>
            <a:r>
              <a:rPr lang="zh-CN" altLang="en-US" sz="1600" dirty="0">
                <a:latin typeface="Constantia" panose="02030602050306030303" pitchFamily="18" charset="0"/>
                <a:ea typeface="Microsoft YaHei UI" panose="020B0503020204020204" pitchFamily="34" charset="-122"/>
              </a:rPr>
              <a:t>英文</a:t>
            </a:r>
            <a:r>
              <a:rPr lang="en-US" altLang="zh-CN" sz="1600" dirty="0">
                <a:latin typeface="Constantia" panose="02030602050306030303" pitchFamily="18" charset="0"/>
                <a:ea typeface="Microsoft YaHei UI" panose="020B0503020204020204" pitchFamily="34" charset="-122"/>
              </a:rPr>
              <a:t>)</a:t>
            </a:r>
            <a:endParaRPr lang="en-CN" sz="1600" dirty="0">
              <a:latin typeface="Constantia" panose="02030602050306030303" pitchFamily="18" charset="0"/>
            </a:endParaRPr>
          </a:p>
        </p:txBody>
      </p:sp>
      <p:sp>
        <p:nvSpPr>
          <p:cNvPr id="26" name="TextBox 25">
            <a:extLst>
              <a:ext uri="{FF2B5EF4-FFF2-40B4-BE49-F238E27FC236}">
                <a16:creationId xmlns:a16="http://schemas.microsoft.com/office/drawing/2014/main" id="{35913252-6A20-D5C1-AEC7-F44D69E3CF20}"/>
              </a:ext>
            </a:extLst>
          </p:cNvPr>
          <p:cNvSpPr txBox="1"/>
          <p:nvPr/>
        </p:nvSpPr>
        <p:spPr>
          <a:xfrm>
            <a:off x="4083058" y="5541284"/>
            <a:ext cx="1532872"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BGE-ZH</a:t>
            </a:r>
            <a:r>
              <a:rPr lang="zh-CN" altLang="en-US" sz="1600" b="1" dirty="0">
                <a:latin typeface="Constantia" panose="02030602050306030303" pitchFamily="18" charset="0"/>
                <a:ea typeface="Microsoft YaHei UI" panose="020B0503020204020204" pitchFamily="34" charset="-122"/>
              </a:rPr>
              <a:t> </a:t>
            </a:r>
            <a:r>
              <a:rPr lang="en-US" altLang="zh-CN" sz="1600" dirty="0">
                <a:latin typeface="Constantia" panose="02030602050306030303" pitchFamily="18" charset="0"/>
                <a:ea typeface="Microsoft YaHei UI" panose="020B0503020204020204" pitchFamily="34" charset="-122"/>
              </a:rPr>
              <a:t>(</a:t>
            </a:r>
            <a:r>
              <a:rPr lang="zh-CN" altLang="en-US" sz="1600" dirty="0">
                <a:latin typeface="Constantia" panose="02030602050306030303" pitchFamily="18" charset="0"/>
                <a:ea typeface="Microsoft YaHei UI" panose="020B0503020204020204" pitchFamily="34" charset="-122"/>
              </a:rPr>
              <a:t>中文</a:t>
            </a:r>
            <a:r>
              <a:rPr lang="en-US" altLang="zh-CN" sz="1600" dirty="0">
                <a:latin typeface="Constantia" panose="02030602050306030303" pitchFamily="18" charset="0"/>
                <a:ea typeface="Microsoft YaHei UI" panose="020B0503020204020204" pitchFamily="34" charset="-122"/>
              </a:rPr>
              <a:t>)</a:t>
            </a:r>
            <a:endParaRPr lang="en-CN" sz="1600" dirty="0">
              <a:latin typeface="Constantia" panose="02030602050306030303" pitchFamily="18" charset="0"/>
            </a:endParaRPr>
          </a:p>
        </p:txBody>
      </p:sp>
      <p:sp>
        <p:nvSpPr>
          <p:cNvPr id="27" name="Left Brace 26">
            <a:extLst>
              <a:ext uri="{FF2B5EF4-FFF2-40B4-BE49-F238E27FC236}">
                <a16:creationId xmlns:a16="http://schemas.microsoft.com/office/drawing/2014/main" id="{1F017085-845C-3646-D02E-476E14C195B0}"/>
              </a:ext>
            </a:extLst>
          </p:cNvPr>
          <p:cNvSpPr/>
          <p:nvPr/>
        </p:nvSpPr>
        <p:spPr>
          <a:xfrm>
            <a:off x="7508868" y="4254592"/>
            <a:ext cx="393405" cy="988827"/>
          </a:xfrm>
          <a:prstGeom prst="leftBrace">
            <a:avLst>
              <a:gd name="adj1" fmla="val 0"/>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28" name="TextBox 27">
            <a:extLst>
              <a:ext uri="{FF2B5EF4-FFF2-40B4-BE49-F238E27FC236}">
                <a16:creationId xmlns:a16="http://schemas.microsoft.com/office/drawing/2014/main" id="{34FFF8C2-81A9-6C75-D624-57FE8626F167}"/>
              </a:ext>
            </a:extLst>
          </p:cNvPr>
          <p:cNvSpPr txBox="1"/>
          <p:nvPr/>
        </p:nvSpPr>
        <p:spPr>
          <a:xfrm>
            <a:off x="6778464" y="4558254"/>
            <a:ext cx="807575" cy="338554"/>
          </a:xfrm>
          <a:prstGeom prst="rect">
            <a:avLst/>
          </a:prstGeom>
          <a:noFill/>
        </p:spPr>
        <p:txBody>
          <a:bodyPr wrap="square">
            <a:spAutoFit/>
          </a:bodyPr>
          <a:lstStyle/>
          <a:p>
            <a:pPr algn="ctr"/>
            <a:r>
              <a:rPr lang="en-CN" altLang="zh-CN" sz="1600" b="1" dirty="0">
                <a:latin typeface="Constantia" panose="02030602050306030303" pitchFamily="18" charset="0"/>
                <a:ea typeface="Microsoft YaHei UI" panose="020B0503020204020204" pitchFamily="34" charset="-122"/>
              </a:rPr>
              <a:t>BGE</a:t>
            </a:r>
            <a:endParaRPr lang="en-CN" sz="1600" dirty="0">
              <a:latin typeface="Constantia" panose="02030602050306030303" pitchFamily="18" charset="0"/>
            </a:endParaRPr>
          </a:p>
        </p:txBody>
      </p:sp>
      <p:sp>
        <p:nvSpPr>
          <p:cNvPr id="29" name="TextBox 28">
            <a:extLst>
              <a:ext uri="{FF2B5EF4-FFF2-40B4-BE49-F238E27FC236}">
                <a16:creationId xmlns:a16="http://schemas.microsoft.com/office/drawing/2014/main" id="{62BA2546-B331-C31B-5B1D-6F62D99F6654}"/>
              </a:ext>
            </a:extLst>
          </p:cNvPr>
          <p:cNvSpPr txBox="1"/>
          <p:nvPr/>
        </p:nvSpPr>
        <p:spPr>
          <a:xfrm>
            <a:off x="8044513" y="4081291"/>
            <a:ext cx="952179" cy="276999"/>
          </a:xfrm>
          <a:prstGeom prst="rect">
            <a:avLst/>
          </a:prstGeom>
          <a:noFill/>
        </p:spPr>
        <p:txBody>
          <a:bodyPr wrap="square">
            <a:spAutoFit/>
          </a:bodyPr>
          <a:lstStyle/>
          <a:p>
            <a:r>
              <a:rPr lang="en-CN" altLang="zh-CN" sz="1200" b="1" u="sng" dirty="0">
                <a:latin typeface="Constantia" panose="02030602050306030303" pitchFamily="18" charset="0"/>
                <a:ea typeface="Microsoft YaHei UI" panose="020B0503020204020204" pitchFamily="34" charset="-122"/>
              </a:rPr>
              <a:t>Retrieval</a:t>
            </a:r>
            <a:endParaRPr lang="en-CN" sz="1200" u="sng" dirty="0">
              <a:latin typeface="Constantia" panose="02030602050306030303" pitchFamily="18" charset="0"/>
            </a:endParaRPr>
          </a:p>
        </p:txBody>
      </p:sp>
      <p:sp>
        <p:nvSpPr>
          <p:cNvPr id="30" name="TextBox 29">
            <a:extLst>
              <a:ext uri="{FF2B5EF4-FFF2-40B4-BE49-F238E27FC236}">
                <a16:creationId xmlns:a16="http://schemas.microsoft.com/office/drawing/2014/main" id="{066DEB85-7144-302E-A437-312573A057AF}"/>
              </a:ext>
            </a:extLst>
          </p:cNvPr>
          <p:cNvSpPr txBox="1"/>
          <p:nvPr/>
        </p:nvSpPr>
        <p:spPr>
          <a:xfrm>
            <a:off x="8044512" y="4410136"/>
            <a:ext cx="1084260" cy="276999"/>
          </a:xfrm>
          <a:prstGeom prst="rect">
            <a:avLst/>
          </a:prstGeom>
          <a:noFill/>
        </p:spPr>
        <p:txBody>
          <a:bodyPr wrap="square">
            <a:spAutoFit/>
          </a:bodyPr>
          <a:lstStyle/>
          <a:p>
            <a:r>
              <a:rPr lang="en-CN" altLang="zh-CN" sz="1200" dirty="0">
                <a:latin typeface="Constantia" panose="02030602050306030303" pitchFamily="18" charset="0"/>
                <a:ea typeface="Microsoft YaHei UI" panose="020B0503020204020204" pitchFamily="34" charset="-122"/>
              </a:rPr>
              <a:t>Re-ranking</a:t>
            </a:r>
            <a:endParaRPr lang="en-CN" sz="1200" dirty="0">
              <a:latin typeface="Constantia" panose="02030602050306030303" pitchFamily="18" charset="0"/>
            </a:endParaRPr>
          </a:p>
        </p:txBody>
      </p:sp>
      <p:sp>
        <p:nvSpPr>
          <p:cNvPr id="31" name="TextBox 30">
            <a:extLst>
              <a:ext uri="{FF2B5EF4-FFF2-40B4-BE49-F238E27FC236}">
                <a16:creationId xmlns:a16="http://schemas.microsoft.com/office/drawing/2014/main" id="{744E5CAB-E5BE-B29C-30B3-A85BCC48C971}"/>
              </a:ext>
            </a:extLst>
          </p:cNvPr>
          <p:cNvSpPr txBox="1"/>
          <p:nvPr/>
        </p:nvSpPr>
        <p:spPr>
          <a:xfrm>
            <a:off x="8044511" y="5099218"/>
            <a:ext cx="1165541" cy="276999"/>
          </a:xfrm>
          <a:prstGeom prst="rect">
            <a:avLst/>
          </a:prstGeom>
          <a:noFill/>
        </p:spPr>
        <p:txBody>
          <a:bodyPr wrap="square">
            <a:spAutoFit/>
          </a:bodyPr>
          <a:lstStyle/>
          <a:p>
            <a:r>
              <a:rPr lang="en-CN" altLang="zh-CN" sz="1200" dirty="0">
                <a:latin typeface="Constantia" panose="02030602050306030303" pitchFamily="18" charset="0"/>
                <a:ea typeface="Microsoft YaHei UI" panose="020B0503020204020204" pitchFamily="34" charset="-122"/>
              </a:rPr>
              <a:t>Clustering</a:t>
            </a:r>
            <a:endParaRPr lang="en-CN" sz="1200" dirty="0">
              <a:latin typeface="Constantia" panose="02030602050306030303" pitchFamily="18" charset="0"/>
            </a:endParaRPr>
          </a:p>
        </p:txBody>
      </p:sp>
      <p:sp>
        <p:nvSpPr>
          <p:cNvPr id="32" name="TextBox 31">
            <a:extLst>
              <a:ext uri="{FF2B5EF4-FFF2-40B4-BE49-F238E27FC236}">
                <a16:creationId xmlns:a16="http://schemas.microsoft.com/office/drawing/2014/main" id="{A9BFA81D-4671-C0F0-5ACC-E2F3C317D40E}"/>
              </a:ext>
            </a:extLst>
          </p:cNvPr>
          <p:cNvSpPr txBox="1"/>
          <p:nvPr/>
        </p:nvSpPr>
        <p:spPr>
          <a:xfrm>
            <a:off x="8196911" y="4749005"/>
            <a:ext cx="799781" cy="276999"/>
          </a:xfrm>
          <a:prstGeom prst="rect">
            <a:avLst/>
          </a:prstGeom>
          <a:noFill/>
        </p:spPr>
        <p:txBody>
          <a:bodyPr wrap="square">
            <a:spAutoFit/>
          </a:bodyPr>
          <a:lstStyle/>
          <a:p>
            <a:r>
              <a:rPr lang="en-CN" altLang="zh-CN" sz="1200" b="1" dirty="0">
                <a:latin typeface="Constantia" panose="02030602050306030303" pitchFamily="18" charset="0"/>
                <a:ea typeface="Microsoft YaHei UI" panose="020B0503020204020204" pitchFamily="34" charset="-122"/>
              </a:rPr>
              <a:t>…</a:t>
            </a:r>
            <a:endParaRPr lang="en-CN" sz="1200" dirty="0">
              <a:latin typeface="Constantia" panose="02030602050306030303" pitchFamily="18" charset="0"/>
            </a:endParaRPr>
          </a:p>
        </p:txBody>
      </p:sp>
      <p:sp>
        <p:nvSpPr>
          <p:cNvPr id="33" name="Left Brace 32">
            <a:extLst>
              <a:ext uri="{FF2B5EF4-FFF2-40B4-BE49-F238E27FC236}">
                <a16:creationId xmlns:a16="http://schemas.microsoft.com/office/drawing/2014/main" id="{0248F399-5E05-D114-E650-20D43369334B}"/>
              </a:ext>
            </a:extLst>
          </p:cNvPr>
          <p:cNvSpPr/>
          <p:nvPr/>
        </p:nvSpPr>
        <p:spPr>
          <a:xfrm>
            <a:off x="8924582" y="3395702"/>
            <a:ext cx="393405" cy="1677126"/>
          </a:xfrm>
          <a:prstGeom prst="leftBrace">
            <a:avLst>
              <a:gd name="adj1" fmla="val 0"/>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34" name="TextBox 33">
            <a:extLst>
              <a:ext uri="{FF2B5EF4-FFF2-40B4-BE49-F238E27FC236}">
                <a16:creationId xmlns:a16="http://schemas.microsoft.com/office/drawing/2014/main" id="{7D25EB66-1D71-A2F0-222B-9F238BAD8879}"/>
              </a:ext>
            </a:extLst>
          </p:cNvPr>
          <p:cNvSpPr txBox="1"/>
          <p:nvPr/>
        </p:nvSpPr>
        <p:spPr>
          <a:xfrm>
            <a:off x="9369965" y="3257202"/>
            <a:ext cx="1523955"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Web search</a:t>
            </a:r>
            <a:endParaRPr lang="en-CN" sz="1200" dirty="0">
              <a:latin typeface="Constantia" panose="02030602050306030303" pitchFamily="18" charset="0"/>
            </a:endParaRPr>
          </a:p>
        </p:txBody>
      </p:sp>
      <p:sp>
        <p:nvSpPr>
          <p:cNvPr id="35" name="TextBox 34">
            <a:extLst>
              <a:ext uri="{FF2B5EF4-FFF2-40B4-BE49-F238E27FC236}">
                <a16:creationId xmlns:a16="http://schemas.microsoft.com/office/drawing/2014/main" id="{8D1B130D-9874-4691-64EB-4BD001ACE155}"/>
              </a:ext>
            </a:extLst>
          </p:cNvPr>
          <p:cNvSpPr txBox="1"/>
          <p:nvPr/>
        </p:nvSpPr>
        <p:spPr>
          <a:xfrm>
            <a:off x="9369964" y="3598275"/>
            <a:ext cx="1523955"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Entity search</a:t>
            </a:r>
            <a:endParaRPr lang="en-CN" sz="1200" dirty="0">
              <a:latin typeface="Constantia" panose="02030602050306030303" pitchFamily="18" charset="0"/>
            </a:endParaRPr>
          </a:p>
        </p:txBody>
      </p:sp>
      <p:sp>
        <p:nvSpPr>
          <p:cNvPr id="36" name="TextBox 35">
            <a:extLst>
              <a:ext uri="{FF2B5EF4-FFF2-40B4-BE49-F238E27FC236}">
                <a16:creationId xmlns:a16="http://schemas.microsoft.com/office/drawing/2014/main" id="{E7AC2354-3150-8614-CA52-C6A63D468584}"/>
              </a:ext>
            </a:extLst>
          </p:cNvPr>
          <p:cNvSpPr txBox="1"/>
          <p:nvPr/>
        </p:nvSpPr>
        <p:spPr>
          <a:xfrm>
            <a:off x="9369964" y="3937691"/>
            <a:ext cx="1711681"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Conversational search</a:t>
            </a:r>
            <a:endParaRPr lang="en-CN" sz="1200" dirty="0">
              <a:latin typeface="Constantia" panose="02030602050306030303" pitchFamily="18" charset="0"/>
            </a:endParaRPr>
          </a:p>
        </p:txBody>
      </p:sp>
      <p:sp>
        <p:nvSpPr>
          <p:cNvPr id="37" name="TextBox 36">
            <a:extLst>
              <a:ext uri="{FF2B5EF4-FFF2-40B4-BE49-F238E27FC236}">
                <a16:creationId xmlns:a16="http://schemas.microsoft.com/office/drawing/2014/main" id="{09D85E93-12EF-574C-E3F4-36780A63C43B}"/>
              </a:ext>
            </a:extLst>
          </p:cNvPr>
          <p:cNvSpPr txBox="1"/>
          <p:nvPr/>
        </p:nvSpPr>
        <p:spPr>
          <a:xfrm>
            <a:off x="9390159" y="4234265"/>
            <a:ext cx="1521843"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a:t>
            </a:r>
            <a:endParaRPr lang="en-CN" sz="1200" dirty="0">
              <a:latin typeface="Constantia" panose="02030602050306030303" pitchFamily="18" charset="0"/>
            </a:endParaRPr>
          </a:p>
        </p:txBody>
      </p:sp>
      <p:sp>
        <p:nvSpPr>
          <p:cNvPr id="38" name="TextBox 37">
            <a:extLst>
              <a:ext uri="{FF2B5EF4-FFF2-40B4-BE49-F238E27FC236}">
                <a16:creationId xmlns:a16="http://schemas.microsoft.com/office/drawing/2014/main" id="{0715BDC2-48F1-5B0F-4495-D831A1E10F1C}"/>
              </a:ext>
            </a:extLst>
          </p:cNvPr>
          <p:cNvSpPr txBox="1"/>
          <p:nvPr/>
        </p:nvSpPr>
        <p:spPr>
          <a:xfrm>
            <a:off x="9369964" y="4536058"/>
            <a:ext cx="1711681"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Single-hop QA</a:t>
            </a:r>
            <a:endParaRPr lang="en-CN" sz="1200" dirty="0">
              <a:latin typeface="Constantia" panose="02030602050306030303" pitchFamily="18" charset="0"/>
            </a:endParaRPr>
          </a:p>
        </p:txBody>
      </p:sp>
      <p:sp>
        <p:nvSpPr>
          <p:cNvPr id="39" name="TextBox 38">
            <a:extLst>
              <a:ext uri="{FF2B5EF4-FFF2-40B4-BE49-F238E27FC236}">
                <a16:creationId xmlns:a16="http://schemas.microsoft.com/office/drawing/2014/main" id="{2FC46A8B-0802-816B-72D6-36DB8DFAE15C}"/>
              </a:ext>
            </a:extLst>
          </p:cNvPr>
          <p:cNvSpPr txBox="1"/>
          <p:nvPr/>
        </p:nvSpPr>
        <p:spPr>
          <a:xfrm>
            <a:off x="9369964" y="4918939"/>
            <a:ext cx="1711681" cy="276999"/>
          </a:xfrm>
          <a:prstGeom prst="rect">
            <a:avLst/>
          </a:prstGeom>
          <a:noFill/>
        </p:spPr>
        <p:txBody>
          <a:bodyPr wrap="square">
            <a:spAutoFit/>
          </a:bodyPr>
          <a:lstStyle/>
          <a:p>
            <a:r>
              <a:rPr lang="en-CN" sz="1200" dirty="0">
                <a:latin typeface="Constantia" panose="02030602050306030303" pitchFamily="18" charset="0"/>
                <a:ea typeface="Microsoft YaHei UI" panose="020B0503020204020204" pitchFamily="34" charset="-122"/>
              </a:rPr>
              <a:t>Multi-hop QA</a:t>
            </a:r>
            <a:endParaRPr lang="en-CN" sz="1200" dirty="0">
              <a:latin typeface="Constantia" panose="02030602050306030303" pitchFamily="18" charset="0"/>
            </a:endParaRPr>
          </a:p>
        </p:txBody>
      </p:sp>
      <p:sp>
        <p:nvSpPr>
          <p:cNvPr id="40" name="Rounded Rectangle 39">
            <a:extLst>
              <a:ext uri="{FF2B5EF4-FFF2-40B4-BE49-F238E27FC236}">
                <a16:creationId xmlns:a16="http://schemas.microsoft.com/office/drawing/2014/main" id="{0AEA9BA9-7202-2FDC-4F8E-00CDAD7D0273}"/>
              </a:ext>
            </a:extLst>
          </p:cNvPr>
          <p:cNvSpPr/>
          <p:nvPr/>
        </p:nvSpPr>
        <p:spPr>
          <a:xfrm>
            <a:off x="6778464" y="3166390"/>
            <a:ext cx="4577055" cy="2367946"/>
          </a:xfrm>
          <a:prstGeom prst="roundRect">
            <a:avLst>
              <a:gd name="adj" fmla="val 7681"/>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DEAF8A65-5D61-E887-8C3C-ADA559948627}"/>
              </a:ext>
            </a:extLst>
          </p:cNvPr>
          <p:cNvSpPr txBox="1"/>
          <p:nvPr/>
        </p:nvSpPr>
        <p:spPr>
          <a:xfrm>
            <a:off x="7075896" y="5741235"/>
            <a:ext cx="3843075"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One model, any task</a:t>
            </a:r>
            <a:endParaRPr lang="en-CN" sz="1600" dirty="0">
              <a:latin typeface="Constantia" panose="02030602050306030303" pitchFamily="18" charset="0"/>
            </a:endParaRPr>
          </a:p>
        </p:txBody>
      </p:sp>
    </p:spTree>
    <p:extLst>
      <p:ext uri="{BB962C8B-B14F-4D97-AF65-F5344CB8AC3E}">
        <p14:creationId xmlns:p14="http://schemas.microsoft.com/office/powerpoint/2010/main" val="1566823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Microsoft YaHei UI" panose="020B0503020204020204" pitchFamily="34" charset="-122"/>
                <a:ea typeface="Microsoft YaHei UI" panose="020B0503020204020204" pitchFamily="34" charset="-122"/>
              </a:rPr>
              <a:t>General embeddings need to have in-depth understanding of diverse semantic relationship. To do so, it calls for the following </a:t>
            </a:r>
            <a:r>
              <a:rPr lang="en-US" altLang="zh-CN" sz="1800" b="1" dirty="0">
                <a:latin typeface="Microsoft YaHei UI" panose="020B0503020204020204" pitchFamily="34" charset="-122"/>
                <a:ea typeface="Microsoft YaHei UI" panose="020B0503020204020204" pitchFamily="34" charset="-122"/>
              </a:rPr>
              <a:t>critical factors</a:t>
            </a:r>
            <a:r>
              <a:rPr lang="en-US" altLang="zh-CN" sz="1800" dirty="0">
                <a:latin typeface="Microsoft YaHei UI" panose="020B0503020204020204" pitchFamily="34" charset="-122"/>
                <a:ea typeface="Microsoft YaHei UI" panose="020B0503020204020204" pitchFamily="34" charset="-122"/>
              </a:rPr>
              <a:t>:</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altLang="zh-CN" sz="1800" b="1" dirty="0">
                <a:latin typeface="Microsoft YaHei UI" panose="020B0503020204020204" pitchFamily="34" charset="-122"/>
                <a:ea typeface="Microsoft YaHei UI" panose="020B0503020204020204" pitchFamily="34" charset="-122"/>
              </a:rPr>
              <a:t>Data construction</a:t>
            </a:r>
            <a:r>
              <a:rPr lang="en-US" altLang="zh-CN" sz="1800" dirty="0">
                <a:latin typeface="Microsoft YaHei UI" panose="020B0503020204020204" pitchFamily="34" charset="-122"/>
                <a:ea typeface="Microsoft YaHei UI" panose="020B0503020204020204" pitchFamily="34" charset="-122"/>
              </a:rPr>
              <a:t>: training over </a:t>
            </a:r>
            <a:r>
              <a:rPr lang="en-US" altLang="zh-CN" sz="1800" u="sng" dirty="0">
                <a:latin typeface="Microsoft YaHei UI" panose="020B0503020204020204" pitchFamily="34" charset="-122"/>
                <a:ea typeface="Microsoft YaHei UI" panose="020B0503020204020204" pitchFamily="34" charset="-122"/>
              </a:rPr>
              <a:t>abundant</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diverse</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high-quality</a:t>
            </a:r>
            <a:r>
              <a:rPr lang="en-US" altLang="zh-CN" sz="1800" dirty="0">
                <a:latin typeface="Microsoft YaHei UI" panose="020B0503020204020204" pitchFamily="34" charset="-122"/>
                <a:ea typeface="Microsoft YaHei UI" panose="020B0503020204020204" pitchFamily="34" charset="-122"/>
              </a:rPr>
              <a:t> data </a:t>
            </a:r>
          </a:p>
          <a:p>
            <a:pPr>
              <a:spcBef>
                <a:spcPts val="600"/>
              </a:spcBef>
            </a:pPr>
            <a:r>
              <a:rPr lang="en-US" altLang="zh-CN" sz="1800" b="1" dirty="0">
                <a:latin typeface="Microsoft YaHei UI" panose="020B0503020204020204" pitchFamily="34" charset="-122"/>
                <a:ea typeface="Microsoft YaHei UI" panose="020B0503020204020204" pitchFamily="34" charset="-122"/>
              </a:rPr>
              <a:t>Training method</a:t>
            </a:r>
            <a:r>
              <a:rPr lang="en-US" altLang="zh-CN" sz="1800" dirty="0">
                <a:latin typeface="Microsoft YaHei UI" panose="020B0503020204020204" pitchFamily="34" charset="-122"/>
                <a:ea typeface="Microsoft YaHei UI" panose="020B0503020204020204" pitchFamily="34" charset="-122"/>
              </a:rPr>
              <a:t>: the unification of </a:t>
            </a:r>
            <a:r>
              <a:rPr lang="en-US" altLang="zh-CN" sz="1800" u="sng" dirty="0">
                <a:latin typeface="Microsoft YaHei UI" panose="020B0503020204020204" pitchFamily="34" charset="-122"/>
                <a:ea typeface="Microsoft YaHei UI" panose="020B0503020204020204" pitchFamily="34" charset="-122"/>
              </a:rPr>
              <a:t>large-scale</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规模化</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fine-grained</a:t>
            </a:r>
            <a:r>
              <a:rPr lang="zh-CN" altLang="en-US" sz="1800"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a:t>
            </a:r>
            <a:r>
              <a:rPr lang="zh-CN" altLang="en-US" sz="1800" dirty="0">
                <a:latin typeface="Microsoft YaHei UI" panose="020B0503020204020204" pitchFamily="34" charset="-122"/>
                <a:ea typeface="Microsoft YaHei UI" panose="020B0503020204020204" pitchFamily="34" charset="-122"/>
              </a:rPr>
              <a:t>精细化</a:t>
            </a:r>
            <a:r>
              <a:rPr lang="en-US" altLang="zh-CN" sz="1800" dirty="0">
                <a:latin typeface="Microsoft YaHei UI" panose="020B0503020204020204" pitchFamily="34" charset="-122"/>
                <a:ea typeface="Microsoft YaHei UI" panose="020B0503020204020204" pitchFamily="34" charset="-122"/>
              </a:rPr>
              <a:t>)</a:t>
            </a:r>
          </a:p>
        </p:txBody>
      </p:sp>
      <p:sp>
        <p:nvSpPr>
          <p:cNvPr id="9" name="Rounded Rectangle 8">
            <a:extLst>
              <a:ext uri="{FF2B5EF4-FFF2-40B4-BE49-F238E27FC236}">
                <a16:creationId xmlns:a16="http://schemas.microsoft.com/office/drawing/2014/main" id="{D603253A-97C7-9507-E7BF-531D7D3B2ECC}"/>
              </a:ext>
            </a:extLst>
          </p:cNvPr>
          <p:cNvSpPr/>
          <p:nvPr/>
        </p:nvSpPr>
        <p:spPr>
          <a:xfrm>
            <a:off x="1191849" y="3182075"/>
            <a:ext cx="9192371" cy="1101260"/>
          </a:xfrm>
          <a:prstGeom prst="roundRect">
            <a:avLst>
              <a:gd name="adj" fmla="val 11324"/>
            </a:avLst>
          </a:prstGeom>
          <a:solidFill>
            <a:schemeClr val="bg2"/>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TextBox 11">
            <a:extLst>
              <a:ext uri="{FF2B5EF4-FFF2-40B4-BE49-F238E27FC236}">
                <a16:creationId xmlns:a16="http://schemas.microsoft.com/office/drawing/2014/main" id="{F9500917-3297-0E69-3267-241D78F8DFEF}"/>
              </a:ext>
            </a:extLst>
          </p:cNvPr>
          <p:cNvSpPr txBox="1"/>
          <p:nvPr/>
        </p:nvSpPr>
        <p:spPr>
          <a:xfrm>
            <a:off x="1451312" y="4422488"/>
            <a:ext cx="1517851" cy="338554"/>
          </a:xfrm>
          <a:prstGeom prst="rect">
            <a:avLst/>
          </a:prstGeom>
          <a:noFill/>
        </p:spPr>
        <p:txBody>
          <a:bodyPr wrap="none" rtlCol="0">
            <a:spAutoFit/>
          </a:bodyPr>
          <a:lstStyle/>
          <a:p>
            <a:pPr algn="ctr"/>
            <a:r>
              <a:rPr lang="en-CN" sz="1600" b="1" dirty="0">
                <a:latin typeface="Constantia" panose="02030602050306030303" pitchFamily="18" charset="0"/>
              </a:rPr>
              <a:t>Training Data</a:t>
            </a:r>
          </a:p>
        </p:txBody>
      </p:sp>
      <p:cxnSp>
        <p:nvCxnSpPr>
          <p:cNvPr id="13" name="Straight Connector 12">
            <a:extLst>
              <a:ext uri="{FF2B5EF4-FFF2-40B4-BE49-F238E27FC236}">
                <a16:creationId xmlns:a16="http://schemas.microsoft.com/office/drawing/2014/main" id="{CCEE7148-D554-0C5C-6918-60A79F2338A6}"/>
              </a:ext>
            </a:extLst>
          </p:cNvPr>
          <p:cNvCxnSpPr>
            <a:cxnSpLocks/>
          </p:cNvCxnSpPr>
          <p:nvPr/>
        </p:nvCxnSpPr>
        <p:spPr>
          <a:xfrm flipH="1">
            <a:off x="2588411" y="3725882"/>
            <a:ext cx="2745485"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EB526B-E7FC-2440-22F1-72338B38732E}"/>
              </a:ext>
            </a:extLst>
          </p:cNvPr>
          <p:cNvSpPr txBox="1"/>
          <p:nvPr/>
        </p:nvSpPr>
        <p:spPr>
          <a:xfrm>
            <a:off x="4701887" y="4478400"/>
            <a:ext cx="2102756" cy="338554"/>
          </a:xfrm>
          <a:prstGeom prst="rect">
            <a:avLst/>
          </a:prstGeom>
          <a:noFill/>
        </p:spPr>
        <p:txBody>
          <a:bodyPr wrap="none" rtlCol="0">
            <a:spAutoFit/>
          </a:bodyPr>
          <a:lstStyle/>
          <a:p>
            <a:pPr algn="ctr"/>
            <a:r>
              <a:rPr lang="en-CN" sz="1600" b="1" dirty="0">
                <a:latin typeface="Constantia" panose="02030602050306030303" pitchFamily="18" charset="0"/>
              </a:rPr>
              <a:t>Learning Algorithm</a:t>
            </a:r>
          </a:p>
        </p:txBody>
      </p:sp>
      <p:pic>
        <p:nvPicPr>
          <p:cNvPr id="15" name="Picture 2" descr="Algorithm Generic color lineal-color icon">
            <a:extLst>
              <a:ext uri="{FF2B5EF4-FFF2-40B4-BE49-F238E27FC236}">
                <a16:creationId xmlns:a16="http://schemas.microsoft.com/office/drawing/2014/main" id="{03AD39F0-93FF-D95D-912D-BF6B36B3CE2B}"/>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332312" y="3305831"/>
            <a:ext cx="841906" cy="8419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72E50-23C0-BC3A-5268-015862CDA6E0}"/>
              </a:ext>
            </a:extLst>
          </p:cNvPr>
          <p:cNvSpPr txBox="1"/>
          <p:nvPr/>
        </p:nvSpPr>
        <p:spPr>
          <a:xfrm>
            <a:off x="1191849" y="4981245"/>
            <a:ext cx="2036775" cy="584775"/>
          </a:xfrm>
          <a:prstGeom prst="rect">
            <a:avLst/>
          </a:prstGeom>
          <a:noFill/>
        </p:spPr>
        <p:txBody>
          <a:bodyPr wrap="none" rtlCol="0">
            <a:spAutoFit/>
          </a:bodyPr>
          <a:lstStyle/>
          <a:p>
            <a:pPr algn="ctr"/>
            <a:r>
              <a:rPr lang="en-CN" sz="1600" u="sng" dirty="0">
                <a:latin typeface="Constantia" panose="02030602050306030303" pitchFamily="18" charset="0"/>
              </a:rPr>
              <a:t>massive</a:t>
            </a:r>
            <a:r>
              <a:rPr lang="en-CN" sz="1600" dirty="0">
                <a:latin typeface="Constantia" panose="02030602050306030303" pitchFamily="18" charset="0"/>
              </a:rPr>
              <a:t>, </a:t>
            </a:r>
            <a:r>
              <a:rPr lang="en-CN" sz="1600" u="sng" dirty="0">
                <a:latin typeface="Constantia" panose="02030602050306030303" pitchFamily="18" charset="0"/>
              </a:rPr>
              <a:t>diverse</a:t>
            </a:r>
            <a:r>
              <a:rPr lang="en-CN" sz="1600" dirty="0">
                <a:latin typeface="Constantia" panose="02030602050306030303" pitchFamily="18" charset="0"/>
              </a:rPr>
              <a:t>, and</a:t>
            </a:r>
          </a:p>
          <a:p>
            <a:pPr algn="ctr"/>
            <a:r>
              <a:rPr lang="en-CN" sz="1600" u="sng" dirty="0">
                <a:latin typeface="Constantia" panose="02030602050306030303" pitchFamily="18" charset="0"/>
              </a:rPr>
              <a:t>high-quality</a:t>
            </a:r>
            <a:r>
              <a:rPr lang="en-CN" sz="1600" dirty="0">
                <a:latin typeface="Constantia" panose="02030602050306030303" pitchFamily="18" charset="0"/>
              </a:rPr>
              <a:t> datasets</a:t>
            </a:r>
          </a:p>
        </p:txBody>
      </p:sp>
      <p:sp>
        <p:nvSpPr>
          <p:cNvPr id="19" name="TextBox 18">
            <a:extLst>
              <a:ext uri="{FF2B5EF4-FFF2-40B4-BE49-F238E27FC236}">
                <a16:creationId xmlns:a16="http://schemas.microsoft.com/office/drawing/2014/main" id="{99838D6E-15A5-7F58-9DA6-8C852DCD537B}"/>
              </a:ext>
            </a:extLst>
          </p:cNvPr>
          <p:cNvSpPr txBox="1"/>
          <p:nvPr/>
        </p:nvSpPr>
        <p:spPr>
          <a:xfrm>
            <a:off x="4593217" y="4964432"/>
            <a:ext cx="2320122" cy="584775"/>
          </a:xfrm>
          <a:prstGeom prst="rect">
            <a:avLst/>
          </a:prstGeom>
          <a:noFill/>
        </p:spPr>
        <p:txBody>
          <a:bodyPr wrap="none" rtlCol="0">
            <a:spAutoFit/>
          </a:bodyPr>
          <a:lstStyle/>
          <a:p>
            <a:pPr algn="ctr"/>
            <a:r>
              <a:rPr lang="en-CN" sz="1600" u="sng" dirty="0">
                <a:latin typeface="Constantia" panose="02030602050306030303" pitchFamily="18" charset="0"/>
              </a:rPr>
              <a:t>large-scale</a:t>
            </a:r>
            <a:r>
              <a:rPr lang="en-CN" sz="1600" dirty="0">
                <a:latin typeface="Constantia" panose="02030602050306030303" pitchFamily="18" charset="0"/>
              </a:rPr>
              <a:t>, </a:t>
            </a:r>
            <a:r>
              <a:rPr lang="en-CN" sz="1600" u="sng" dirty="0">
                <a:latin typeface="Constantia" panose="02030602050306030303" pitchFamily="18" charset="0"/>
              </a:rPr>
              <a:t>fine-grained</a:t>
            </a:r>
          </a:p>
          <a:p>
            <a:pPr algn="ctr"/>
            <a:r>
              <a:rPr lang="en-CN" sz="1600" dirty="0">
                <a:latin typeface="Constantia" panose="02030602050306030303" pitchFamily="18" charset="0"/>
              </a:rPr>
              <a:t>training</a:t>
            </a:r>
          </a:p>
        </p:txBody>
      </p:sp>
      <p:pic>
        <p:nvPicPr>
          <p:cNvPr id="20" name="Picture 12" descr="38,067 Artificial Intelligence Icons - Free in SVG, PNG, ICO - IconScout">
            <a:extLst>
              <a:ext uri="{FF2B5EF4-FFF2-40B4-BE49-F238E27FC236}">
                <a16:creationId xmlns:a16="http://schemas.microsoft.com/office/drawing/2014/main" id="{91D82FDF-C8CA-0A81-DCDF-1C0969AFA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8840475" y="3336994"/>
            <a:ext cx="756343" cy="75634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70130B8-2F78-B8DF-0B57-D8E5FC6B9E11}"/>
              </a:ext>
            </a:extLst>
          </p:cNvPr>
          <p:cNvSpPr txBox="1"/>
          <p:nvPr/>
        </p:nvSpPr>
        <p:spPr>
          <a:xfrm>
            <a:off x="8186445" y="4473604"/>
            <a:ext cx="2064411" cy="584775"/>
          </a:xfrm>
          <a:prstGeom prst="rect">
            <a:avLst/>
          </a:prstGeom>
          <a:noFill/>
        </p:spPr>
        <p:txBody>
          <a:bodyPr wrap="none" rtlCol="0">
            <a:spAutoFit/>
          </a:bodyPr>
          <a:lstStyle/>
          <a:p>
            <a:pPr algn="ctr"/>
            <a:r>
              <a:rPr lang="en-CN" sz="1600" b="1" dirty="0">
                <a:latin typeface="Constantia" panose="02030602050306030303" pitchFamily="18" charset="0"/>
              </a:rPr>
              <a:t>High Generalizable</a:t>
            </a:r>
          </a:p>
          <a:p>
            <a:pPr algn="ctr"/>
            <a:r>
              <a:rPr lang="en-CN" sz="1600" b="1" dirty="0">
                <a:latin typeface="Constantia" panose="02030602050306030303" pitchFamily="18" charset="0"/>
              </a:rPr>
              <a:t>Embedding Model</a:t>
            </a:r>
          </a:p>
        </p:txBody>
      </p:sp>
      <p:cxnSp>
        <p:nvCxnSpPr>
          <p:cNvPr id="23" name="Straight Connector 22">
            <a:extLst>
              <a:ext uri="{FF2B5EF4-FFF2-40B4-BE49-F238E27FC236}">
                <a16:creationId xmlns:a16="http://schemas.microsoft.com/office/drawing/2014/main" id="{D59F8D5C-104D-DE96-638E-A1739C670298}"/>
              </a:ext>
            </a:extLst>
          </p:cNvPr>
          <p:cNvCxnSpPr>
            <a:cxnSpLocks/>
          </p:cNvCxnSpPr>
          <p:nvPr/>
        </p:nvCxnSpPr>
        <p:spPr>
          <a:xfrm flipH="1" flipV="1">
            <a:off x="6207202" y="3720072"/>
            <a:ext cx="2617097" cy="1161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Can 23">
            <a:extLst>
              <a:ext uri="{FF2B5EF4-FFF2-40B4-BE49-F238E27FC236}">
                <a16:creationId xmlns:a16="http://schemas.microsoft.com/office/drawing/2014/main" id="{7794F522-3BF7-8EAD-1E75-F32B5CE604C5}"/>
              </a:ext>
            </a:extLst>
          </p:cNvPr>
          <p:cNvSpPr/>
          <p:nvPr/>
        </p:nvSpPr>
        <p:spPr>
          <a:xfrm>
            <a:off x="1832066" y="3347711"/>
            <a:ext cx="756345" cy="75634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719359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2301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Data construction</a:t>
            </a:r>
          </a:p>
          <a:p>
            <a:r>
              <a:rPr lang="en-US" altLang="zh-CN" sz="1800" b="1" dirty="0">
                <a:latin typeface="Microsoft YaHei UI" panose="020B0503020204020204" pitchFamily="34" charset="-122"/>
                <a:ea typeface="Microsoft YaHei UI" panose="020B0503020204020204" pitchFamily="34" charset="-122"/>
              </a:rPr>
              <a:t>Problem: </a:t>
            </a:r>
            <a:r>
              <a:rPr lang="en-US" altLang="zh-CN" sz="1800" dirty="0">
                <a:latin typeface="Microsoft YaHei UI" panose="020B0503020204020204" pitchFamily="34" charset="-122"/>
                <a:ea typeface="Microsoft YaHei UI" panose="020B0503020204020204" pitchFamily="34" charset="-122"/>
              </a:rPr>
              <a:t>high-quality data is a valuable and limited resource</a:t>
            </a:r>
            <a:endParaRPr lang="en-US" altLang="zh-CN" sz="1800" b="1"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Solution: </a:t>
            </a:r>
            <a:r>
              <a:rPr lang="en-US" altLang="zh-CN" sz="1800" dirty="0">
                <a:latin typeface="Microsoft YaHei UI" panose="020B0503020204020204" pitchFamily="34" charset="-122"/>
                <a:ea typeface="Microsoft YaHei UI" panose="020B0503020204020204" pitchFamily="34" charset="-122"/>
              </a:rPr>
              <a:t>trade-off strategy,</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using a mixture of two data sources</a:t>
            </a:r>
            <a:endParaRPr lang="en-US" altLang="zh-CN" sz="1800" b="1" dirty="0">
              <a:latin typeface="Microsoft YaHei UI" panose="020B0503020204020204" pitchFamily="34" charset="-122"/>
              <a:ea typeface="Microsoft YaHei UI" panose="020B0503020204020204" pitchFamily="34" charset="-122"/>
            </a:endParaRPr>
          </a:p>
          <a:p>
            <a:pPr lvl="1">
              <a:spcBef>
                <a:spcPts val="600"/>
              </a:spcBef>
            </a:pPr>
            <a:r>
              <a:rPr lang="en-US" altLang="zh-CN" sz="1800" dirty="0">
                <a:latin typeface="Microsoft YaHei UI" panose="020B0503020204020204" pitchFamily="34" charset="-122"/>
                <a:ea typeface="Microsoft YaHei UI" panose="020B0503020204020204" pitchFamily="34" charset="-122"/>
              </a:rPr>
              <a:t>Type 1: </a:t>
            </a:r>
            <a:r>
              <a:rPr lang="en-US" altLang="zh-CN" sz="1800" u="sng" dirty="0">
                <a:latin typeface="Microsoft YaHei UI" panose="020B0503020204020204" pitchFamily="34" charset="-122"/>
                <a:ea typeface="Microsoft YaHei UI" panose="020B0503020204020204" pitchFamily="34" charset="-122"/>
              </a:rPr>
              <a:t>massive</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diverse</a:t>
            </a:r>
            <a:r>
              <a:rPr lang="en-US" altLang="zh-CN" sz="1800" dirty="0">
                <a:latin typeface="Microsoft YaHei UI" panose="020B0503020204020204" pitchFamily="34" charset="-122"/>
                <a:ea typeface="Microsoft YaHei UI" panose="020B0503020204020204" pitchFamily="34" charset="-122"/>
              </a:rPr>
              <a:t>, can be somewhat of </a:t>
            </a:r>
            <a:r>
              <a:rPr lang="en-US" altLang="zh-CN" sz="1800" u="sng" dirty="0">
                <a:latin typeface="Microsoft YaHei UI" panose="020B0503020204020204" pitchFamily="34" charset="-122"/>
                <a:ea typeface="Microsoft YaHei UI" panose="020B0503020204020204" pitchFamily="34" charset="-122"/>
              </a:rPr>
              <a:t>lower-quality</a:t>
            </a:r>
          </a:p>
          <a:p>
            <a:pPr lvl="1">
              <a:spcBef>
                <a:spcPts val="600"/>
              </a:spcBef>
            </a:pPr>
            <a:r>
              <a:rPr lang="en-US" altLang="zh-CN" sz="1800" dirty="0">
                <a:latin typeface="Microsoft YaHei UI" panose="020B0503020204020204" pitchFamily="34" charset="-122"/>
                <a:ea typeface="Microsoft YaHei UI" panose="020B0503020204020204" pitchFamily="34" charset="-122"/>
              </a:rPr>
              <a:t>Type 2: relatively </a:t>
            </a:r>
            <a:r>
              <a:rPr lang="en-US" altLang="zh-CN" sz="1800" u="sng" dirty="0">
                <a:latin typeface="Microsoft YaHei UI" panose="020B0503020204020204" pitchFamily="34" charset="-122"/>
                <a:ea typeface="Microsoft YaHei UI" panose="020B0503020204020204" pitchFamily="34" charset="-122"/>
              </a:rPr>
              <a:t>smaller</a:t>
            </a:r>
            <a:r>
              <a:rPr lang="en-US" altLang="zh-CN" sz="1800" dirty="0">
                <a:latin typeface="Microsoft YaHei UI" panose="020B0503020204020204" pitchFamily="34" charset="-122"/>
                <a:ea typeface="Microsoft YaHei UI" panose="020B0503020204020204" pitchFamily="34" charset="-122"/>
              </a:rPr>
              <a:t> but h</a:t>
            </a:r>
            <a:r>
              <a:rPr lang="en-US" altLang="zh-CN" sz="1800" u="sng" dirty="0">
                <a:latin typeface="Microsoft YaHei UI" panose="020B0503020204020204" pitchFamily="34" charset="-122"/>
                <a:ea typeface="Microsoft YaHei UI" panose="020B0503020204020204" pitchFamily="34" charset="-122"/>
              </a:rPr>
              <a:t>igh-quality</a:t>
            </a:r>
            <a:r>
              <a:rPr lang="en-US" altLang="zh-CN" sz="1800" dirty="0">
                <a:latin typeface="Microsoft YaHei UI" panose="020B0503020204020204" pitchFamily="34" charset="-122"/>
                <a:ea typeface="Microsoft YaHei UI" panose="020B0503020204020204" pitchFamily="34" charset="-122"/>
              </a:rPr>
              <a:t> and cover </a:t>
            </a:r>
            <a:r>
              <a:rPr lang="en-US" altLang="zh-CN" sz="1800" u="sng" dirty="0">
                <a:latin typeface="Microsoft YaHei UI" panose="020B0503020204020204" pitchFamily="34" charset="-122"/>
                <a:ea typeface="Microsoft YaHei UI" panose="020B0503020204020204" pitchFamily="34" charset="-122"/>
              </a:rPr>
              <a:t>key domains</a:t>
            </a:r>
          </a:p>
        </p:txBody>
      </p:sp>
      <p:sp>
        <p:nvSpPr>
          <p:cNvPr id="3" name="Can 2">
            <a:extLst>
              <a:ext uri="{FF2B5EF4-FFF2-40B4-BE49-F238E27FC236}">
                <a16:creationId xmlns:a16="http://schemas.microsoft.com/office/drawing/2014/main" id="{C30E21BE-5834-FF2A-20D0-8E58A860C50E}"/>
              </a:ext>
            </a:extLst>
          </p:cNvPr>
          <p:cNvSpPr/>
          <p:nvPr/>
        </p:nvSpPr>
        <p:spPr>
          <a:xfrm>
            <a:off x="6466513" y="4646508"/>
            <a:ext cx="858582" cy="939447"/>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Can 3">
            <a:extLst>
              <a:ext uri="{FF2B5EF4-FFF2-40B4-BE49-F238E27FC236}">
                <a16:creationId xmlns:a16="http://schemas.microsoft.com/office/drawing/2014/main" id="{80476980-3772-1376-75A5-8A405F294F74}"/>
              </a:ext>
            </a:extLst>
          </p:cNvPr>
          <p:cNvSpPr/>
          <p:nvPr/>
        </p:nvSpPr>
        <p:spPr>
          <a:xfrm>
            <a:off x="1032888" y="3820156"/>
            <a:ext cx="1578540" cy="1826626"/>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D2F1BAE5-AF96-D4EC-F57F-B03AFA260A68}"/>
              </a:ext>
            </a:extLst>
          </p:cNvPr>
          <p:cNvSpPr txBox="1"/>
          <p:nvPr/>
        </p:nvSpPr>
        <p:spPr>
          <a:xfrm>
            <a:off x="2825466" y="4862680"/>
            <a:ext cx="3223959" cy="723275"/>
          </a:xfrm>
          <a:prstGeom prst="rect">
            <a:avLst/>
          </a:prstGeom>
          <a:noFill/>
        </p:spPr>
        <p:txBody>
          <a:bodyPr wrap="none" rtlCol="0">
            <a:spAutoFit/>
          </a:bodyPr>
          <a:lstStyle/>
          <a:p>
            <a:r>
              <a:rPr lang="en-CN" b="1" dirty="0">
                <a:latin typeface="Constantia" panose="02030602050306030303" pitchFamily="18" charset="0"/>
              </a:rPr>
              <a:t>Type 1 data</a:t>
            </a:r>
          </a:p>
          <a:p>
            <a:pPr>
              <a:spcBef>
                <a:spcPts val="600"/>
              </a:spcBef>
            </a:pPr>
            <a:r>
              <a:rPr lang="en-CN" dirty="0">
                <a:latin typeface="Constantia" panose="02030602050306030303" pitchFamily="18" charset="0"/>
              </a:rPr>
              <a:t>Massive, diverse, lower-quality</a:t>
            </a:r>
          </a:p>
        </p:txBody>
      </p:sp>
      <p:sp>
        <p:nvSpPr>
          <p:cNvPr id="8" name="TextBox 7">
            <a:extLst>
              <a:ext uri="{FF2B5EF4-FFF2-40B4-BE49-F238E27FC236}">
                <a16:creationId xmlns:a16="http://schemas.microsoft.com/office/drawing/2014/main" id="{29BC00B1-50AC-48C0-9B58-4D62B8F2C5DB}"/>
              </a:ext>
            </a:extLst>
          </p:cNvPr>
          <p:cNvSpPr txBox="1"/>
          <p:nvPr/>
        </p:nvSpPr>
        <p:spPr>
          <a:xfrm>
            <a:off x="7595307" y="4646508"/>
            <a:ext cx="3393301" cy="1000274"/>
          </a:xfrm>
          <a:prstGeom prst="rect">
            <a:avLst/>
          </a:prstGeom>
          <a:noFill/>
        </p:spPr>
        <p:txBody>
          <a:bodyPr wrap="none" rtlCol="0">
            <a:spAutoFit/>
          </a:bodyPr>
          <a:lstStyle/>
          <a:p>
            <a:r>
              <a:rPr lang="en-CN" b="1" dirty="0">
                <a:latin typeface="Constantia" panose="02030602050306030303" pitchFamily="18" charset="0"/>
              </a:rPr>
              <a:t>Type 2 data</a:t>
            </a:r>
          </a:p>
          <a:p>
            <a:pPr marL="285750" indent="-285750">
              <a:spcBef>
                <a:spcPts val="600"/>
              </a:spcBef>
              <a:buFontTx/>
              <a:buChar char="-"/>
            </a:pPr>
            <a:r>
              <a:rPr lang="en-CN" dirty="0">
                <a:latin typeface="Constantia" panose="02030602050306030303" pitchFamily="18" charset="0"/>
              </a:rPr>
              <a:t>smaller, but of higher quality</a:t>
            </a:r>
          </a:p>
          <a:p>
            <a:pPr marL="285750" indent="-285750">
              <a:buFontTx/>
              <a:buChar char="-"/>
            </a:pPr>
            <a:r>
              <a:rPr lang="en-CN" dirty="0">
                <a:latin typeface="Constantia" panose="02030602050306030303" pitchFamily="18" charset="0"/>
              </a:rPr>
              <a:t>Covering the critical domains</a:t>
            </a:r>
          </a:p>
        </p:txBody>
      </p:sp>
    </p:spTree>
    <p:extLst>
      <p:ext uri="{BB962C8B-B14F-4D97-AF65-F5344CB8AC3E}">
        <p14:creationId xmlns:p14="http://schemas.microsoft.com/office/powerpoint/2010/main" val="190711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2301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altLang="zh-CN" sz="1800" b="1" dirty="0">
                <a:latin typeface="Microsoft YaHei UI" panose="020B0503020204020204" pitchFamily="34" charset="-122"/>
                <a:ea typeface="Microsoft YaHei UI" panose="020B0503020204020204" pitchFamily="34" charset="-122"/>
              </a:rPr>
              <a:t>Problem</a:t>
            </a:r>
            <a:r>
              <a:rPr lang="en-US" altLang="zh-CN" sz="1800" dirty="0">
                <a:latin typeface="Microsoft YaHei UI" panose="020B0503020204020204" pitchFamily="34" charset="-122"/>
                <a:ea typeface="Microsoft YaHei UI" panose="020B0503020204020204" pitchFamily="34" charset="-122"/>
              </a:rPr>
              <a:t>: where to collect the </a:t>
            </a:r>
            <a:r>
              <a:rPr lang="en-US" altLang="zh-CN" sz="1800" u="sng" dirty="0">
                <a:latin typeface="Microsoft YaHei UI" panose="020B0503020204020204" pitchFamily="34" charset="-122"/>
                <a:ea typeface="Microsoft YaHei UI" panose="020B0503020204020204" pitchFamily="34" charset="-122"/>
              </a:rPr>
              <a:t>massive</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diverse</a:t>
            </a:r>
            <a:r>
              <a:rPr lang="en-US" altLang="zh-CN" sz="1800" dirty="0">
                <a:latin typeface="Microsoft YaHei UI" panose="020B0503020204020204" pitchFamily="34" charset="-122"/>
                <a:ea typeface="Microsoft YaHei UI" panose="020B0503020204020204" pitchFamily="34" charset="-122"/>
              </a:rPr>
              <a:t> Type 1 data</a:t>
            </a:r>
            <a:endParaRPr lang="en-US" altLang="zh-CN" sz="1800" u="sng" dirty="0">
              <a:latin typeface="Microsoft YaHei UI" panose="020B0503020204020204" pitchFamily="34" charset="-122"/>
              <a:ea typeface="Microsoft YaHei UI" panose="020B0503020204020204" pitchFamily="34" charset="-122"/>
            </a:endParaRPr>
          </a:p>
          <a:p>
            <a:pPr>
              <a:spcBef>
                <a:spcPts val="600"/>
              </a:spcBef>
            </a:pPr>
            <a:r>
              <a:rPr lang="en-US" altLang="zh-CN" sz="1800" b="1" dirty="0">
                <a:latin typeface="Microsoft YaHei UI" panose="020B0503020204020204" pitchFamily="34" charset="-122"/>
                <a:ea typeface="Microsoft YaHei UI" panose="020B0503020204020204" pitchFamily="34" charset="-122"/>
              </a:rPr>
              <a:t>Solution</a:t>
            </a:r>
            <a:r>
              <a:rPr lang="en-US" altLang="zh-CN" sz="1800" dirty="0">
                <a:latin typeface="Microsoft YaHei UI" panose="020B0503020204020204" pitchFamily="34" charset="-122"/>
                <a:ea typeface="Microsoft YaHei UI" panose="020B0503020204020204" pitchFamily="34" charset="-122"/>
              </a:rPr>
              <a:t>: take advantage of the </a:t>
            </a:r>
            <a:r>
              <a:rPr lang="en-US" altLang="zh-CN" sz="1800" u="sng" dirty="0">
                <a:latin typeface="Microsoft YaHei UI" panose="020B0503020204020204" pitchFamily="34" charset="-122"/>
                <a:ea typeface="Microsoft YaHei UI" panose="020B0503020204020204" pitchFamily="34" charset="-122"/>
              </a:rPr>
              <a:t>rich structured information</a:t>
            </a:r>
            <a:r>
              <a:rPr lang="en-US" altLang="zh-CN" sz="1800" dirty="0">
                <a:latin typeface="Microsoft YaHei UI" panose="020B0503020204020204" pitchFamily="34" charset="-122"/>
                <a:ea typeface="Microsoft YaHei UI" panose="020B0503020204020204" pitchFamily="34" charset="-122"/>
              </a:rPr>
              <a:t> within the </a:t>
            </a:r>
            <a:r>
              <a:rPr lang="en-US" altLang="zh-CN" sz="1800" b="1" dirty="0">
                <a:latin typeface="Microsoft YaHei UI" panose="020B0503020204020204" pitchFamily="34" charset="-122"/>
                <a:ea typeface="Microsoft YaHei UI" panose="020B0503020204020204" pitchFamily="34" charset="-122"/>
              </a:rPr>
              <a:t>unlabeled corpus </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Background: </a:t>
            </a:r>
            <a:r>
              <a:rPr lang="en-US" altLang="zh-CN" sz="1800" dirty="0">
                <a:latin typeface="Microsoft YaHei UI" panose="020B0503020204020204" pitchFamily="34" charset="-122"/>
                <a:ea typeface="Microsoft YaHei UI" panose="020B0503020204020204" pitchFamily="34" charset="-122"/>
              </a:rPr>
              <a:t>accumulation of massive and high-quality</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data due to</a:t>
            </a:r>
            <a:r>
              <a:rPr lang="en-US" altLang="zh-CN" sz="1800" b="1"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LLM pre-training</a:t>
            </a:r>
            <a:endParaRPr lang="en-US" altLang="zh-CN" sz="1800" b="1" u="sng" dirty="0">
              <a:latin typeface="Microsoft YaHei UI" panose="020B0503020204020204" pitchFamily="34" charset="-122"/>
              <a:ea typeface="Microsoft YaHei UI" panose="020B0503020204020204" pitchFamily="34" charset="-122"/>
            </a:endParaRPr>
          </a:p>
          <a:p>
            <a:pPr lvl="1">
              <a:spcBef>
                <a:spcPts val="600"/>
              </a:spcBef>
            </a:pPr>
            <a:r>
              <a:rPr lang="en-US" altLang="zh-CN" sz="1800" b="1" dirty="0">
                <a:latin typeface="Microsoft YaHei UI" panose="020B0503020204020204" pitchFamily="34" charset="-122"/>
                <a:ea typeface="Microsoft YaHei UI" panose="020B0503020204020204" pitchFamily="34" charset="-122"/>
              </a:rPr>
              <a:t>EN</a:t>
            </a:r>
            <a:r>
              <a:rPr lang="en-US" altLang="zh-CN" sz="1800" dirty="0">
                <a:latin typeface="Microsoft YaHei UI" panose="020B0503020204020204" pitchFamily="34" charset="-122"/>
                <a:ea typeface="Microsoft YaHei UI" panose="020B0503020204020204" pitchFamily="34" charset="-122"/>
              </a:rPr>
              <a:t>: Wikipedia, News, Web, ArXiv, PubMed, Reddit, etc. </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ZH</a:t>
            </a:r>
            <a:r>
              <a:rPr lang="en-US" altLang="zh-CN" sz="1800" dirty="0">
                <a:latin typeface="Microsoft YaHei UI" panose="020B0503020204020204" pitchFamily="34" charset="-122"/>
                <a:ea typeface="Microsoft YaHei UI" panose="020B0503020204020204" pitchFamily="34" charset="-122"/>
              </a:rPr>
              <a:t>: Wudao (</a:t>
            </a:r>
            <a:r>
              <a:rPr lang="zh-CN" altLang="en-US" sz="1800" dirty="0">
                <a:latin typeface="Microsoft YaHei UI" panose="020B0503020204020204" pitchFamily="34" charset="-122"/>
                <a:ea typeface="Microsoft YaHei UI" panose="020B0503020204020204" pitchFamily="34" charset="-122"/>
              </a:rPr>
              <a:t>悟道</a:t>
            </a:r>
            <a:r>
              <a:rPr lang="en-US" altLang="zh-CN" sz="1800" dirty="0">
                <a:latin typeface="Microsoft YaHei UI" panose="020B0503020204020204" pitchFamily="34" charset="-122"/>
                <a:ea typeface="Microsoft YaHei UI" panose="020B0503020204020204" pitchFamily="34" charset="-122"/>
              </a:rPr>
              <a:t>), Zhihu (</a:t>
            </a:r>
            <a:r>
              <a:rPr lang="zh-CN" altLang="en-US" sz="1800" dirty="0">
                <a:latin typeface="Microsoft YaHei UI" panose="020B0503020204020204" pitchFamily="34" charset="-122"/>
                <a:ea typeface="Microsoft YaHei UI" panose="020B0503020204020204" pitchFamily="34" charset="-122"/>
              </a:rPr>
              <a:t>知乎</a:t>
            </a:r>
            <a:r>
              <a:rPr lang="en-US" altLang="zh-CN" sz="1800" dirty="0">
                <a:latin typeface="Microsoft YaHei UI" panose="020B0503020204020204" pitchFamily="34" charset="-122"/>
                <a:ea typeface="Microsoft YaHei UI" panose="020B0503020204020204" pitchFamily="34" charset="-122"/>
              </a:rPr>
              <a:t>), Baike (</a:t>
            </a:r>
            <a:r>
              <a:rPr lang="zh-CN" altLang="en-US" sz="1800" dirty="0">
                <a:latin typeface="Microsoft YaHei UI" panose="020B0503020204020204" pitchFamily="34" charset="-122"/>
                <a:ea typeface="Microsoft YaHei UI" panose="020B0503020204020204" pitchFamily="34" charset="-122"/>
              </a:rPr>
              <a:t>百科</a:t>
            </a:r>
            <a:r>
              <a:rPr lang="en-US" altLang="zh-CN" sz="1800" dirty="0">
                <a:latin typeface="Microsoft YaHei UI" panose="020B0503020204020204" pitchFamily="34" charset="-122"/>
                <a:ea typeface="Microsoft YaHei UI" panose="020B0503020204020204" pitchFamily="34" charset="-122"/>
              </a:rPr>
              <a:t>), etc.</a:t>
            </a:r>
          </a:p>
        </p:txBody>
      </p:sp>
      <p:sp>
        <p:nvSpPr>
          <p:cNvPr id="13" name="TextBox 12">
            <a:extLst>
              <a:ext uri="{FF2B5EF4-FFF2-40B4-BE49-F238E27FC236}">
                <a16:creationId xmlns:a16="http://schemas.microsoft.com/office/drawing/2014/main" id="{32421D72-6A5B-2DD5-B156-F6B00FA7C037}"/>
              </a:ext>
            </a:extLst>
          </p:cNvPr>
          <p:cNvSpPr txBox="1"/>
          <p:nvPr/>
        </p:nvSpPr>
        <p:spPr>
          <a:xfrm flipH="1">
            <a:off x="7845110" y="3867820"/>
            <a:ext cx="2776652" cy="646331"/>
          </a:xfrm>
          <a:prstGeom prst="rect">
            <a:avLst/>
          </a:prstGeom>
          <a:noFill/>
        </p:spPr>
        <p:txBody>
          <a:bodyPr wrap="square" rtlCol="0">
            <a:spAutoFit/>
          </a:bodyPr>
          <a:lstStyle/>
          <a:p>
            <a:r>
              <a:rPr lang="en-CN" b="1" dirty="0">
                <a:latin typeface="Constantia" panose="02030602050306030303" pitchFamily="18" charset="0"/>
                <a:ea typeface="Klee Medium" panose="02020600000000000000" pitchFamily="18" charset="-128"/>
              </a:rPr>
              <a:t>Structured information</a:t>
            </a:r>
          </a:p>
          <a:p>
            <a:r>
              <a:rPr lang="en-CN" dirty="0">
                <a:latin typeface="Constantia" panose="02030602050306030303" pitchFamily="18" charset="0"/>
                <a:ea typeface="Klee Medium" panose="02020600000000000000" pitchFamily="18" charset="-128"/>
              </a:rPr>
              <a:t>e.g.,</a:t>
            </a:r>
          </a:p>
        </p:txBody>
      </p:sp>
      <p:sp>
        <p:nvSpPr>
          <p:cNvPr id="14" name="TextBox 13">
            <a:extLst>
              <a:ext uri="{FF2B5EF4-FFF2-40B4-BE49-F238E27FC236}">
                <a16:creationId xmlns:a16="http://schemas.microsoft.com/office/drawing/2014/main" id="{9A723BBA-E917-DD41-A1DE-DC6AB795A18A}"/>
              </a:ext>
            </a:extLst>
          </p:cNvPr>
          <p:cNvSpPr txBox="1"/>
          <p:nvPr/>
        </p:nvSpPr>
        <p:spPr>
          <a:xfrm flipH="1">
            <a:off x="7845110" y="4523460"/>
            <a:ext cx="2220504" cy="1477328"/>
          </a:xfrm>
          <a:prstGeom prst="rect">
            <a:avLst/>
          </a:prstGeom>
          <a:noFill/>
        </p:spPr>
        <p:txBody>
          <a:bodyPr wrap="square" rtlCol="0">
            <a:spAutoFit/>
          </a:bodyPr>
          <a:lstStyle/>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title-snippet</a:t>
            </a:r>
          </a:p>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subtitle-passage</a:t>
            </a:r>
          </a:p>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related-title</a:t>
            </a:r>
          </a:p>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post-comment</a:t>
            </a:r>
          </a:p>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 </a:t>
            </a:r>
          </a:p>
        </p:txBody>
      </p:sp>
      <p:grpSp>
        <p:nvGrpSpPr>
          <p:cNvPr id="8" name="Group 7">
            <a:extLst>
              <a:ext uri="{FF2B5EF4-FFF2-40B4-BE49-F238E27FC236}">
                <a16:creationId xmlns:a16="http://schemas.microsoft.com/office/drawing/2014/main" id="{6C7B169F-45A1-6981-8232-4A9CB57D0C19}"/>
              </a:ext>
            </a:extLst>
          </p:cNvPr>
          <p:cNvGrpSpPr/>
          <p:nvPr/>
        </p:nvGrpSpPr>
        <p:grpSpPr>
          <a:xfrm>
            <a:off x="1658074" y="3502473"/>
            <a:ext cx="4057407" cy="1580905"/>
            <a:chOff x="1148081" y="3760558"/>
            <a:chExt cx="4057407" cy="1580905"/>
          </a:xfrm>
        </p:grpSpPr>
        <p:pic>
          <p:nvPicPr>
            <p:cNvPr id="48130" name="Picture 2" descr="Wikipedia Logo, symbol, meaning, history, PNG, brand">
              <a:extLst>
                <a:ext uri="{FF2B5EF4-FFF2-40B4-BE49-F238E27FC236}">
                  <a16:creationId xmlns:a16="http://schemas.microsoft.com/office/drawing/2014/main" id="{4A2DEE00-617E-2C65-8F90-D2B37D4656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3" r="21866"/>
            <a:stretch/>
          </p:blipFill>
          <p:spPr bwMode="auto">
            <a:xfrm>
              <a:off x="1148081" y="4526280"/>
              <a:ext cx="789844" cy="81307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ubMed">
              <a:extLst>
                <a:ext uri="{FF2B5EF4-FFF2-40B4-BE49-F238E27FC236}">
                  <a16:creationId xmlns:a16="http://schemas.microsoft.com/office/drawing/2014/main" id="{F3DA8A7F-BCB6-941D-26E7-78FC86CD8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21" y="3899995"/>
              <a:ext cx="1614170" cy="542228"/>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arXiv Dataset">
              <a:extLst>
                <a:ext uri="{FF2B5EF4-FFF2-40B4-BE49-F238E27FC236}">
                  <a16:creationId xmlns:a16="http://schemas.microsoft.com/office/drawing/2014/main" id="{93F20AE5-691B-DB5C-F082-9FF31FB3F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252" y="4524170"/>
              <a:ext cx="1629445" cy="817293"/>
            </a:xfrm>
            <a:prstGeom prst="rect">
              <a:avLst/>
            </a:prstGeom>
            <a:noFill/>
            <a:extLst>
              <a:ext uri="{909E8E84-426E-40DD-AFC4-6F175D3DCCD1}">
                <a14:hiddenFill xmlns:a14="http://schemas.microsoft.com/office/drawing/2010/main">
                  <a:solidFill>
                    <a:srgbClr val="FFFFFF"/>
                  </a:solidFill>
                </a14:hiddenFill>
              </a:ext>
            </a:extLst>
          </p:spPr>
        </p:pic>
        <p:pic>
          <p:nvPicPr>
            <p:cNvPr id="48136" name="Picture 8" descr="Processing the Common Crawl (ikke tilgjengelig) - Institutt for informatikk">
              <a:extLst>
                <a:ext uri="{FF2B5EF4-FFF2-40B4-BE49-F238E27FC236}">
                  <a16:creationId xmlns:a16="http://schemas.microsoft.com/office/drawing/2014/main" id="{3FA572E9-10B2-B1B5-F835-6823C6CD5B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457" y="3760558"/>
              <a:ext cx="2327031" cy="1008380"/>
            </a:xfrm>
            <a:prstGeom prst="rect">
              <a:avLst/>
            </a:prstGeom>
            <a:noFill/>
            <a:extLst>
              <a:ext uri="{909E8E84-426E-40DD-AFC4-6F175D3DCCD1}">
                <a14:hiddenFill xmlns:a14="http://schemas.microsoft.com/office/drawing/2010/main">
                  <a:solidFill>
                    <a:srgbClr val="FFFFFF"/>
                  </a:solidFill>
                </a14:hiddenFill>
              </a:ext>
            </a:extLst>
          </p:spPr>
        </p:pic>
        <p:pic>
          <p:nvPicPr>
            <p:cNvPr id="48138" name="Picture 10" descr="reddit logo NSB |">
              <a:extLst>
                <a:ext uri="{FF2B5EF4-FFF2-40B4-BE49-F238E27FC236}">
                  <a16:creationId xmlns:a16="http://schemas.microsoft.com/office/drawing/2014/main" id="{1BD91593-6654-F27A-1ECF-45FCF3E5F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2663" y="4768938"/>
              <a:ext cx="1205499" cy="4165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272AD8C-A1B3-E4B0-0D78-7307EA4F6413}"/>
              </a:ext>
            </a:extLst>
          </p:cNvPr>
          <p:cNvGrpSpPr/>
          <p:nvPr/>
        </p:nvGrpSpPr>
        <p:grpSpPr>
          <a:xfrm>
            <a:off x="1658074" y="5119643"/>
            <a:ext cx="3900904" cy="986738"/>
            <a:chOff x="6520430" y="4105207"/>
            <a:chExt cx="3900904" cy="986738"/>
          </a:xfrm>
        </p:grpSpPr>
        <p:pic>
          <p:nvPicPr>
            <p:cNvPr id="18" name="Picture 14" descr="GitHub - BAAI-WuDao/Model: “悟道”模型">
              <a:extLst>
                <a:ext uri="{FF2B5EF4-FFF2-40B4-BE49-F238E27FC236}">
                  <a16:creationId xmlns:a16="http://schemas.microsoft.com/office/drawing/2014/main" id="{5AF2E2D2-51E5-996C-4A14-5A1EB1B1CB8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49" t="15084" r="52265" b="69583"/>
            <a:stretch/>
          </p:blipFill>
          <p:spPr bwMode="auto">
            <a:xfrm>
              <a:off x="7649768" y="4756959"/>
              <a:ext cx="1791750" cy="331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中文维基百科- Wikiwand">
              <a:extLst>
                <a:ext uri="{FF2B5EF4-FFF2-40B4-BE49-F238E27FC236}">
                  <a16:creationId xmlns:a16="http://schemas.microsoft.com/office/drawing/2014/main" id="{196FDE0E-B0DE-F83E-8E0B-5715A87577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0430" y="4138053"/>
              <a:ext cx="823876" cy="9500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B9230651-DB2A-12A4-81B6-6372AC3D8E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9206" y="4105207"/>
              <a:ext cx="1527596" cy="4911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知乎_百度百科">
              <a:extLst>
                <a:ext uri="{FF2B5EF4-FFF2-40B4-BE49-F238E27FC236}">
                  <a16:creationId xmlns:a16="http://schemas.microsoft.com/office/drawing/2014/main" id="{CC2E3726-F667-FF36-91AC-45A6CA6F3B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3620" y="4304231"/>
              <a:ext cx="787714" cy="787714"/>
            </a:xfrm>
            <a:prstGeom prst="rect">
              <a:avLst/>
            </a:prstGeom>
            <a:noFill/>
            <a:extLst>
              <a:ext uri="{909E8E84-426E-40DD-AFC4-6F175D3DCCD1}">
                <a14:hiddenFill xmlns:a14="http://schemas.microsoft.com/office/drawing/2010/main">
                  <a:solidFill>
                    <a:srgbClr val="FFFFFF"/>
                  </a:solidFill>
                </a14:hiddenFill>
              </a:ext>
            </a:extLst>
          </p:spPr>
        </p:pic>
      </p:grpSp>
      <p:pic>
        <p:nvPicPr>
          <p:cNvPr id="48152" name="Picture 24" descr="Network Icon Vector Art, Icons, and Graphics for Free Download">
            <a:extLst>
              <a:ext uri="{FF2B5EF4-FFF2-40B4-BE49-F238E27FC236}">
                <a16:creationId xmlns:a16="http://schemas.microsoft.com/office/drawing/2014/main" id="{54AFBEF4-0382-E5AE-E418-95CEE44A76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8902" y="4528633"/>
            <a:ext cx="973951" cy="971927"/>
          </a:xfrm>
          <a:prstGeom prst="rect">
            <a:avLst/>
          </a:prstGeom>
          <a:noFill/>
          <a:extLst>
            <a:ext uri="{909E8E84-426E-40DD-AFC4-6F175D3DCCD1}">
              <a14:hiddenFill xmlns:a14="http://schemas.microsoft.com/office/drawing/2010/main">
                <a:solidFill>
                  <a:srgbClr val="FFFFFF"/>
                </a:solidFill>
              </a14:hiddenFill>
            </a:ext>
          </a:extLst>
        </p:spPr>
      </p:pic>
      <p:sp>
        <p:nvSpPr>
          <p:cNvPr id="23" name="Left Brace 22">
            <a:extLst>
              <a:ext uri="{FF2B5EF4-FFF2-40B4-BE49-F238E27FC236}">
                <a16:creationId xmlns:a16="http://schemas.microsoft.com/office/drawing/2014/main" id="{B0C906DA-6955-832F-E76C-094A059BFCA0}"/>
              </a:ext>
            </a:extLst>
          </p:cNvPr>
          <p:cNvSpPr/>
          <p:nvPr/>
        </p:nvSpPr>
        <p:spPr>
          <a:xfrm rot="10800000">
            <a:off x="6059426" y="3885466"/>
            <a:ext cx="386248" cy="2126714"/>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2924740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语义向量模型</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515600" cy="4351338"/>
          </a:xfrm>
        </p:spPr>
        <p:txBody>
          <a:bodyPr>
            <a:normAutofit/>
          </a:bodyPr>
          <a:lstStyle/>
          <a:p>
            <a:r>
              <a:rPr lang="en-CN" sz="2000" dirty="0">
                <a:latin typeface="Microsoft YaHei UI" panose="020B0503020204020204" pitchFamily="34" charset="-122"/>
                <a:ea typeface="Microsoft YaHei UI" panose="020B0503020204020204" pitchFamily="34" charset="-122"/>
              </a:rPr>
              <a:t>什么是向量模型</a:t>
            </a:r>
            <a:r>
              <a:rPr lang="zh-CN" altLang="en-US" sz="2000"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what</a:t>
            </a:r>
            <a:r>
              <a:rPr lang="en-US" altLang="zh-CN" sz="2000" dirty="0">
                <a:latin typeface="Microsoft YaHei UI" panose="020B0503020204020204" pitchFamily="34" charset="-122"/>
                <a:ea typeface="Microsoft YaHei UI" panose="020B0503020204020204" pitchFamily="34" charset="-122"/>
              </a:rPr>
              <a:t> is embedding</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model</a:t>
            </a:r>
            <a:r>
              <a:rPr lang="zh-CN" altLang="en-US" sz="2000" dirty="0">
                <a:latin typeface="Microsoft YaHei UI" panose="020B0503020204020204" pitchFamily="34" charset="-122"/>
                <a:ea typeface="Microsoft YaHei UI" panose="020B0503020204020204" pitchFamily="34" charset="-122"/>
              </a:rPr>
              <a:t>）</a:t>
            </a:r>
            <a:endParaRPr lang="en-CN" sz="2000" dirty="0">
              <a:latin typeface="Microsoft YaHei UI" panose="020B0503020204020204" pitchFamily="34" charset="-122"/>
              <a:ea typeface="Microsoft YaHei UI" panose="020B0503020204020204" pitchFamily="34" charset="-122"/>
            </a:endParaRPr>
          </a:p>
          <a:p>
            <a:r>
              <a:rPr lang="en-CN" sz="2000" dirty="0">
                <a:latin typeface="Microsoft YaHei UI" panose="020B0503020204020204" pitchFamily="34" charset="-122"/>
                <a:ea typeface="Microsoft YaHei UI" panose="020B0503020204020204" pitchFamily="34" charset="-122"/>
              </a:rPr>
              <a:t>向量模型为什么火了</a:t>
            </a:r>
            <a:r>
              <a:rPr lang="zh-CN" altLang="en-US" sz="2000"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why</a:t>
            </a:r>
            <a:r>
              <a:rPr lang="en-US" altLang="zh-CN" sz="2000" dirty="0">
                <a:latin typeface="Microsoft YaHei UI" panose="020B0503020204020204" pitchFamily="34" charset="-122"/>
                <a:ea typeface="Microsoft YaHei UI" panose="020B0503020204020204" pitchFamily="34" charset="-122"/>
              </a:rPr>
              <a:t> embedding becomes popular</a:t>
            </a:r>
            <a:r>
              <a:rPr lang="zh-CN" altLang="en-US" sz="2000" dirty="0">
                <a:latin typeface="Microsoft YaHei UI" panose="020B0503020204020204" pitchFamily="34" charset="-122"/>
                <a:ea typeface="Microsoft YaHei UI" panose="020B0503020204020204" pitchFamily="34" charset="-122"/>
              </a:rPr>
              <a:t>）</a:t>
            </a:r>
            <a:endParaRPr lang="en-CN" sz="2000"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883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492" cy="22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Type 2 data</a:t>
            </a:r>
            <a:r>
              <a:rPr lang="en-US" altLang="zh-CN" sz="1800" dirty="0">
                <a:latin typeface="Microsoft YaHei UI" panose="020B0503020204020204" pitchFamily="34" charset="-122"/>
                <a:ea typeface="Microsoft YaHei UI" panose="020B0503020204020204" pitchFamily="34" charset="-122"/>
              </a:rPr>
              <a:t>: not only </a:t>
            </a:r>
            <a:r>
              <a:rPr lang="en-US" altLang="zh-CN" sz="1800" u="sng" dirty="0">
                <a:latin typeface="Microsoft YaHei UI" panose="020B0503020204020204" pitchFamily="34" charset="-122"/>
                <a:ea typeface="Microsoft YaHei UI" panose="020B0503020204020204" pitchFamily="34" charset="-122"/>
              </a:rPr>
              <a:t>high-quality</a:t>
            </a:r>
            <a:r>
              <a:rPr lang="en-US" altLang="zh-CN" sz="1800" dirty="0">
                <a:latin typeface="Microsoft YaHei UI" panose="020B0503020204020204" pitchFamily="34" charset="-122"/>
                <a:ea typeface="Microsoft YaHei UI" panose="020B0503020204020204" pitchFamily="34" charset="-122"/>
              </a:rPr>
              <a:t>, but also covering </a:t>
            </a:r>
            <a:r>
              <a:rPr lang="en-US" altLang="zh-CN" sz="1800" u="sng" dirty="0">
                <a:latin typeface="Microsoft YaHei UI" panose="020B0503020204020204" pitchFamily="34" charset="-122"/>
                <a:ea typeface="Microsoft YaHei UI" panose="020B0503020204020204" pitchFamily="34" charset="-122"/>
              </a:rPr>
              <a:t>key domains </a:t>
            </a:r>
            <a:endParaRPr lang="en-US" altLang="zh-CN" sz="1800" b="1"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Problem</a:t>
            </a:r>
            <a:r>
              <a:rPr lang="en-US" altLang="zh-CN" sz="1800" dirty="0">
                <a:latin typeface="Microsoft YaHei UI" panose="020B0503020204020204" pitchFamily="34" charset="-122"/>
                <a:ea typeface="Microsoft YaHei UI" panose="020B0503020204020204" pitchFamily="34" charset="-122"/>
              </a:rPr>
              <a:t>: which key domains need to be covered</a:t>
            </a:r>
            <a:endParaRPr lang="en-US" altLang="zh-CN" sz="1800" u="sng" dirty="0">
              <a:latin typeface="Microsoft YaHei UI" panose="020B0503020204020204" pitchFamily="34" charset="-122"/>
              <a:ea typeface="Microsoft YaHei UI" panose="020B0503020204020204" pitchFamily="34" charset="-122"/>
            </a:endParaRPr>
          </a:p>
          <a:p>
            <a:r>
              <a:rPr lang="en-US" altLang="zh-CN" sz="1800" dirty="0">
                <a:latin typeface="Microsoft YaHei UI" panose="020B0503020204020204" pitchFamily="34" charset="-122"/>
                <a:ea typeface="Microsoft YaHei UI" panose="020B0503020204020204" pitchFamily="34" charset="-122"/>
              </a:rPr>
              <a:t>Two </a:t>
            </a:r>
            <a:r>
              <a:rPr lang="en-US" altLang="zh-CN" sz="1800" u="sng" dirty="0">
                <a:latin typeface="Microsoft YaHei UI" panose="020B0503020204020204" pitchFamily="34" charset="-122"/>
                <a:ea typeface="Microsoft YaHei UI" panose="020B0503020204020204" pitchFamily="34" charset="-122"/>
              </a:rPr>
              <a:t>fundamental capabilities</a:t>
            </a:r>
            <a:r>
              <a:rPr lang="en-US" altLang="zh-CN" sz="1800" dirty="0">
                <a:latin typeface="Microsoft YaHei UI" panose="020B0503020204020204" pitchFamily="34" charset="-122"/>
                <a:ea typeface="Microsoft YaHei UI" panose="020B0503020204020204" pitchFamily="34" charset="-122"/>
              </a:rPr>
              <a:t> for a general embedding model</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Semantic-matching</a:t>
            </a:r>
            <a:r>
              <a:rPr lang="en-US" altLang="zh-CN" sz="1800" dirty="0">
                <a:latin typeface="Microsoft YaHei UI" panose="020B0503020204020204" pitchFamily="34" charset="-122"/>
                <a:ea typeface="Microsoft YaHei UI" panose="020B0503020204020204" pitchFamily="34" charset="-122"/>
              </a:rPr>
              <a:t>: semantically different but correlated items, e.g., question-answer</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Paraphrasing</a:t>
            </a:r>
            <a:r>
              <a:rPr lang="en-US" altLang="zh-CN" sz="1800" dirty="0">
                <a:latin typeface="Microsoft YaHei UI" panose="020B0503020204020204" pitchFamily="34" charset="-122"/>
                <a:ea typeface="Microsoft YaHei UI" panose="020B0503020204020204" pitchFamily="34" charset="-122"/>
              </a:rPr>
              <a:t>: items of the same semantic, e.g., near-duplicate sentences</a:t>
            </a:r>
          </a:p>
          <a:p>
            <a:r>
              <a:rPr lang="en-US" altLang="zh-CN" sz="1800" dirty="0">
                <a:latin typeface="Microsoft YaHei UI" panose="020B0503020204020204" pitchFamily="34" charset="-122"/>
                <a:ea typeface="Microsoft YaHei UI" panose="020B0503020204020204" pitchFamily="34" charset="-122"/>
              </a:rPr>
              <a:t>Two kinds of </a:t>
            </a:r>
            <a:r>
              <a:rPr lang="en-US" altLang="zh-CN" sz="1800" u="sng" dirty="0">
                <a:latin typeface="Microsoft YaHei UI" panose="020B0503020204020204" pitchFamily="34" charset="-122"/>
                <a:ea typeface="Microsoft YaHei UI" panose="020B0503020204020204" pitchFamily="34" charset="-122"/>
              </a:rPr>
              <a:t>labeled datasets</a:t>
            </a:r>
            <a:r>
              <a:rPr lang="en-US" altLang="zh-CN" sz="1800" dirty="0">
                <a:latin typeface="Microsoft YaHei UI" panose="020B0503020204020204" pitchFamily="34" charset="-122"/>
                <a:ea typeface="Microsoft YaHei UI" panose="020B0503020204020204" pitchFamily="34" charset="-122"/>
              </a:rPr>
              <a:t>: 1) </a:t>
            </a:r>
            <a:r>
              <a:rPr lang="en-US" altLang="zh-CN" sz="1800" b="1" dirty="0">
                <a:latin typeface="Microsoft YaHei UI" panose="020B0503020204020204" pitchFamily="34" charset="-122"/>
                <a:ea typeface="Microsoft YaHei UI" panose="020B0503020204020204" pitchFamily="34" charset="-122"/>
              </a:rPr>
              <a:t>QA</a:t>
            </a:r>
            <a:r>
              <a:rPr lang="en-US" altLang="zh-CN" sz="1800" dirty="0">
                <a:latin typeface="Microsoft YaHei UI" panose="020B0503020204020204" pitchFamily="34" charset="-122"/>
                <a:ea typeface="Microsoft YaHei UI" panose="020B0503020204020204" pitchFamily="34" charset="-122"/>
              </a:rPr>
              <a:t> (MSMARCO, HotpotQA), 2) </a:t>
            </a:r>
            <a:r>
              <a:rPr lang="en-US" altLang="zh-CN" sz="1800" b="1" dirty="0">
                <a:latin typeface="Microsoft YaHei UI" panose="020B0503020204020204" pitchFamily="34" charset="-122"/>
                <a:ea typeface="Microsoft YaHei UI" panose="020B0503020204020204" pitchFamily="34" charset="-122"/>
              </a:rPr>
              <a:t>Paraphrasing</a:t>
            </a:r>
            <a:r>
              <a:rPr lang="en-US" altLang="zh-CN" sz="1800" dirty="0">
                <a:latin typeface="Microsoft YaHei UI" panose="020B0503020204020204" pitchFamily="34" charset="-122"/>
                <a:ea typeface="Microsoft YaHei UI" panose="020B0503020204020204" pitchFamily="34" charset="-122"/>
              </a:rPr>
              <a:t> (NLI, Quora)</a:t>
            </a:r>
          </a:p>
        </p:txBody>
      </p:sp>
      <p:pic>
        <p:nvPicPr>
          <p:cNvPr id="10" name="Picture 9" descr="Document Icons Responsive Color 128px icon">
            <a:extLst>
              <a:ext uri="{FF2B5EF4-FFF2-40B4-BE49-F238E27FC236}">
                <a16:creationId xmlns:a16="http://schemas.microsoft.com/office/drawing/2014/main" id="{C912574B-F560-E35F-61F9-B35C55BF927F}"/>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315147" y="4239970"/>
            <a:ext cx="618814" cy="6188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ment Icons Responsive Color 128px icon">
            <a:extLst>
              <a:ext uri="{FF2B5EF4-FFF2-40B4-BE49-F238E27FC236}">
                <a16:creationId xmlns:a16="http://schemas.microsoft.com/office/drawing/2014/main" id="{1E74EA4F-6621-CB0B-D748-A7FAC37B1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49" y="4235254"/>
            <a:ext cx="618814" cy="6188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nification lens - User Interface &amp; Gesture Icons">
            <a:extLst>
              <a:ext uri="{FF2B5EF4-FFF2-40B4-BE49-F238E27FC236}">
                <a16:creationId xmlns:a16="http://schemas.microsoft.com/office/drawing/2014/main" id="{E0682DF5-7E2D-E9A0-A515-57616BA9A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11402" y="4697555"/>
            <a:ext cx="252245" cy="2522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D22B9F-EB7F-F400-D33D-834C6F90F26B}"/>
              </a:ext>
            </a:extLst>
          </p:cNvPr>
          <p:cNvSpPr txBox="1"/>
          <p:nvPr/>
        </p:nvSpPr>
        <p:spPr>
          <a:xfrm flipH="1">
            <a:off x="1523655" y="4420556"/>
            <a:ext cx="1461876" cy="276999"/>
          </a:xfrm>
          <a:prstGeom prst="rect">
            <a:avLst/>
          </a:prstGeom>
          <a:noFill/>
        </p:spPr>
        <p:txBody>
          <a:bodyPr wrap="square" rtlCol="0">
            <a:spAutoFit/>
          </a:bodyPr>
          <a:lstStyle/>
          <a:p>
            <a:r>
              <a:rPr lang="en-US" sz="1200" dirty="0">
                <a:latin typeface="Constantia" panose="02030602050306030303" pitchFamily="18" charset="0"/>
                <a:ea typeface="Klee Medium" panose="02020600000000000000" pitchFamily="18" charset="-128"/>
              </a:rPr>
              <a:t>Why not to smoke</a:t>
            </a:r>
            <a:r>
              <a:rPr lang="en-CN" sz="1200" dirty="0">
                <a:latin typeface="Constantia" panose="02030602050306030303" pitchFamily="18" charset="0"/>
                <a:ea typeface="Klee Medium" panose="02020600000000000000" pitchFamily="18" charset="-128"/>
              </a:rPr>
              <a:t>? </a:t>
            </a:r>
          </a:p>
        </p:txBody>
      </p:sp>
      <p:sp>
        <p:nvSpPr>
          <p:cNvPr id="14" name="TextBox 13">
            <a:extLst>
              <a:ext uri="{FF2B5EF4-FFF2-40B4-BE49-F238E27FC236}">
                <a16:creationId xmlns:a16="http://schemas.microsoft.com/office/drawing/2014/main" id="{90A3FA98-66A6-4D71-1563-D643D763BF7C}"/>
              </a:ext>
            </a:extLst>
          </p:cNvPr>
          <p:cNvSpPr txBox="1"/>
          <p:nvPr/>
        </p:nvSpPr>
        <p:spPr>
          <a:xfrm flipH="1">
            <a:off x="4060951" y="4320560"/>
            <a:ext cx="1478105" cy="461665"/>
          </a:xfrm>
          <a:prstGeom prst="rect">
            <a:avLst/>
          </a:prstGeom>
          <a:noFill/>
        </p:spPr>
        <p:txBody>
          <a:bodyPr wrap="square" rtlCol="0">
            <a:spAutoFit/>
          </a:bodyPr>
          <a:lstStyle/>
          <a:p>
            <a:r>
              <a:rPr lang="en-US" sz="1200" dirty="0">
                <a:latin typeface="Constantia" panose="02030602050306030303" pitchFamily="18" charset="0"/>
                <a:ea typeface="Klee Medium" panose="02020600000000000000" pitchFamily="18" charset="-128"/>
              </a:rPr>
              <a:t>Smoking can cause lung disease ...</a:t>
            </a:r>
            <a:endParaRPr lang="en-CN" sz="1200" dirty="0">
              <a:latin typeface="Constantia" panose="02030602050306030303" pitchFamily="18" charset="0"/>
              <a:ea typeface="Klee Medium" panose="02020600000000000000" pitchFamily="18" charset="-128"/>
            </a:endParaRPr>
          </a:p>
        </p:txBody>
      </p:sp>
      <p:sp>
        <p:nvSpPr>
          <p:cNvPr id="15" name="Rounded Rectangle 14">
            <a:extLst>
              <a:ext uri="{FF2B5EF4-FFF2-40B4-BE49-F238E27FC236}">
                <a16:creationId xmlns:a16="http://schemas.microsoft.com/office/drawing/2014/main" id="{35512655-83F3-86E6-D1E8-5F10BF340F23}"/>
              </a:ext>
            </a:extLst>
          </p:cNvPr>
          <p:cNvSpPr/>
          <p:nvPr/>
        </p:nvSpPr>
        <p:spPr>
          <a:xfrm>
            <a:off x="1523655" y="4415425"/>
            <a:ext cx="1461876" cy="282130"/>
          </a:xfrm>
          <a:prstGeom prst="roundRect">
            <a:avLst>
              <a:gd name="adj" fmla="val 5000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6" name="Rounded Rectangle 15">
            <a:extLst>
              <a:ext uri="{FF2B5EF4-FFF2-40B4-BE49-F238E27FC236}">
                <a16:creationId xmlns:a16="http://schemas.microsoft.com/office/drawing/2014/main" id="{DA8F9637-D1DA-8A06-DF5B-F55E23BC7863}"/>
              </a:ext>
            </a:extLst>
          </p:cNvPr>
          <p:cNvSpPr/>
          <p:nvPr/>
        </p:nvSpPr>
        <p:spPr>
          <a:xfrm>
            <a:off x="4060953" y="4315845"/>
            <a:ext cx="1478105" cy="461666"/>
          </a:xfrm>
          <a:prstGeom prst="roundRect">
            <a:avLst>
              <a:gd name="adj" fmla="val 1606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7" name="Left Brace 16">
            <a:extLst>
              <a:ext uri="{FF2B5EF4-FFF2-40B4-BE49-F238E27FC236}">
                <a16:creationId xmlns:a16="http://schemas.microsoft.com/office/drawing/2014/main" id="{85542DAF-973A-BCC6-5019-5CFBCCA4069E}"/>
              </a:ext>
            </a:extLst>
          </p:cNvPr>
          <p:cNvSpPr/>
          <p:nvPr/>
        </p:nvSpPr>
        <p:spPr>
          <a:xfrm rot="16200000">
            <a:off x="2917236" y="3295016"/>
            <a:ext cx="343990" cy="3897163"/>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8" name="TextBox 17">
            <a:extLst>
              <a:ext uri="{FF2B5EF4-FFF2-40B4-BE49-F238E27FC236}">
                <a16:creationId xmlns:a16="http://schemas.microsoft.com/office/drawing/2014/main" id="{65D5EEB3-111B-7B52-6BB9-AC921070E6BF}"/>
              </a:ext>
            </a:extLst>
          </p:cNvPr>
          <p:cNvSpPr txBox="1"/>
          <p:nvPr/>
        </p:nvSpPr>
        <p:spPr>
          <a:xfrm flipH="1">
            <a:off x="911304" y="5519576"/>
            <a:ext cx="4355854" cy="646331"/>
          </a:xfrm>
          <a:prstGeom prst="rect">
            <a:avLst/>
          </a:prstGeom>
          <a:noFill/>
        </p:spPr>
        <p:txBody>
          <a:bodyPr wrap="square" rtlCol="0">
            <a:spAutoFit/>
          </a:bodyPr>
          <a:lstStyle/>
          <a:p>
            <a:pPr algn="ctr"/>
            <a:r>
              <a:rPr lang="en-CN" b="1" dirty="0">
                <a:latin typeface="Constantia" panose="02030602050306030303" pitchFamily="18" charset="0"/>
                <a:ea typeface="Klee Medium" panose="02020600000000000000" pitchFamily="18" charset="-128"/>
              </a:rPr>
              <a:t>Semantic matching, </a:t>
            </a:r>
            <a:r>
              <a:rPr lang="en-US" altLang="zh-CN" sz="1800" dirty="0">
                <a:latin typeface="Constantia" panose="02030602050306030303" pitchFamily="18" charset="0"/>
                <a:ea typeface="Microsoft YaHei UI" panose="020B0503020204020204" pitchFamily="34" charset="-122"/>
              </a:rPr>
              <a:t>semantically different but correlated</a:t>
            </a:r>
            <a:endParaRPr lang="en-CN" dirty="0">
              <a:latin typeface="Constantia" panose="02030602050306030303" pitchFamily="18" charset="0"/>
              <a:ea typeface="Klee Medium" panose="02020600000000000000" pitchFamily="18" charset="-128"/>
            </a:endParaRPr>
          </a:p>
        </p:txBody>
      </p:sp>
      <p:pic>
        <p:nvPicPr>
          <p:cNvPr id="19" name="Picture 18" descr="Document Icons Responsive Color 128px icon">
            <a:extLst>
              <a:ext uri="{FF2B5EF4-FFF2-40B4-BE49-F238E27FC236}">
                <a16:creationId xmlns:a16="http://schemas.microsoft.com/office/drawing/2014/main" id="{64AA3D8E-86ED-5F4A-972A-B5C0F8EED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542" y="4241985"/>
            <a:ext cx="618814" cy="618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gnification lens - User Interface &amp; Gesture Icons">
            <a:extLst>
              <a:ext uri="{FF2B5EF4-FFF2-40B4-BE49-F238E27FC236}">
                <a16:creationId xmlns:a16="http://schemas.microsoft.com/office/drawing/2014/main" id="{303724CC-5C51-7E24-1BA3-5B910DE13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40095" y="4704286"/>
            <a:ext cx="252245" cy="2522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CA31654-12B2-3751-4FF5-3FF1D9C8605D}"/>
              </a:ext>
            </a:extLst>
          </p:cNvPr>
          <p:cNvSpPr txBox="1"/>
          <p:nvPr/>
        </p:nvSpPr>
        <p:spPr>
          <a:xfrm flipH="1">
            <a:off x="7152348" y="4427287"/>
            <a:ext cx="1461876" cy="276999"/>
          </a:xfrm>
          <a:prstGeom prst="rect">
            <a:avLst/>
          </a:prstGeom>
          <a:noFill/>
        </p:spPr>
        <p:txBody>
          <a:bodyPr wrap="square" rtlCol="0">
            <a:spAutoFit/>
          </a:bodyPr>
          <a:lstStyle/>
          <a:p>
            <a:r>
              <a:rPr lang="en-US" sz="1200" dirty="0">
                <a:latin typeface="Constantia" panose="02030602050306030303" pitchFamily="18" charset="0"/>
                <a:ea typeface="Klee Medium" panose="02020600000000000000" pitchFamily="18" charset="-128"/>
              </a:rPr>
              <a:t>Why not to smoke</a:t>
            </a:r>
            <a:r>
              <a:rPr lang="en-CN" sz="1200" dirty="0">
                <a:latin typeface="Constantia" panose="02030602050306030303" pitchFamily="18" charset="0"/>
                <a:ea typeface="Klee Medium" panose="02020600000000000000" pitchFamily="18" charset="-128"/>
              </a:rPr>
              <a:t>? </a:t>
            </a:r>
          </a:p>
        </p:txBody>
      </p:sp>
      <p:sp>
        <p:nvSpPr>
          <p:cNvPr id="22" name="Rounded Rectangle 21">
            <a:extLst>
              <a:ext uri="{FF2B5EF4-FFF2-40B4-BE49-F238E27FC236}">
                <a16:creationId xmlns:a16="http://schemas.microsoft.com/office/drawing/2014/main" id="{66212338-F283-1C22-EAA9-ADB8F9E0AA8F}"/>
              </a:ext>
            </a:extLst>
          </p:cNvPr>
          <p:cNvSpPr/>
          <p:nvPr/>
        </p:nvSpPr>
        <p:spPr>
          <a:xfrm>
            <a:off x="7152348" y="4422156"/>
            <a:ext cx="1461876" cy="282130"/>
          </a:xfrm>
          <a:prstGeom prst="roundRect">
            <a:avLst>
              <a:gd name="adj" fmla="val 5000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23" name="Picture 22" descr="Document Icons Responsive Color 128px icon">
            <a:extLst>
              <a:ext uri="{FF2B5EF4-FFF2-40B4-BE49-F238E27FC236}">
                <a16:creationId xmlns:a16="http://schemas.microsoft.com/office/drawing/2014/main" id="{3142BE83-321F-F87F-BD5D-96EF06E11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412" y="4241985"/>
            <a:ext cx="618814" cy="6188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agnification lens - User Interface &amp; Gesture Icons">
            <a:extLst>
              <a:ext uri="{FF2B5EF4-FFF2-40B4-BE49-F238E27FC236}">
                <a16:creationId xmlns:a16="http://schemas.microsoft.com/office/drawing/2014/main" id="{A6391A71-EB84-8D85-768B-CC80F3683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280965" y="4704286"/>
            <a:ext cx="252245" cy="252245"/>
          </a:xfrm>
          <a:prstGeom prst="rect">
            <a:avLst/>
          </a:prstGeom>
          <a:noFill/>
          <a:extLst>
            <a:ext uri="{909E8E84-426E-40DD-AFC4-6F175D3DCCD1}">
              <a14:hiddenFill xmlns:a14="http://schemas.microsoft.com/office/drawing/2010/main">
                <a:solidFill>
                  <a:srgbClr val="FFFFFF"/>
                </a:solidFill>
              </a14:hiddenFill>
            </a:ext>
          </a:extLst>
        </p:spPr>
      </p:pic>
      <p:sp>
        <p:nvSpPr>
          <p:cNvPr id="27" name="Left Brace 26">
            <a:extLst>
              <a:ext uri="{FF2B5EF4-FFF2-40B4-BE49-F238E27FC236}">
                <a16:creationId xmlns:a16="http://schemas.microsoft.com/office/drawing/2014/main" id="{AF847FCC-F700-A1DC-25F7-76E1979AC332}"/>
              </a:ext>
            </a:extLst>
          </p:cNvPr>
          <p:cNvSpPr/>
          <p:nvPr/>
        </p:nvSpPr>
        <p:spPr>
          <a:xfrm rot="16200000">
            <a:off x="8492536" y="3301747"/>
            <a:ext cx="343990" cy="3897163"/>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29" name="TextBox 28">
            <a:extLst>
              <a:ext uri="{FF2B5EF4-FFF2-40B4-BE49-F238E27FC236}">
                <a16:creationId xmlns:a16="http://schemas.microsoft.com/office/drawing/2014/main" id="{B94B31BE-267D-E4EA-EF8B-888415639C34}"/>
              </a:ext>
            </a:extLst>
          </p:cNvPr>
          <p:cNvSpPr txBox="1"/>
          <p:nvPr/>
        </p:nvSpPr>
        <p:spPr>
          <a:xfrm flipH="1">
            <a:off x="9640462" y="4330825"/>
            <a:ext cx="1478106" cy="461665"/>
          </a:xfrm>
          <a:prstGeom prst="rect">
            <a:avLst/>
          </a:prstGeom>
          <a:noFill/>
        </p:spPr>
        <p:txBody>
          <a:bodyPr wrap="square" rtlCol="0">
            <a:spAutoFit/>
          </a:bodyPr>
          <a:lstStyle/>
          <a:p>
            <a:r>
              <a:rPr lang="en-US" sz="1200" dirty="0">
                <a:latin typeface="Constantia" panose="02030602050306030303" pitchFamily="18" charset="0"/>
                <a:ea typeface="Klee Medium" panose="02020600000000000000" pitchFamily="18" charset="-128"/>
              </a:rPr>
              <a:t>The damage caused by smoking?</a:t>
            </a:r>
            <a:endParaRPr lang="en-CN" sz="1200" dirty="0">
              <a:latin typeface="Constantia" panose="02030602050306030303" pitchFamily="18" charset="0"/>
              <a:ea typeface="Klee Medium" panose="02020600000000000000" pitchFamily="18" charset="-128"/>
            </a:endParaRPr>
          </a:p>
        </p:txBody>
      </p:sp>
      <p:sp>
        <p:nvSpPr>
          <p:cNvPr id="30" name="Rounded Rectangle 29">
            <a:extLst>
              <a:ext uri="{FF2B5EF4-FFF2-40B4-BE49-F238E27FC236}">
                <a16:creationId xmlns:a16="http://schemas.microsoft.com/office/drawing/2014/main" id="{2E15C78E-C89E-99C9-4169-34946A83D68B}"/>
              </a:ext>
            </a:extLst>
          </p:cNvPr>
          <p:cNvSpPr/>
          <p:nvPr/>
        </p:nvSpPr>
        <p:spPr>
          <a:xfrm>
            <a:off x="9640463" y="4326110"/>
            <a:ext cx="1478105" cy="461666"/>
          </a:xfrm>
          <a:prstGeom prst="roundRect">
            <a:avLst>
              <a:gd name="adj" fmla="val 1606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31" name="TextBox 30">
            <a:extLst>
              <a:ext uri="{FF2B5EF4-FFF2-40B4-BE49-F238E27FC236}">
                <a16:creationId xmlns:a16="http://schemas.microsoft.com/office/drawing/2014/main" id="{AA8E1095-AC3B-2F97-96F8-AE3E2A7C371D}"/>
              </a:ext>
            </a:extLst>
          </p:cNvPr>
          <p:cNvSpPr txBox="1"/>
          <p:nvPr/>
        </p:nvSpPr>
        <p:spPr>
          <a:xfrm flipH="1">
            <a:off x="6841373" y="5519576"/>
            <a:ext cx="3646315" cy="646331"/>
          </a:xfrm>
          <a:prstGeom prst="rect">
            <a:avLst/>
          </a:prstGeom>
          <a:noFill/>
        </p:spPr>
        <p:txBody>
          <a:bodyPr wrap="square" rtlCol="0">
            <a:spAutoFit/>
          </a:bodyPr>
          <a:lstStyle/>
          <a:p>
            <a:pPr algn="ctr"/>
            <a:r>
              <a:rPr lang="en-CN" b="1" dirty="0">
                <a:latin typeface="Constantia" panose="02030602050306030303" pitchFamily="18" charset="0"/>
                <a:ea typeface="Klee Medium" panose="02020600000000000000" pitchFamily="18" charset="-128"/>
              </a:rPr>
              <a:t>Paraphrasing, </a:t>
            </a:r>
            <a:r>
              <a:rPr lang="en-CN" dirty="0">
                <a:latin typeface="Constantia" panose="02030602050306030303" pitchFamily="18" charset="0"/>
                <a:ea typeface="Klee Medium" panose="02020600000000000000" pitchFamily="18" charset="-128"/>
              </a:rPr>
              <a:t>semantically equivalent </a:t>
            </a:r>
          </a:p>
        </p:txBody>
      </p:sp>
    </p:spTree>
    <p:extLst>
      <p:ext uri="{BB962C8B-B14F-4D97-AF65-F5344CB8AC3E}">
        <p14:creationId xmlns:p14="http://schemas.microsoft.com/office/powerpoint/2010/main" val="1204880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855961" cy="2433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Training: </a:t>
            </a:r>
            <a:r>
              <a:rPr lang="en-US" altLang="zh-CN" sz="1800" dirty="0">
                <a:latin typeface="Microsoft YaHei UI" panose="020B0503020204020204" pitchFamily="34" charset="-122"/>
                <a:ea typeface="Microsoft YaHei UI" panose="020B0503020204020204" pitchFamily="34" charset="-122"/>
              </a:rPr>
              <a:t>how to realize both</a:t>
            </a:r>
            <a:r>
              <a:rPr lang="en-US" altLang="zh-CN" sz="1800" b="1"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large-scale</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规模化</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fine-grained</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精细化</a:t>
            </a:r>
            <a:r>
              <a:rPr lang="en-US" altLang="zh-CN" sz="1800" dirty="0">
                <a:latin typeface="Microsoft YaHei UI" panose="020B0503020204020204" pitchFamily="34" charset="-122"/>
                <a:ea typeface="Microsoft YaHei UI" panose="020B0503020204020204" pitchFamily="34" charset="-122"/>
              </a:rPr>
              <a:t>)?</a:t>
            </a:r>
          </a:p>
          <a:p>
            <a:pPr>
              <a:spcBef>
                <a:spcPts val="600"/>
              </a:spcBef>
            </a:pPr>
            <a:r>
              <a:rPr lang="en-US" altLang="zh-CN" sz="1800" dirty="0">
                <a:latin typeface="Microsoft YaHei UI" panose="020B0503020204020204" pitchFamily="34" charset="-122"/>
                <a:ea typeface="Microsoft YaHei UI" panose="020B0503020204020204" pitchFamily="34" charset="-122"/>
              </a:rPr>
              <a:t>The two objectives are conflict given a limited computation budget</a:t>
            </a:r>
          </a:p>
          <a:p>
            <a:pPr>
              <a:spcBef>
                <a:spcPts val="600"/>
              </a:spcBef>
            </a:pPr>
            <a:r>
              <a:rPr lang="en-US" altLang="zh-CN" sz="1800" dirty="0">
                <a:latin typeface="Microsoft YaHei UI" panose="020B0503020204020204" pitchFamily="34" charset="-122"/>
                <a:ea typeface="Microsoft YaHei UI" panose="020B0503020204020204" pitchFamily="34" charset="-122"/>
              </a:rPr>
              <a:t>To balance the objectives and fit with the data condition: </a:t>
            </a:r>
            <a:r>
              <a:rPr lang="en-US" altLang="zh-CN" sz="1800" u="sng" dirty="0">
                <a:latin typeface="Microsoft YaHei UI" panose="020B0503020204020204" pitchFamily="34" charset="-122"/>
                <a:ea typeface="Microsoft YaHei UI" panose="020B0503020204020204" pitchFamily="34" charset="-122"/>
              </a:rPr>
              <a:t>progressive training in multi-stages</a:t>
            </a:r>
          </a:p>
          <a:p>
            <a:pPr>
              <a:spcBef>
                <a:spcPts val="600"/>
              </a:spcBef>
            </a:pPr>
            <a:r>
              <a:rPr lang="en-US" altLang="zh-CN" sz="1800" b="1" dirty="0">
                <a:latin typeface="Microsoft YaHei UI" panose="020B0503020204020204" pitchFamily="34" charset="-122"/>
                <a:ea typeface="Microsoft YaHei UI" panose="020B0503020204020204" pitchFamily="34" charset="-122"/>
              </a:rPr>
              <a:t>Multi-stage training</a:t>
            </a:r>
            <a:r>
              <a:rPr lang="en-US" altLang="zh-CN" sz="1800" dirty="0">
                <a:latin typeface="Microsoft YaHei UI" panose="020B0503020204020204" pitchFamily="34" charset="-122"/>
                <a:ea typeface="Microsoft YaHei UI" panose="020B0503020204020204" pitchFamily="34" charset="-122"/>
              </a:rPr>
              <a:t>:</a:t>
            </a:r>
          </a:p>
          <a:p>
            <a:pPr lvl="1">
              <a:spcBef>
                <a:spcPts val="600"/>
              </a:spcBef>
            </a:pPr>
            <a:r>
              <a:rPr lang="en-US" altLang="zh-CN" sz="1800" dirty="0">
                <a:latin typeface="Microsoft YaHei UI" panose="020B0503020204020204" pitchFamily="34" charset="-122"/>
                <a:ea typeface="Microsoft YaHei UI" panose="020B0503020204020204" pitchFamily="34" charset="-122"/>
              </a:rPr>
              <a:t>Stage 1: basic </a:t>
            </a:r>
            <a:r>
              <a:rPr lang="en-US" altLang="zh-CN" sz="1800" u="sng" dirty="0">
                <a:latin typeface="Microsoft YaHei UI" panose="020B0503020204020204" pitchFamily="34" charset="-122"/>
                <a:ea typeface="Microsoft YaHei UI" panose="020B0503020204020204" pitchFamily="34" charset="-122"/>
              </a:rPr>
              <a:t>contrastive learning over Type-1 data</a:t>
            </a:r>
            <a:r>
              <a:rPr lang="en-US" altLang="zh-CN" sz="1800" dirty="0">
                <a:latin typeface="Microsoft YaHei UI" panose="020B0503020204020204" pitchFamily="34" charset="-122"/>
                <a:ea typeface="Microsoft YaHei UI" panose="020B0503020204020204" pitchFamily="34" charset="-122"/>
              </a:rPr>
              <a:t>, expand batch size a.b.a.p (19,200)</a:t>
            </a:r>
          </a:p>
          <a:p>
            <a:pPr lvl="1">
              <a:spcBef>
                <a:spcPts val="600"/>
              </a:spcBef>
            </a:pPr>
            <a:r>
              <a:rPr lang="en-US" altLang="zh-CN" sz="1800" dirty="0">
                <a:latin typeface="Microsoft YaHei UI" panose="020B0503020204020204" pitchFamily="34" charset="-122"/>
                <a:ea typeface="Microsoft YaHei UI" panose="020B0503020204020204" pitchFamily="34" charset="-122"/>
              </a:rPr>
              <a:t>Stage 2: </a:t>
            </a:r>
            <a:r>
              <a:rPr lang="en-US" altLang="zh-CN" sz="1800" u="sng" dirty="0">
                <a:latin typeface="Microsoft YaHei UI" panose="020B0503020204020204" pitchFamily="34" charset="-122"/>
                <a:ea typeface="Microsoft YaHei UI" panose="020B0503020204020204" pitchFamily="34" charset="-122"/>
              </a:rPr>
              <a:t>fine-grained tuning over Type-2 data</a:t>
            </a:r>
            <a:r>
              <a:rPr lang="en-US" altLang="zh-CN" sz="1800" dirty="0">
                <a:latin typeface="Microsoft YaHei UI" panose="020B0503020204020204" pitchFamily="34" charset="-122"/>
                <a:ea typeface="Microsoft YaHei UI" panose="020B0503020204020204" pitchFamily="34" charset="-122"/>
              </a:rPr>
              <a:t>: iterative negative mining, knowledge distill</a:t>
            </a:r>
          </a:p>
        </p:txBody>
      </p:sp>
      <p:cxnSp>
        <p:nvCxnSpPr>
          <p:cNvPr id="4" name="Straight Connector 3">
            <a:extLst>
              <a:ext uri="{FF2B5EF4-FFF2-40B4-BE49-F238E27FC236}">
                <a16:creationId xmlns:a16="http://schemas.microsoft.com/office/drawing/2014/main" id="{67C17416-8B3E-A2D5-191E-0B2A139DE55F}"/>
              </a:ext>
            </a:extLst>
          </p:cNvPr>
          <p:cNvCxnSpPr>
            <a:cxnSpLocks/>
            <a:stCxn id="8" idx="3"/>
            <a:endCxn id="6" idx="1"/>
          </p:cNvCxnSpPr>
          <p:nvPr/>
        </p:nvCxnSpPr>
        <p:spPr>
          <a:xfrm flipH="1">
            <a:off x="1860109" y="4448584"/>
            <a:ext cx="3607066" cy="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12" descr="38,067 Artificial Intelligence Icons - Free in SVG, PNG, ICO - IconScout">
            <a:extLst>
              <a:ext uri="{FF2B5EF4-FFF2-40B4-BE49-F238E27FC236}">
                <a16:creationId xmlns:a16="http://schemas.microsoft.com/office/drawing/2014/main" id="{19EDD021-CBEC-AAB1-3067-06EA7635B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325578" y="4181320"/>
            <a:ext cx="534531" cy="5345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38,067 Artificial Intelligence Icons - Free in SVG, PNG, ICO - IconScout">
            <a:extLst>
              <a:ext uri="{FF2B5EF4-FFF2-40B4-BE49-F238E27FC236}">
                <a16:creationId xmlns:a16="http://schemas.microsoft.com/office/drawing/2014/main" id="{A1704CCB-3216-46F0-09D9-0767D5022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67175" y="4181319"/>
            <a:ext cx="534531" cy="5345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38,067 Artificial Intelligence Icons - Free in SVG, PNG, ICO - IconScout">
            <a:extLst>
              <a:ext uri="{FF2B5EF4-FFF2-40B4-BE49-F238E27FC236}">
                <a16:creationId xmlns:a16="http://schemas.microsoft.com/office/drawing/2014/main" id="{D7E76DBC-05B7-5E91-02EB-DC1147A7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608771" y="4181320"/>
            <a:ext cx="534531" cy="53453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0F14610D-3B06-C5A6-0B7F-82B9307DDF2B}"/>
              </a:ext>
            </a:extLst>
          </p:cNvPr>
          <p:cNvCxnSpPr>
            <a:cxnSpLocks/>
            <a:stCxn id="9" idx="3"/>
            <a:endCxn id="8" idx="1"/>
          </p:cNvCxnSpPr>
          <p:nvPr/>
        </p:nvCxnSpPr>
        <p:spPr>
          <a:xfrm flipH="1" flipV="1">
            <a:off x="6001706" y="4448584"/>
            <a:ext cx="3607065" cy="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A76A21-9EF6-D4CF-DEB8-F1CACDE4F16E}"/>
              </a:ext>
            </a:extLst>
          </p:cNvPr>
          <p:cNvSpPr txBox="1"/>
          <p:nvPr/>
        </p:nvSpPr>
        <p:spPr>
          <a:xfrm flipH="1">
            <a:off x="3466517" y="3882533"/>
            <a:ext cx="1492495" cy="338554"/>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Type-1 data</a:t>
            </a:r>
            <a:endParaRPr lang="en-CN" sz="1600" dirty="0">
              <a:latin typeface="Constantia" panose="02030602050306030303" pitchFamily="18" charset="0"/>
              <a:ea typeface="Klee Medium" panose="02020600000000000000" pitchFamily="18" charset="-128"/>
            </a:endParaRPr>
          </a:p>
        </p:txBody>
      </p:sp>
      <p:sp>
        <p:nvSpPr>
          <p:cNvPr id="12" name="Can 11">
            <a:extLst>
              <a:ext uri="{FF2B5EF4-FFF2-40B4-BE49-F238E27FC236}">
                <a16:creationId xmlns:a16="http://schemas.microsoft.com/office/drawing/2014/main" id="{DF0D86BD-BAEF-16EC-D365-C96698DEC516}"/>
              </a:ext>
            </a:extLst>
          </p:cNvPr>
          <p:cNvSpPr/>
          <p:nvPr/>
        </p:nvSpPr>
        <p:spPr>
          <a:xfrm>
            <a:off x="2931986" y="3784008"/>
            <a:ext cx="534531" cy="464190"/>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9008FD10-2E30-ADC6-0C5D-88D6B49E0582}"/>
              </a:ext>
            </a:extLst>
          </p:cNvPr>
          <p:cNvSpPr txBox="1"/>
          <p:nvPr/>
        </p:nvSpPr>
        <p:spPr>
          <a:xfrm flipH="1">
            <a:off x="7630206" y="3927104"/>
            <a:ext cx="1492495" cy="338554"/>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Type-2 data</a:t>
            </a:r>
            <a:endParaRPr lang="en-CN" sz="1600" dirty="0">
              <a:latin typeface="Constantia" panose="02030602050306030303" pitchFamily="18" charset="0"/>
              <a:ea typeface="Klee Medium" panose="02020600000000000000" pitchFamily="18" charset="-128"/>
            </a:endParaRPr>
          </a:p>
        </p:txBody>
      </p:sp>
      <p:sp>
        <p:nvSpPr>
          <p:cNvPr id="14" name="Can 13">
            <a:extLst>
              <a:ext uri="{FF2B5EF4-FFF2-40B4-BE49-F238E27FC236}">
                <a16:creationId xmlns:a16="http://schemas.microsoft.com/office/drawing/2014/main" id="{FE2B7613-203D-AE55-ADD4-018662CAFA0C}"/>
              </a:ext>
            </a:extLst>
          </p:cNvPr>
          <p:cNvSpPr/>
          <p:nvPr/>
        </p:nvSpPr>
        <p:spPr>
          <a:xfrm>
            <a:off x="7288295" y="3981740"/>
            <a:ext cx="332593" cy="262449"/>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079FD6A5-DAB0-AC8D-BA17-367997228BB1}"/>
              </a:ext>
            </a:extLst>
          </p:cNvPr>
          <p:cNvSpPr txBox="1"/>
          <p:nvPr/>
        </p:nvSpPr>
        <p:spPr>
          <a:xfrm flipH="1">
            <a:off x="1780349" y="4944126"/>
            <a:ext cx="3815777" cy="1077218"/>
          </a:xfrm>
          <a:prstGeom prst="rect">
            <a:avLst/>
          </a:prstGeom>
          <a:noFill/>
        </p:spPr>
        <p:txBody>
          <a:bodyPr wrap="square" rtlCol="0">
            <a:spAutoFit/>
          </a:bodyPr>
          <a:lstStyle/>
          <a:p>
            <a:r>
              <a:rPr lang="en-CN" sz="1600" b="1" dirty="0">
                <a:latin typeface="Constantia" panose="02030602050306030303" pitchFamily="18" charset="0"/>
                <a:ea typeface="Klee Medium" panose="02020600000000000000" pitchFamily="18" charset="-128"/>
              </a:rPr>
              <a:t>Stage 1: scaled training</a:t>
            </a:r>
          </a:p>
          <a:p>
            <a:pPr marL="285750" indent="-285750">
              <a:buFont typeface="Arial" panose="020B0604020202020204" pitchFamily="34" charset="0"/>
              <a:buChar char="•"/>
            </a:pPr>
            <a:r>
              <a:rPr lang="en-CN" sz="1600" dirty="0">
                <a:latin typeface="Constantia" panose="02030602050306030303" pitchFamily="18" charset="0"/>
                <a:ea typeface="Klee Medium" panose="02020600000000000000" pitchFamily="18" charset="-128"/>
              </a:rPr>
              <a:t>Scale: trained over ~100M data</a:t>
            </a:r>
          </a:p>
          <a:p>
            <a:pPr marL="285750" indent="-285750">
              <a:buFont typeface="Arial" panose="020B0604020202020204" pitchFamily="34" charset="0"/>
              <a:buChar char="•"/>
            </a:pPr>
            <a:r>
              <a:rPr lang="en-CN" sz="1600" dirty="0">
                <a:latin typeface="Constantia" panose="02030602050306030303" pitchFamily="18" charset="0"/>
                <a:ea typeface="Klee Medium" panose="02020600000000000000" pitchFamily="18" charset="-128"/>
              </a:rPr>
              <a:t>Simplicity: basic contrastive learning, keep a </a:t>
            </a:r>
            <a:r>
              <a:rPr lang="en-CN" sz="1600" u="sng" dirty="0">
                <a:latin typeface="Constantia" panose="02030602050306030303" pitchFamily="18" charset="0"/>
                <a:ea typeface="Klee Medium" panose="02020600000000000000" pitchFamily="18" charset="-128"/>
              </a:rPr>
              <a:t>big batch</a:t>
            </a:r>
            <a:r>
              <a:rPr lang="en-CN" sz="1600" dirty="0">
                <a:latin typeface="Constantia" panose="02030602050306030303" pitchFamily="18" charset="0"/>
                <a:ea typeface="Klee Medium" panose="02020600000000000000" pitchFamily="18" charset="-128"/>
              </a:rPr>
              <a:t> size (19,200)</a:t>
            </a:r>
          </a:p>
        </p:txBody>
      </p:sp>
      <p:sp>
        <p:nvSpPr>
          <p:cNvPr id="16" name="TextBox 15">
            <a:extLst>
              <a:ext uri="{FF2B5EF4-FFF2-40B4-BE49-F238E27FC236}">
                <a16:creationId xmlns:a16="http://schemas.microsoft.com/office/drawing/2014/main" id="{B65EE94A-7859-1169-6C9E-C30C096C78AB}"/>
              </a:ext>
            </a:extLst>
          </p:cNvPr>
          <p:cNvSpPr txBox="1"/>
          <p:nvPr/>
        </p:nvSpPr>
        <p:spPr>
          <a:xfrm flipH="1">
            <a:off x="6001706" y="4944126"/>
            <a:ext cx="4004443" cy="1077218"/>
          </a:xfrm>
          <a:prstGeom prst="rect">
            <a:avLst/>
          </a:prstGeom>
          <a:noFill/>
        </p:spPr>
        <p:txBody>
          <a:bodyPr wrap="square" rtlCol="0">
            <a:spAutoFit/>
          </a:bodyPr>
          <a:lstStyle/>
          <a:p>
            <a:r>
              <a:rPr lang="en-CN" sz="1600" b="1" dirty="0">
                <a:latin typeface="Constantia" panose="02030602050306030303" pitchFamily="18" charset="0"/>
                <a:ea typeface="Klee Medium" panose="02020600000000000000" pitchFamily="18" charset="-128"/>
              </a:rPr>
              <a:t>Stage 2: fine-graiend training</a:t>
            </a:r>
          </a:p>
          <a:p>
            <a:pPr marL="285750" indent="-285750">
              <a:buFont typeface="Arial" panose="020B0604020202020204" pitchFamily="34" charset="0"/>
              <a:buChar char="•"/>
            </a:pPr>
            <a:r>
              <a:rPr lang="en-CN" sz="1600" dirty="0">
                <a:latin typeface="Constantia" panose="02030602050306030303" pitchFamily="18" charset="0"/>
                <a:ea typeface="Klee Medium" panose="02020600000000000000" pitchFamily="18" charset="-128"/>
              </a:rPr>
              <a:t>Scale: trained over ~1M data</a:t>
            </a:r>
          </a:p>
          <a:p>
            <a:pPr marL="285750" indent="-285750">
              <a:buFont typeface="Arial" panose="020B0604020202020204" pitchFamily="34" charset="0"/>
              <a:buChar char="•"/>
            </a:pPr>
            <a:r>
              <a:rPr lang="en-CN" sz="1600" dirty="0">
                <a:latin typeface="Constantia" panose="02030602050306030303" pitchFamily="18" charset="0"/>
                <a:ea typeface="Klee Medium" panose="02020600000000000000" pitchFamily="18" charset="-128"/>
              </a:rPr>
              <a:t>Complxity: </a:t>
            </a:r>
            <a:r>
              <a:rPr lang="en-CN" sz="1600" u="sng" dirty="0">
                <a:latin typeface="Constantia" panose="02030602050306030303" pitchFamily="18" charset="0"/>
                <a:ea typeface="Klee Medium" panose="02020600000000000000" pitchFamily="18" charset="-128"/>
              </a:rPr>
              <a:t>hard negative</a:t>
            </a:r>
            <a:r>
              <a:rPr lang="en-CN" sz="1600" dirty="0">
                <a:latin typeface="Constantia" panose="02030602050306030303" pitchFamily="18" charset="0"/>
                <a:ea typeface="Klee Medium" panose="02020600000000000000" pitchFamily="18" charset="-128"/>
              </a:rPr>
              <a:t>, </a:t>
            </a:r>
            <a:r>
              <a:rPr lang="en-CN" sz="1600" u="sng" dirty="0">
                <a:latin typeface="Constantia" panose="02030602050306030303" pitchFamily="18" charset="0"/>
                <a:ea typeface="Klee Medium" panose="02020600000000000000" pitchFamily="18" charset="-128"/>
              </a:rPr>
              <a:t>augmented data</a:t>
            </a:r>
            <a:r>
              <a:rPr lang="en-CN" sz="1600" dirty="0">
                <a:latin typeface="Constantia" panose="02030602050306030303" pitchFamily="18" charset="0"/>
                <a:ea typeface="Klee Medium" panose="02020600000000000000" pitchFamily="18" charset="-128"/>
              </a:rPr>
              <a:t>, </a:t>
            </a:r>
            <a:r>
              <a:rPr lang="en-CN" sz="1600" u="sng" dirty="0">
                <a:latin typeface="Constantia" panose="02030602050306030303" pitchFamily="18" charset="0"/>
                <a:ea typeface="Klee Medium" panose="02020600000000000000" pitchFamily="18" charset="-128"/>
              </a:rPr>
              <a:t>knowledge distillation</a:t>
            </a:r>
          </a:p>
        </p:txBody>
      </p:sp>
      <p:sp>
        <p:nvSpPr>
          <p:cNvPr id="17" name="TextBox 16">
            <a:extLst>
              <a:ext uri="{FF2B5EF4-FFF2-40B4-BE49-F238E27FC236}">
                <a16:creationId xmlns:a16="http://schemas.microsoft.com/office/drawing/2014/main" id="{5DC18935-7DF5-EE4F-4C86-8DF08BCA4C60}"/>
              </a:ext>
            </a:extLst>
          </p:cNvPr>
          <p:cNvSpPr txBox="1"/>
          <p:nvPr/>
        </p:nvSpPr>
        <p:spPr>
          <a:xfrm flipH="1">
            <a:off x="1780349" y="4477013"/>
            <a:ext cx="1492495" cy="338554"/>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Initial model</a:t>
            </a:r>
            <a:endParaRPr lang="en-CN" sz="1600" dirty="0">
              <a:latin typeface="Constantia" panose="02030602050306030303" pitchFamily="18" charset="0"/>
              <a:ea typeface="Klee Medium" panose="02020600000000000000" pitchFamily="18" charset="-128"/>
            </a:endParaRPr>
          </a:p>
        </p:txBody>
      </p:sp>
      <p:sp>
        <p:nvSpPr>
          <p:cNvPr id="18" name="TextBox 17">
            <a:extLst>
              <a:ext uri="{FF2B5EF4-FFF2-40B4-BE49-F238E27FC236}">
                <a16:creationId xmlns:a16="http://schemas.microsoft.com/office/drawing/2014/main" id="{10517A79-EF35-BA74-38DA-A6900FFE928D}"/>
              </a:ext>
            </a:extLst>
          </p:cNvPr>
          <p:cNvSpPr txBox="1"/>
          <p:nvPr/>
        </p:nvSpPr>
        <p:spPr>
          <a:xfrm flipH="1">
            <a:off x="5981263" y="4472354"/>
            <a:ext cx="2216803" cy="338554"/>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Intermediate model</a:t>
            </a:r>
            <a:endParaRPr lang="en-CN" sz="1600" dirty="0">
              <a:latin typeface="Constantia" panose="02030602050306030303" pitchFamily="18" charset="0"/>
              <a:ea typeface="Klee Medium" panose="02020600000000000000" pitchFamily="18" charset="-128"/>
            </a:endParaRPr>
          </a:p>
        </p:txBody>
      </p:sp>
      <p:sp>
        <p:nvSpPr>
          <p:cNvPr id="19" name="TextBox 18">
            <a:extLst>
              <a:ext uri="{FF2B5EF4-FFF2-40B4-BE49-F238E27FC236}">
                <a16:creationId xmlns:a16="http://schemas.microsoft.com/office/drawing/2014/main" id="{0A621B72-2CED-B6A2-6A84-D50D84E4ECE1}"/>
              </a:ext>
            </a:extLst>
          </p:cNvPr>
          <p:cNvSpPr txBox="1"/>
          <p:nvPr/>
        </p:nvSpPr>
        <p:spPr>
          <a:xfrm flipH="1">
            <a:off x="10068905" y="4481200"/>
            <a:ext cx="1492494" cy="338554"/>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Final model</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4156517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077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a:t>
            </a:r>
            <a:r>
              <a:rPr lang="en-US" altLang="zh-CN" sz="1800" dirty="0">
                <a:latin typeface="Microsoft YaHei UI" panose="020B0503020204020204" pitchFamily="34" charset="-122"/>
                <a:ea typeface="Microsoft YaHei UI" panose="020B0503020204020204" pitchFamily="34" charset="-122"/>
              </a:rPr>
              <a:t>: what</a:t>
            </a:r>
            <a:r>
              <a:rPr lang="zh-CN" altLang="en-US" sz="1800"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are the major capabilities of an embedding model?</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altLang="zh-CN" sz="1800" u="sng" dirty="0">
                <a:latin typeface="Microsoft YaHei UI" panose="020B0503020204020204" pitchFamily="34" charset="-122"/>
                <a:ea typeface="Microsoft YaHei UI" panose="020B0503020204020204" pitchFamily="34" charset="-122"/>
              </a:rPr>
              <a:t>IR-related</a:t>
            </a:r>
            <a:r>
              <a:rPr lang="en-US" altLang="zh-CN" sz="1800" dirty="0">
                <a:latin typeface="Microsoft YaHei UI" panose="020B0503020204020204" pitchFamily="34" charset="-122"/>
                <a:ea typeface="Microsoft YaHei UI" panose="020B0503020204020204" pitchFamily="34" charset="-122"/>
              </a:rPr>
              <a:t>: Retrieval (retrieve from a database), Re-Rank (rank for a candidate list)</a:t>
            </a:r>
          </a:p>
          <a:p>
            <a:pPr>
              <a:spcBef>
                <a:spcPts val="600"/>
              </a:spcBef>
            </a:pPr>
            <a:r>
              <a:rPr lang="en-US" altLang="zh-CN" sz="1800" u="sng" dirty="0">
                <a:latin typeface="Microsoft YaHei UI" panose="020B0503020204020204" pitchFamily="34" charset="-122"/>
                <a:ea typeface="Microsoft YaHei UI" panose="020B0503020204020204" pitchFamily="34" charset="-122"/>
              </a:rPr>
              <a:t>Others</a:t>
            </a:r>
            <a:r>
              <a:rPr lang="en-US" altLang="zh-CN" sz="1800" dirty="0">
                <a:latin typeface="Microsoft YaHei UI" panose="020B0503020204020204" pitchFamily="34" charset="-122"/>
                <a:ea typeface="Microsoft YaHei UI" panose="020B0503020204020204" pitchFamily="34" charset="-122"/>
              </a:rPr>
              <a:t>: classification, binary relationship, clustering, similarity analysis, NLI, etc. </a:t>
            </a:r>
          </a:p>
        </p:txBody>
      </p:sp>
      <p:grpSp>
        <p:nvGrpSpPr>
          <p:cNvPr id="50" name="Group 49">
            <a:extLst>
              <a:ext uri="{FF2B5EF4-FFF2-40B4-BE49-F238E27FC236}">
                <a16:creationId xmlns:a16="http://schemas.microsoft.com/office/drawing/2014/main" id="{02CA12FF-B5A7-608B-8C62-9EE2E1325F37}"/>
              </a:ext>
            </a:extLst>
          </p:cNvPr>
          <p:cNvGrpSpPr/>
          <p:nvPr/>
        </p:nvGrpSpPr>
        <p:grpSpPr>
          <a:xfrm>
            <a:off x="2873026" y="3039346"/>
            <a:ext cx="757191" cy="779308"/>
            <a:chOff x="2994963" y="3865888"/>
            <a:chExt cx="757191" cy="779308"/>
          </a:xfrm>
        </p:grpSpPr>
        <p:pic>
          <p:nvPicPr>
            <p:cNvPr id="28" name="Picture 6" descr="Document Icons Responsive Color 128px icon">
              <a:extLst>
                <a:ext uri="{FF2B5EF4-FFF2-40B4-BE49-F238E27FC236}">
                  <a16:creationId xmlns:a16="http://schemas.microsoft.com/office/drawing/2014/main" id="{D65C7884-8C84-067D-1A94-31086817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47" y="386588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ocument Icons Responsive Color 128px icon">
              <a:extLst>
                <a:ext uri="{FF2B5EF4-FFF2-40B4-BE49-F238E27FC236}">
                  <a16:creationId xmlns:a16="http://schemas.microsoft.com/office/drawing/2014/main" id="{DE338B5D-E6C5-9FAB-3E7F-FE5A70AED17E}"/>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43613" y="3897244"/>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Document Icons Responsive Color 128px icon">
              <a:extLst>
                <a:ext uri="{FF2B5EF4-FFF2-40B4-BE49-F238E27FC236}">
                  <a16:creationId xmlns:a16="http://schemas.microsoft.com/office/drawing/2014/main" id="{6A26CFB9-C07E-3CC5-DED0-1A4A5B969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645" y="3932864"/>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Document Icons Responsive Color 128px icon">
              <a:extLst>
                <a:ext uri="{FF2B5EF4-FFF2-40B4-BE49-F238E27FC236}">
                  <a16:creationId xmlns:a16="http://schemas.microsoft.com/office/drawing/2014/main" id="{EF8A684C-D316-6EEF-132A-67585CC541A9}"/>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177677" y="396336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Document Icons Responsive Color 128px icon">
              <a:extLst>
                <a:ext uri="{FF2B5EF4-FFF2-40B4-BE49-F238E27FC236}">
                  <a16:creationId xmlns:a16="http://schemas.microsoft.com/office/drawing/2014/main" id="{5C9BB94E-12F4-C83C-E913-D6AE4CA73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258" y="399777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ocument Icons Responsive Color 128px icon">
              <a:extLst>
                <a:ext uri="{FF2B5EF4-FFF2-40B4-BE49-F238E27FC236}">
                  <a16:creationId xmlns:a16="http://schemas.microsoft.com/office/drawing/2014/main" id="{EFA2084C-804D-094C-CD78-3A1659C7F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352" y="403480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ocument Icons Responsive Color 128px icon">
              <a:extLst>
                <a:ext uri="{FF2B5EF4-FFF2-40B4-BE49-F238E27FC236}">
                  <a16:creationId xmlns:a16="http://schemas.microsoft.com/office/drawing/2014/main" id="{08D1F740-E472-6EFF-EAB7-5E89464D31BF}"/>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89318" y="406615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Document Icons Responsive Color 128px icon">
              <a:extLst>
                <a:ext uri="{FF2B5EF4-FFF2-40B4-BE49-F238E27FC236}">
                  <a16:creationId xmlns:a16="http://schemas.microsoft.com/office/drawing/2014/main" id="{ABF7FA0D-6458-A858-E622-C23F627D2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350" y="410177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Document Icons Responsive Color 128px icon">
              <a:extLst>
                <a:ext uri="{FF2B5EF4-FFF2-40B4-BE49-F238E27FC236}">
                  <a16:creationId xmlns:a16="http://schemas.microsoft.com/office/drawing/2014/main" id="{DBB19F28-3FE7-E4BD-1B65-044617D8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382" y="413227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Document Icons Responsive Color 128px icon">
              <a:extLst>
                <a:ext uri="{FF2B5EF4-FFF2-40B4-BE49-F238E27FC236}">
                  <a16:creationId xmlns:a16="http://schemas.microsoft.com/office/drawing/2014/main" id="{61830440-BB97-3D47-920B-DECC22C61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963" y="4166689"/>
              <a:ext cx="478507" cy="47850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Left Arrow 37">
            <a:extLst>
              <a:ext uri="{FF2B5EF4-FFF2-40B4-BE49-F238E27FC236}">
                <a16:creationId xmlns:a16="http://schemas.microsoft.com/office/drawing/2014/main" id="{F9A3FAE8-3528-CF8E-56EC-B4EC16F9C0D7}"/>
              </a:ext>
            </a:extLst>
          </p:cNvPr>
          <p:cNvSpPr/>
          <p:nvPr/>
        </p:nvSpPr>
        <p:spPr>
          <a:xfrm rot="10800000">
            <a:off x="2278917" y="3402185"/>
            <a:ext cx="625462"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9" name="Group 38">
            <a:extLst>
              <a:ext uri="{FF2B5EF4-FFF2-40B4-BE49-F238E27FC236}">
                <a16:creationId xmlns:a16="http://schemas.microsoft.com/office/drawing/2014/main" id="{A9C29224-8F3E-3AA4-A65D-18304064B9C2}"/>
              </a:ext>
            </a:extLst>
          </p:cNvPr>
          <p:cNvGrpSpPr/>
          <p:nvPr/>
        </p:nvGrpSpPr>
        <p:grpSpPr>
          <a:xfrm>
            <a:off x="1032888" y="3287951"/>
            <a:ext cx="1171047" cy="338554"/>
            <a:chOff x="4758285" y="3579359"/>
            <a:chExt cx="1171047" cy="338554"/>
          </a:xfrm>
        </p:grpSpPr>
        <p:grpSp>
          <p:nvGrpSpPr>
            <p:cNvPr id="40" name="Group 39">
              <a:extLst>
                <a:ext uri="{FF2B5EF4-FFF2-40B4-BE49-F238E27FC236}">
                  <a16:creationId xmlns:a16="http://schemas.microsoft.com/office/drawing/2014/main" id="{8FC10A0A-22BB-0ECC-A792-0B20DB7BBFFA}"/>
                </a:ext>
              </a:extLst>
            </p:cNvPr>
            <p:cNvGrpSpPr/>
            <p:nvPr/>
          </p:nvGrpSpPr>
          <p:grpSpPr>
            <a:xfrm>
              <a:off x="4758285" y="3630095"/>
              <a:ext cx="1171047" cy="282130"/>
              <a:chOff x="1364074" y="3956064"/>
              <a:chExt cx="1171047" cy="282130"/>
            </a:xfrm>
          </p:grpSpPr>
          <p:sp>
            <p:nvSpPr>
              <p:cNvPr id="42" name="Rounded Rectangle 41">
                <a:extLst>
                  <a:ext uri="{FF2B5EF4-FFF2-40B4-BE49-F238E27FC236}">
                    <a16:creationId xmlns:a16="http://schemas.microsoft.com/office/drawing/2014/main" id="{4EB76EBB-974F-A940-4E66-A99B038B0B15}"/>
                  </a:ext>
                </a:extLst>
              </p:cNvPr>
              <p:cNvSpPr/>
              <p:nvPr/>
            </p:nvSpPr>
            <p:spPr>
              <a:xfrm>
                <a:off x="1364074" y="3956064"/>
                <a:ext cx="1171047"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43" name="Picture 2" descr="Magnification lens - User Interface &amp; Gesture Icons">
                <a:extLst>
                  <a:ext uri="{FF2B5EF4-FFF2-40B4-BE49-F238E27FC236}">
                    <a16:creationId xmlns:a16="http://schemas.microsoft.com/office/drawing/2014/main" id="{D243044D-C454-C956-2C26-3B4BF6E82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19785A2C-0A1C-BF7D-F749-0DFD0CC4F8BD}"/>
                </a:ext>
              </a:extLst>
            </p:cNvPr>
            <p:cNvSpPr txBox="1"/>
            <p:nvPr/>
          </p:nvSpPr>
          <p:spPr>
            <a:xfrm>
              <a:off x="4797466"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grpSp>
        <p:nvGrpSpPr>
          <p:cNvPr id="52" name="Group 51">
            <a:extLst>
              <a:ext uri="{FF2B5EF4-FFF2-40B4-BE49-F238E27FC236}">
                <a16:creationId xmlns:a16="http://schemas.microsoft.com/office/drawing/2014/main" id="{E52BFA6E-9213-FB84-90B3-89324E5B52F6}"/>
              </a:ext>
            </a:extLst>
          </p:cNvPr>
          <p:cNvGrpSpPr/>
          <p:nvPr/>
        </p:nvGrpSpPr>
        <p:grpSpPr>
          <a:xfrm>
            <a:off x="4279367" y="3150957"/>
            <a:ext cx="539894" cy="543419"/>
            <a:chOff x="4786091" y="3996396"/>
            <a:chExt cx="539894" cy="543419"/>
          </a:xfrm>
        </p:grpSpPr>
        <p:pic>
          <p:nvPicPr>
            <p:cNvPr id="44" name="Picture 43" descr="Document Icons Responsive Color 128px icon">
              <a:extLst>
                <a:ext uri="{FF2B5EF4-FFF2-40B4-BE49-F238E27FC236}">
                  <a16:creationId xmlns:a16="http://schemas.microsoft.com/office/drawing/2014/main" id="{02E167C9-1D84-DC14-79FE-01979E7690C5}"/>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847478" y="399639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Document Icons Responsive Color 128px icon">
              <a:extLst>
                <a:ext uri="{FF2B5EF4-FFF2-40B4-BE49-F238E27FC236}">
                  <a16:creationId xmlns:a16="http://schemas.microsoft.com/office/drawing/2014/main" id="{9B89C852-B740-82B0-645A-7620645AD317}"/>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814510" y="40268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ocument Icons Responsive Color 128px icon">
              <a:extLst>
                <a:ext uri="{FF2B5EF4-FFF2-40B4-BE49-F238E27FC236}">
                  <a16:creationId xmlns:a16="http://schemas.microsoft.com/office/drawing/2014/main" id="{25066733-BA6E-4CE3-5F66-B61363C9B118}"/>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786091" y="4061308"/>
              <a:ext cx="478507" cy="47850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ounded Rectangle 52">
            <a:extLst>
              <a:ext uri="{FF2B5EF4-FFF2-40B4-BE49-F238E27FC236}">
                <a16:creationId xmlns:a16="http://schemas.microsoft.com/office/drawing/2014/main" id="{CCF55B32-865F-36DB-50B7-821EBD598D08}"/>
              </a:ext>
            </a:extLst>
          </p:cNvPr>
          <p:cNvSpPr/>
          <p:nvPr/>
        </p:nvSpPr>
        <p:spPr>
          <a:xfrm>
            <a:off x="5700991" y="3181436"/>
            <a:ext cx="1496286" cy="567165"/>
          </a:xfrm>
          <a:prstGeom prst="roundRect">
            <a:avLst>
              <a:gd name="adj" fmla="val 7921"/>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nvGrpSpPr>
          <p:cNvPr id="68" name="Group 67">
            <a:extLst>
              <a:ext uri="{FF2B5EF4-FFF2-40B4-BE49-F238E27FC236}">
                <a16:creationId xmlns:a16="http://schemas.microsoft.com/office/drawing/2014/main" id="{D6903627-09BA-751B-1246-1D5556235C09}"/>
              </a:ext>
            </a:extLst>
          </p:cNvPr>
          <p:cNvGrpSpPr/>
          <p:nvPr/>
        </p:nvGrpSpPr>
        <p:grpSpPr>
          <a:xfrm>
            <a:off x="5732888" y="2862139"/>
            <a:ext cx="1435521" cy="843489"/>
            <a:chOff x="6062283" y="3077109"/>
            <a:chExt cx="1435521" cy="843489"/>
          </a:xfrm>
        </p:grpSpPr>
        <p:pic>
          <p:nvPicPr>
            <p:cNvPr id="47" name="Picture 46" descr="Document Icons Responsive Color 128px icon">
              <a:extLst>
                <a:ext uri="{FF2B5EF4-FFF2-40B4-BE49-F238E27FC236}">
                  <a16:creationId xmlns:a16="http://schemas.microsoft.com/office/drawing/2014/main" id="{42A57498-3386-9AAF-FED1-D97D4B10B868}"/>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540790" y="344209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Document Icons Responsive Color 128px icon">
              <a:extLst>
                <a:ext uri="{FF2B5EF4-FFF2-40B4-BE49-F238E27FC236}">
                  <a16:creationId xmlns:a16="http://schemas.microsoft.com/office/drawing/2014/main" id="{31249D99-8383-1E69-B887-3DA740BF8712}"/>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019297" y="344209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Document Icons Responsive Color 128px icon">
              <a:extLst>
                <a:ext uri="{FF2B5EF4-FFF2-40B4-BE49-F238E27FC236}">
                  <a16:creationId xmlns:a16="http://schemas.microsoft.com/office/drawing/2014/main" id="{6D70083C-B055-9F2E-D34D-094EDA6F3DCE}"/>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062283" y="3442091"/>
              <a:ext cx="478507" cy="478507"/>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D03C55C8-A5F2-943F-60BD-D40FFCD49ED7}"/>
                </a:ext>
              </a:extLst>
            </p:cNvPr>
            <p:cNvSpPr txBox="1"/>
            <p:nvPr/>
          </p:nvSpPr>
          <p:spPr>
            <a:xfrm flipH="1">
              <a:off x="6087488" y="3079794"/>
              <a:ext cx="349621" cy="369332"/>
            </a:xfrm>
            <a:prstGeom prst="rect">
              <a:avLst/>
            </a:prstGeom>
            <a:noFill/>
          </p:spPr>
          <p:txBody>
            <a:bodyPr wrap="square" rtlCol="0">
              <a:spAutoFit/>
            </a:bodyPr>
            <a:lstStyle/>
            <a:p>
              <a:r>
                <a:rPr lang="en-US" altLang="zh-CN" b="1" dirty="0">
                  <a:latin typeface="Constantia" panose="02030602050306030303" pitchFamily="18" charset="0"/>
                  <a:ea typeface="Klee Medium" panose="02020600000000000000" pitchFamily="18" charset="-128"/>
                </a:rPr>
                <a:t>1.</a:t>
              </a:r>
              <a:endParaRPr lang="en-CN" dirty="0">
                <a:latin typeface="Constantia" panose="02030602050306030303" pitchFamily="18" charset="0"/>
                <a:ea typeface="Klee Medium" panose="02020600000000000000" pitchFamily="18" charset="-128"/>
              </a:endParaRPr>
            </a:p>
          </p:txBody>
        </p:sp>
        <p:sp>
          <p:nvSpPr>
            <p:cNvPr id="66" name="TextBox 65">
              <a:extLst>
                <a:ext uri="{FF2B5EF4-FFF2-40B4-BE49-F238E27FC236}">
                  <a16:creationId xmlns:a16="http://schemas.microsoft.com/office/drawing/2014/main" id="{927932CC-E4EA-AB25-7263-10B3A4E9A4C4}"/>
                </a:ext>
              </a:extLst>
            </p:cNvPr>
            <p:cNvSpPr txBox="1"/>
            <p:nvPr/>
          </p:nvSpPr>
          <p:spPr>
            <a:xfrm flipH="1">
              <a:off x="6568419" y="3079794"/>
              <a:ext cx="349621" cy="369332"/>
            </a:xfrm>
            <a:prstGeom prst="rect">
              <a:avLst/>
            </a:prstGeom>
            <a:noFill/>
          </p:spPr>
          <p:txBody>
            <a:bodyPr wrap="square" rtlCol="0">
              <a:spAutoFit/>
            </a:bodyPr>
            <a:lstStyle/>
            <a:p>
              <a:r>
                <a:rPr lang="en-US" altLang="zh-CN" b="1" dirty="0">
                  <a:latin typeface="Constantia" panose="02030602050306030303" pitchFamily="18" charset="0"/>
                  <a:ea typeface="Klee Medium" panose="02020600000000000000" pitchFamily="18" charset="-128"/>
                </a:rPr>
                <a:t>2.</a:t>
              </a:r>
              <a:endParaRPr lang="en-CN" dirty="0">
                <a:latin typeface="Constantia" panose="02030602050306030303" pitchFamily="18" charset="0"/>
                <a:ea typeface="Klee Medium" panose="02020600000000000000" pitchFamily="18" charset="-128"/>
              </a:endParaRPr>
            </a:p>
          </p:txBody>
        </p:sp>
        <p:sp>
          <p:nvSpPr>
            <p:cNvPr id="67" name="TextBox 66">
              <a:extLst>
                <a:ext uri="{FF2B5EF4-FFF2-40B4-BE49-F238E27FC236}">
                  <a16:creationId xmlns:a16="http://schemas.microsoft.com/office/drawing/2014/main" id="{F591F4F5-AC56-2692-731B-D774E73734B9}"/>
                </a:ext>
              </a:extLst>
            </p:cNvPr>
            <p:cNvSpPr txBox="1"/>
            <p:nvPr/>
          </p:nvSpPr>
          <p:spPr>
            <a:xfrm flipH="1">
              <a:off x="7046926" y="3077109"/>
              <a:ext cx="349621" cy="369332"/>
            </a:xfrm>
            <a:prstGeom prst="rect">
              <a:avLst/>
            </a:prstGeom>
            <a:noFill/>
          </p:spPr>
          <p:txBody>
            <a:bodyPr wrap="square" rtlCol="0">
              <a:spAutoFit/>
            </a:bodyPr>
            <a:lstStyle/>
            <a:p>
              <a:r>
                <a:rPr lang="en-US" altLang="zh-CN" b="1" dirty="0">
                  <a:latin typeface="Constantia" panose="02030602050306030303" pitchFamily="18" charset="0"/>
                  <a:ea typeface="Klee Medium" panose="02020600000000000000" pitchFamily="18" charset="-128"/>
                </a:rPr>
                <a:t>3.</a:t>
              </a:r>
              <a:endParaRPr lang="en-CN" dirty="0">
                <a:latin typeface="Constantia" panose="02030602050306030303" pitchFamily="18" charset="0"/>
                <a:ea typeface="Klee Medium" panose="02020600000000000000" pitchFamily="18" charset="-128"/>
              </a:endParaRPr>
            </a:p>
          </p:txBody>
        </p:sp>
      </p:grpSp>
      <p:sp>
        <p:nvSpPr>
          <p:cNvPr id="69" name="Left Arrow 68">
            <a:extLst>
              <a:ext uri="{FF2B5EF4-FFF2-40B4-BE49-F238E27FC236}">
                <a16:creationId xmlns:a16="http://schemas.microsoft.com/office/drawing/2014/main" id="{79F46A62-4878-94C1-040D-EFDEC11BD7A0}"/>
              </a:ext>
            </a:extLst>
          </p:cNvPr>
          <p:cNvSpPr/>
          <p:nvPr/>
        </p:nvSpPr>
        <p:spPr>
          <a:xfrm rot="10800000">
            <a:off x="3627542" y="3402185"/>
            <a:ext cx="622957"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Left Arrow 69">
            <a:extLst>
              <a:ext uri="{FF2B5EF4-FFF2-40B4-BE49-F238E27FC236}">
                <a16:creationId xmlns:a16="http://schemas.microsoft.com/office/drawing/2014/main" id="{71D8DD95-6008-2CCE-0271-95EA12FDD052}"/>
              </a:ext>
            </a:extLst>
          </p:cNvPr>
          <p:cNvSpPr/>
          <p:nvPr/>
        </p:nvSpPr>
        <p:spPr>
          <a:xfrm rot="10800000">
            <a:off x="4802818" y="3381781"/>
            <a:ext cx="926592"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Left Brace 70">
            <a:extLst>
              <a:ext uri="{FF2B5EF4-FFF2-40B4-BE49-F238E27FC236}">
                <a16:creationId xmlns:a16="http://schemas.microsoft.com/office/drawing/2014/main" id="{2CD7E624-C73E-F495-71CE-04C816D70797}"/>
              </a:ext>
            </a:extLst>
          </p:cNvPr>
          <p:cNvSpPr/>
          <p:nvPr/>
        </p:nvSpPr>
        <p:spPr>
          <a:xfrm rot="16200000">
            <a:off x="2547005" y="2469253"/>
            <a:ext cx="282130" cy="3124858"/>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72" name="Left Brace 71">
            <a:extLst>
              <a:ext uri="{FF2B5EF4-FFF2-40B4-BE49-F238E27FC236}">
                <a16:creationId xmlns:a16="http://schemas.microsoft.com/office/drawing/2014/main" id="{509F614B-664B-F917-240A-E4710C986E6B}"/>
              </a:ext>
            </a:extLst>
          </p:cNvPr>
          <p:cNvSpPr/>
          <p:nvPr/>
        </p:nvSpPr>
        <p:spPr>
          <a:xfrm rot="16200000">
            <a:off x="5688648" y="2658066"/>
            <a:ext cx="282130" cy="2753036"/>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73" name="TextBox 72">
            <a:extLst>
              <a:ext uri="{FF2B5EF4-FFF2-40B4-BE49-F238E27FC236}">
                <a16:creationId xmlns:a16="http://schemas.microsoft.com/office/drawing/2014/main" id="{46A28EE5-E6F2-3A21-A0EC-7C753E095090}"/>
              </a:ext>
            </a:extLst>
          </p:cNvPr>
          <p:cNvSpPr txBox="1"/>
          <p:nvPr/>
        </p:nvSpPr>
        <p:spPr>
          <a:xfrm flipH="1">
            <a:off x="1125641" y="4256798"/>
            <a:ext cx="2903480" cy="584775"/>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Retrieval, </a:t>
            </a:r>
            <a:r>
              <a:rPr lang="en-US" altLang="zh-CN" sz="1600" dirty="0">
                <a:latin typeface="Constantia" panose="02030602050306030303" pitchFamily="18" charset="0"/>
                <a:ea typeface="Microsoft YaHei UI" panose="020B0503020204020204" pitchFamily="34" charset="-122"/>
              </a:rPr>
              <a:t>search for relevant docs from the entire database</a:t>
            </a:r>
            <a:endParaRPr lang="en-CN" sz="1600" dirty="0">
              <a:latin typeface="Constantia" panose="02030602050306030303" pitchFamily="18" charset="0"/>
              <a:ea typeface="Klee Medium" panose="02020600000000000000" pitchFamily="18" charset="-128"/>
            </a:endParaRPr>
          </a:p>
        </p:txBody>
      </p:sp>
      <p:sp>
        <p:nvSpPr>
          <p:cNvPr id="76" name="TextBox 75">
            <a:extLst>
              <a:ext uri="{FF2B5EF4-FFF2-40B4-BE49-F238E27FC236}">
                <a16:creationId xmlns:a16="http://schemas.microsoft.com/office/drawing/2014/main" id="{D09A2606-5DF4-272C-2488-05A841D7A6EF}"/>
              </a:ext>
            </a:extLst>
          </p:cNvPr>
          <p:cNvSpPr txBox="1"/>
          <p:nvPr/>
        </p:nvSpPr>
        <p:spPr>
          <a:xfrm flipH="1">
            <a:off x="4127176" y="4276912"/>
            <a:ext cx="3297861" cy="584775"/>
          </a:xfrm>
          <a:prstGeom prst="rect">
            <a:avLst/>
          </a:prstGeom>
          <a:noFill/>
        </p:spPr>
        <p:txBody>
          <a:bodyPr wrap="square" rtlCol="0">
            <a:spAutoFit/>
          </a:bodyPr>
          <a:lstStyle/>
          <a:p>
            <a:pPr algn="ctr"/>
            <a:r>
              <a:rPr lang="en-CN" sz="1600" b="1" dirty="0">
                <a:latin typeface="Constantia" panose="02030602050306030303" pitchFamily="18" charset="0"/>
                <a:ea typeface="Klee Medium" panose="02020600000000000000" pitchFamily="18" charset="-128"/>
              </a:rPr>
              <a:t>Re-ranking, </a:t>
            </a:r>
            <a:r>
              <a:rPr lang="en-US" sz="1600" dirty="0">
                <a:latin typeface="Constantia" panose="02030602050306030303" pitchFamily="18" charset="0"/>
                <a:ea typeface="Microsoft YaHei UI" panose="020B0503020204020204" pitchFamily="34" charset="-122"/>
              </a:rPr>
              <a:t>ordering candidate docs by fine-grained relevance</a:t>
            </a:r>
            <a:endParaRPr lang="en-CN" sz="1600" dirty="0">
              <a:latin typeface="Constantia" panose="02030602050306030303" pitchFamily="18" charset="0"/>
              <a:ea typeface="Klee Medium" panose="02020600000000000000" pitchFamily="18" charset="-128"/>
            </a:endParaRPr>
          </a:p>
        </p:txBody>
      </p:sp>
      <p:pic>
        <p:nvPicPr>
          <p:cNvPr id="77" name="Picture 76" descr="Document Icons Responsive Color 128px icon">
            <a:extLst>
              <a:ext uri="{FF2B5EF4-FFF2-40B4-BE49-F238E27FC236}">
                <a16:creationId xmlns:a16="http://schemas.microsoft.com/office/drawing/2014/main" id="{3932557C-AB3F-535E-D8A2-CC15D35C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750" y="2916582"/>
            <a:ext cx="478507" cy="47850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35763C01-81E0-3678-1C17-A3A3DBED5223}"/>
              </a:ext>
            </a:extLst>
          </p:cNvPr>
          <p:cNvSpPr txBox="1"/>
          <p:nvPr/>
        </p:nvSpPr>
        <p:spPr>
          <a:xfrm flipH="1">
            <a:off x="8024719" y="3428343"/>
            <a:ext cx="2410535"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Classification</a:t>
            </a:r>
            <a:endParaRPr lang="en-CN" sz="1600" dirty="0">
              <a:latin typeface="Constantia" panose="02030602050306030303" pitchFamily="18" charset="0"/>
              <a:ea typeface="Klee Medium" panose="02020600000000000000" pitchFamily="18" charset="-128"/>
            </a:endParaRPr>
          </a:p>
        </p:txBody>
      </p:sp>
      <p:sp>
        <p:nvSpPr>
          <p:cNvPr id="79" name="Left Arrow 78">
            <a:extLst>
              <a:ext uri="{FF2B5EF4-FFF2-40B4-BE49-F238E27FC236}">
                <a16:creationId xmlns:a16="http://schemas.microsoft.com/office/drawing/2014/main" id="{3B7459B4-3481-0A21-AE86-E174BE0334BD}"/>
              </a:ext>
            </a:extLst>
          </p:cNvPr>
          <p:cNvSpPr/>
          <p:nvPr/>
        </p:nvSpPr>
        <p:spPr>
          <a:xfrm rot="10800000">
            <a:off x="8497256" y="3104310"/>
            <a:ext cx="406842" cy="175289"/>
          </a:xfrm>
          <a:prstGeom prst="lef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0" name="TextBox 79">
            <a:extLst>
              <a:ext uri="{FF2B5EF4-FFF2-40B4-BE49-F238E27FC236}">
                <a16:creationId xmlns:a16="http://schemas.microsoft.com/office/drawing/2014/main" id="{0194154E-721D-8DB6-37E4-3741296898EA}"/>
              </a:ext>
            </a:extLst>
          </p:cNvPr>
          <p:cNvSpPr txBox="1"/>
          <p:nvPr/>
        </p:nvSpPr>
        <p:spPr>
          <a:xfrm flipH="1">
            <a:off x="8883680" y="3006835"/>
            <a:ext cx="2570785"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{label 1, label 2, …, label K}</a:t>
            </a:r>
            <a:endParaRPr lang="en-CN" sz="1600" dirty="0">
              <a:latin typeface="Constantia" panose="02030602050306030303" pitchFamily="18" charset="0"/>
              <a:ea typeface="Klee Medium" panose="02020600000000000000" pitchFamily="18" charset="-128"/>
            </a:endParaRPr>
          </a:p>
        </p:txBody>
      </p:sp>
      <p:pic>
        <p:nvPicPr>
          <p:cNvPr id="81" name="Picture 80" descr="Document Icons Responsive Color 128px icon">
            <a:extLst>
              <a:ext uri="{FF2B5EF4-FFF2-40B4-BE49-F238E27FC236}">
                <a16:creationId xmlns:a16="http://schemas.microsoft.com/office/drawing/2014/main" id="{FCF65965-5E6C-2D96-259A-906E9AE4C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750" y="40403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Document Icons Responsive Color 128px icon">
            <a:extLst>
              <a:ext uri="{FF2B5EF4-FFF2-40B4-BE49-F238E27FC236}">
                <a16:creationId xmlns:a16="http://schemas.microsoft.com/office/drawing/2014/main" id="{7D232668-286A-59A3-E260-6C4D65D41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170" y="4309931"/>
            <a:ext cx="478507" cy="478507"/>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3FD888E8-286A-2C7F-D98D-894E086A9C2F}"/>
              </a:ext>
            </a:extLst>
          </p:cNvPr>
          <p:cNvSpPr txBox="1"/>
          <p:nvPr/>
        </p:nvSpPr>
        <p:spPr>
          <a:xfrm flipH="1">
            <a:off x="9050855" y="4119427"/>
            <a:ext cx="2290202"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Semantically identical? </a:t>
            </a:r>
          </a:p>
          <a:p>
            <a:r>
              <a:rPr lang="en-US" sz="1600" dirty="0">
                <a:latin typeface="Constantia" panose="02030602050306030303" pitchFamily="18" charset="0"/>
                <a:ea typeface="Klee Medium" panose="02020600000000000000" pitchFamily="18" charset="-128"/>
              </a:rPr>
              <a:t>True: False</a:t>
            </a:r>
            <a:endParaRPr lang="en-CN" sz="1600" dirty="0">
              <a:latin typeface="Constantia" panose="02030602050306030303" pitchFamily="18" charset="0"/>
              <a:ea typeface="Klee Medium" panose="02020600000000000000" pitchFamily="18" charset="-128"/>
            </a:endParaRPr>
          </a:p>
        </p:txBody>
      </p:sp>
      <p:sp>
        <p:nvSpPr>
          <p:cNvPr id="93" name="Left Brace 92">
            <a:extLst>
              <a:ext uri="{FF2B5EF4-FFF2-40B4-BE49-F238E27FC236}">
                <a16:creationId xmlns:a16="http://schemas.microsoft.com/office/drawing/2014/main" id="{28D2214A-249E-6927-9483-3635B8C2CB4B}"/>
              </a:ext>
            </a:extLst>
          </p:cNvPr>
          <p:cNvSpPr/>
          <p:nvPr/>
        </p:nvSpPr>
        <p:spPr>
          <a:xfrm rot="10800000">
            <a:off x="8794444" y="4112937"/>
            <a:ext cx="219305" cy="584774"/>
          </a:xfrm>
          <a:prstGeom prst="leftBrace">
            <a:avLst>
              <a:gd name="adj1" fmla="val 21689"/>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94" name="TextBox 93">
            <a:extLst>
              <a:ext uri="{FF2B5EF4-FFF2-40B4-BE49-F238E27FC236}">
                <a16:creationId xmlns:a16="http://schemas.microsoft.com/office/drawing/2014/main" id="{FECB5E9E-BE79-77A7-00F1-85DB37EE00A9}"/>
              </a:ext>
            </a:extLst>
          </p:cNvPr>
          <p:cNvSpPr txBox="1"/>
          <p:nvPr/>
        </p:nvSpPr>
        <p:spPr>
          <a:xfrm flipH="1">
            <a:off x="8045500" y="4826413"/>
            <a:ext cx="2903236"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Binary relationship</a:t>
            </a:r>
            <a:endParaRPr lang="en-CN" sz="1600" dirty="0">
              <a:latin typeface="Constantia" panose="02030602050306030303" pitchFamily="18" charset="0"/>
              <a:ea typeface="Klee Medium" panose="02020600000000000000" pitchFamily="18" charset="-128"/>
            </a:endParaRPr>
          </a:p>
        </p:txBody>
      </p:sp>
      <p:sp>
        <p:nvSpPr>
          <p:cNvPr id="129" name="TextBox 128">
            <a:extLst>
              <a:ext uri="{FF2B5EF4-FFF2-40B4-BE49-F238E27FC236}">
                <a16:creationId xmlns:a16="http://schemas.microsoft.com/office/drawing/2014/main" id="{6624DB72-87BB-2B7C-3654-22606E2F4BB4}"/>
              </a:ext>
            </a:extLst>
          </p:cNvPr>
          <p:cNvSpPr txBox="1"/>
          <p:nvPr/>
        </p:nvSpPr>
        <p:spPr>
          <a:xfrm flipH="1">
            <a:off x="1102751" y="5724229"/>
            <a:ext cx="9453923"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And many other tasks, like </a:t>
            </a:r>
            <a:r>
              <a:rPr lang="en-US" sz="1600" b="1" u="sng" dirty="0">
                <a:latin typeface="Constantia" panose="02030602050306030303" pitchFamily="18" charset="0"/>
                <a:ea typeface="Klee Medium" panose="02020600000000000000" pitchFamily="18" charset="-128"/>
              </a:rPr>
              <a:t>clustering</a:t>
            </a:r>
            <a:r>
              <a:rPr lang="en-US" sz="1600" b="1" dirty="0">
                <a:latin typeface="Constantia" panose="02030602050306030303" pitchFamily="18" charset="0"/>
                <a:ea typeface="Klee Medium" panose="02020600000000000000" pitchFamily="18" charset="-128"/>
              </a:rPr>
              <a:t>, </a:t>
            </a:r>
            <a:r>
              <a:rPr lang="en-US" sz="1600" b="1" u="sng" dirty="0">
                <a:latin typeface="Constantia" panose="02030602050306030303" pitchFamily="18" charset="0"/>
                <a:ea typeface="Klee Medium" panose="02020600000000000000" pitchFamily="18" charset="-128"/>
              </a:rPr>
              <a:t>textual similarity,</a:t>
            </a:r>
            <a:r>
              <a:rPr lang="en-US" sz="1600" b="1" dirty="0">
                <a:latin typeface="Constantia" panose="02030602050306030303" pitchFamily="18" charset="0"/>
                <a:ea typeface="Klee Medium" panose="02020600000000000000" pitchFamily="18" charset="-128"/>
              </a:rPr>
              <a:t> </a:t>
            </a:r>
            <a:r>
              <a:rPr lang="en-US" sz="1600" b="1" u="sng" dirty="0">
                <a:latin typeface="Constantia" panose="02030602050306030303" pitchFamily="18" charset="0"/>
                <a:ea typeface="Klee Medium" panose="02020600000000000000" pitchFamily="18" charset="-128"/>
              </a:rPr>
              <a:t>natural language inference</a:t>
            </a:r>
            <a:r>
              <a:rPr lang="en-US" sz="1600" b="1" dirty="0">
                <a:latin typeface="Constantia" panose="02030602050306030303" pitchFamily="18" charset="0"/>
                <a:ea typeface="Klee Medium" panose="02020600000000000000" pitchFamily="18" charset="-128"/>
              </a:rPr>
              <a:t>, etc. </a:t>
            </a:r>
            <a:endParaRPr lang="en-CN" sz="1600" b="1"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741394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209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Benchmark</a:t>
            </a:r>
          </a:p>
          <a:p>
            <a:r>
              <a:rPr lang="en-US" altLang="zh-CN" sz="1800" dirty="0">
                <a:latin typeface="Microsoft YaHei UI" panose="020B0503020204020204" pitchFamily="34" charset="-122"/>
                <a:ea typeface="Microsoft YaHei UI" panose="020B0503020204020204" pitchFamily="34" charset="-122"/>
              </a:rPr>
              <a:t>English</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MTEB (Massive Text Embedding Benchmark)</a:t>
            </a:r>
          </a:p>
          <a:p>
            <a:r>
              <a:rPr lang="en-US" altLang="zh-CN" sz="1800" dirty="0">
                <a:latin typeface="Microsoft YaHei UI" panose="020B0503020204020204" pitchFamily="34" charset="-122"/>
                <a:ea typeface="Microsoft YaHei UI" panose="020B0503020204020204" pitchFamily="34" charset="-122"/>
              </a:rPr>
              <a:t>Chinese</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C-MTEB (Chinese Massive Text Embedding Benchmark)</a:t>
            </a:r>
          </a:p>
        </p:txBody>
      </p:sp>
      <p:pic>
        <p:nvPicPr>
          <p:cNvPr id="52226" name="Picture 2" descr="MTEB: Massive Text Embedding Benchmark">
            <a:extLst>
              <a:ext uri="{FF2B5EF4-FFF2-40B4-BE49-F238E27FC236}">
                <a16:creationId xmlns:a16="http://schemas.microsoft.com/office/drawing/2014/main" id="{05D67238-299D-E816-73E9-B36FD3A67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871452"/>
            <a:ext cx="5143038" cy="2635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97256C-672C-C53F-95B3-D58C5A739DA2}"/>
              </a:ext>
            </a:extLst>
          </p:cNvPr>
          <p:cNvSpPr txBox="1"/>
          <p:nvPr/>
        </p:nvSpPr>
        <p:spPr>
          <a:xfrm>
            <a:off x="918126" y="5650331"/>
            <a:ext cx="4335607" cy="584775"/>
          </a:xfrm>
          <a:prstGeom prst="rect">
            <a:avLst/>
          </a:prstGeom>
          <a:noFill/>
        </p:spPr>
        <p:txBody>
          <a:bodyPr wrap="square">
            <a:spAutoFit/>
          </a:bodyPr>
          <a:lstStyle/>
          <a:p>
            <a:r>
              <a:rPr lang="en-US" sz="1600" b="1" i="0" u="none" strike="noStrike" dirty="0">
                <a:solidFill>
                  <a:srgbClr val="111827"/>
                </a:solidFill>
                <a:effectLst/>
                <a:highlight>
                  <a:srgbClr val="FFFFFF"/>
                </a:highlight>
                <a:latin typeface="Constantia" panose="02030602050306030303" pitchFamily="18" charset="0"/>
              </a:rPr>
              <a:t>MTEB. </a:t>
            </a:r>
            <a:r>
              <a:rPr lang="en-US" sz="1600" i="0" u="none" strike="noStrike" dirty="0">
                <a:solidFill>
                  <a:srgbClr val="111827"/>
                </a:solidFill>
                <a:effectLst/>
                <a:highlight>
                  <a:srgbClr val="FFFFFF"/>
                </a:highlight>
                <a:latin typeface="Constantia" panose="02030602050306030303" pitchFamily="18" charset="0"/>
              </a:rPr>
              <a:t>Created by HuggingFace</a:t>
            </a:r>
          </a:p>
          <a:p>
            <a:r>
              <a:rPr lang="en-US" sz="1600" dirty="0">
                <a:solidFill>
                  <a:srgbClr val="111827"/>
                </a:solidFill>
                <a:highlight>
                  <a:srgbClr val="FFFFFF"/>
                </a:highlight>
                <a:latin typeface="Constantia" panose="02030602050306030303" pitchFamily="18" charset="0"/>
              </a:rPr>
              <a:t>For </a:t>
            </a:r>
            <a:r>
              <a:rPr lang="en-US" sz="1600" b="1" dirty="0">
                <a:solidFill>
                  <a:srgbClr val="111827"/>
                </a:solidFill>
                <a:highlight>
                  <a:srgbClr val="FFFFFF"/>
                </a:highlight>
                <a:latin typeface="Constantia" panose="02030602050306030303" pitchFamily="18" charset="0"/>
              </a:rPr>
              <a:t>English</a:t>
            </a:r>
            <a:r>
              <a:rPr lang="en-US" sz="1600" dirty="0">
                <a:solidFill>
                  <a:srgbClr val="111827"/>
                </a:solidFill>
                <a:highlight>
                  <a:srgbClr val="FFFFFF"/>
                </a:highlight>
                <a:latin typeface="Constantia" panose="02030602050306030303" pitchFamily="18" charset="0"/>
              </a:rPr>
              <a:t>, </a:t>
            </a:r>
            <a:r>
              <a:rPr lang="en-US" sz="1600" b="1" i="0" u="none" strike="noStrike" dirty="0">
                <a:solidFill>
                  <a:srgbClr val="111827"/>
                </a:solidFill>
                <a:effectLst/>
                <a:highlight>
                  <a:srgbClr val="FFFFFF"/>
                </a:highlight>
                <a:latin typeface="Constantia" panose="02030602050306030303" pitchFamily="18" charset="0"/>
              </a:rPr>
              <a:t>56 datasets </a:t>
            </a:r>
            <a:r>
              <a:rPr lang="en-US" sz="1600" i="0" u="none" strike="noStrike" dirty="0">
                <a:solidFill>
                  <a:srgbClr val="111827"/>
                </a:solidFill>
                <a:effectLst/>
                <a:highlight>
                  <a:srgbClr val="FFFFFF"/>
                </a:highlight>
                <a:latin typeface="Constantia" panose="02030602050306030303" pitchFamily="18" charset="0"/>
              </a:rPr>
              <a:t>across </a:t>
            </a:r>
            <a:r>
              <a:rPr lang="en-US" sz="1600" b="1" i="0" u="none" strike="noStrike" dirty="0">
                <a:solidFill>
                  <a:srgbClr val="111827"/>
                </a:solidFill>
                <a:effectLst/>
                <a:highlight>
                  <a:srgbClr val="FFFFFF"/>
                </a:highlight>
                <a:latin typeface="Constantia" panose="02030602050306030303" pitchFamily="18" charset="0"/>
              </a:rPr>
              <a:t>8 tasks </a:t>
            </a:r>
            <a:endParaRPr lang="en-CN" sz="1600" b="1" dirty="0">
              <a:latin typeface="Constantia" panose="02030602050306030303" pitchFamily="18" charset="0"/>
            </a:endParaRPr>
          </a:p>
        </p:txBody>
      </p:sp>
      <p:pic>
        <p:nvPicPr>
          <p:cNvPr id="52228" name="Picture 4" descr="MTEB指标包含些啥、啥和那啥？ - 知乎">
            <a:extLst>
              <a:ext uri="{FF2B5EF4-FFF2-40B4-BE49-F238E27FC236}">
                <a16:creationId xmlns:a16="http://schemas.microsoft.com/office/drawing/2014/main" id="{1E145C1A-F5F2-79C7-87FF-A9B5334BD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260" y="2825414"/>
            <a:ext cx="4039837" cy="2727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B00387-9308-4F26-9999-12178D363AFA}"/>
              </a:ext>
            </a:extLst>
          </p:cNvPr>
          <p:cNvSpPr txBox="1"/>
          <p:nvPr/>
        </p:nvSpPr>
        <p:spPr>
          <a:xfrm>
            <a:off x="6823507" y="5650331"/>
            <a:ext cx="4335607" cy="584775"/>
          </a:xfrm>
          <a:prstGeom prst="rect">
            <a:avLst/>
          </a:prstGeom>
          <a:noFill/>
        </p:spPr>
        <p:txBody>
          <a:bodyPr wrap="square">
            <a:spAutoFit/>
          </a:bodyPr>
          <a:lstStyle/>
          <a:p>
            <a:r>
              <a:rPr lang="en-US" sz="1600" b="1" i="0" u="none" strike="noStrike" dirty="0">
                <a:solidFill>
                  <a:srgbClr val="111827"/>
                </a:solidFill>
                <a:effectLst/>
                <a:highlight>
                  <a:srgbClr val="FFFFFF"/>
                </a:highlight>
                <a:latin typeface="Constantia" panose="02030602050306030303" pitchFamily="18" charset="0"/>
              </a:rPr>
              <a:t>C-MTEB. </a:t>
            </a:r>
            <a:r>
              <a:rPr lang="en-US" sz="1600" i="0" u="none" strike="noStrike" dirty="0">
                <a:solidFill>
                  <a:srgbClr val="111827"/>
                </a:solidFill>
                <a:effectLst/>
                <a:highlight>
                  <a:srgbClr val="FFFFFF"/>
                </a:highlight>
                <a:latin typeface="Constantia" panose="02030602050306030303" pitchFamily="18" charset="0"/>
              </a:rPr>
              <a:t>Created by </a:t>
            </a:r>
            <a:r>
              <a:rPr lang="en-US" sz="1600" b="1" i="0" u="none" strike="noStrike" dirty="0">
                <a:solidFill>
                  <a:srgbClr val="111827"/>
                </a:solidFill>
                <a:effectLst/>
                <a:highlight>
                  <a:srgbClr val="FFFFFF"/>
                </a:highlight>
                <a:latin typeface="Constantia" panose="02030602050306030303" pitchFamily="18" charset="0"/>
              </a:rPr>
              <a:t>BAAI</a:t>
            </a:r>
            <a:r>
              <a:rPr lang="en-US" sz="1600" i="0" u="none" strike="noStrike" dirty="0">
                <a:solidFill>
                  <a:srgbClr val="111827"/>
                </a:solidFill>
                <a:effectLst/>
                <a:highlight>
                  <a:srgbClr val="FFFFFF"/>
                </a:highlight>
                <a:latin typeface="Constantia" panose="02030602050306030303" pitchFamily="18" charset="0"/>
              </a:rPr>
              <a:t> &amp; HuggingFace</a:t>
            </a:r>
          </a:p>
          <a:p>
            <a:r>
              <a:rPr lang="en-US" sz="1600" dirty="0">
                <a:solidFill>
                  <a:srgbClr val="111827"/>
                </a:solidFill>
                <a:highlight>
                  <a:srgbClr val="FFFFFF"/>
                </a:highlight>
                <a:latin typeface="Constantia" panose="02030602050306030303" pitchFamily="18" charset="0"/>
              </a:rPr>
              <a:t>For </a:t>
            </a:r>
            <a:r>
              <a:rPr lang="en-US" sz="1600" b="1" dirty="0">
                <a:solidFill>
                  <a:srgbClr val="111827"/>
                </a:solidFill>
                <a:highlight>
                  <a:srgbClr val="FFFFFF"/>
                </a:highlight>
                <a:latin typeface="Constantia" panose="02030602050306030303" pitchFamily="18" charset="0"/>
              </a:rPr>
              <a:t>Chinese</a:t>
            </a:r>
            <a:r>
              <a:rPr lang="en-US" sz="1600" dirty="0">
                <a:solidFill>
                  <a:srgbClr val="111827"/>
                </a:solidFill>
                <a:highlight>
                  <a:srgbClr val="FFFFFF"/>
                </a:highlight>
                <a:latin typeface="Constantia" panose="02030602050306030303" pitchFamily="18" charset="0"/>
              </a:rPr>
              <a:t>, </a:t>
            </a:r>
            <a:r>
              <a:rPr lang="en-US" sz="1600" b="1" dirty="0">
                <a:solidFill>
                  <a:srgbClr val="111827"/>
                </a:solidFill>
                <a:highlight>
                  <a:srgbClr val="FFFFFF"/>
                </a:highlight>
                <a:latin typeface="Constantia" panose="02030602050306030303" pitchFamily="18" charset="0"/>
              </a:rPr>
              <a:t>38</a:t>
            </a:r>
            <a:r>
              <a:rPr lang="en-US" sz="1600" b="1" i="0" u="none" strike="noStrike" dirty="0">
                <a:solidFill>
                  <a:srgbClr val="111827"/>
                </a:solidFill>
                <a:effectLst/>
                <a:highlight>
                  <a:srgbClr val="FFFFFF"/>
                </a:highlight>
                <a:latin typeface="Constantia" panose="02030602050306030303" pitchFamily="18" charset="0"/>
              </a:rPr>
              <a:t> datasets </a:t>
            </a:r>
            <a:r>
              <a:rPr lang="en-US" sz="1600" i="0" u="none" strike="noStrike" dirty="0">
                <a:solidFill>
                  <a:srgbClr val="111827"/>
                </a:solidFill>
                <a:effectLst/>
                <a:highlight>
                  <a:srgbClr val="FFFFFF"/>
                </a:highlight>
                <a:latin typeface="Constantia" panose="02030602050306030303" pitchFamily="18" charset="0"/>
              </a:rPr>
              <a:t>across </a:t>
            </a:r>
            <a:r>
              <a:rPr lang="en-US" sz="1600" b="1" dirty="0">
                <a:solidFill>
                  <a:srgbClr val="111827"/>
                </a:solidFill>
                <a:highlight>
                  <a:srgbClr val="FFFFFF"/>
                </a:highlight>
                <a:latin typeface="Constantia" panose="02030602050306030303" pitchFamily="18" charset="0"/>
              </a:rPr>
              <a:t>7</a:t>
            </a:r>
            <a:r>
              <a:rPr lang="en-US" sz="1600" b="1" i="0" u="none" strike="noStrike" dirty="0">
                <a:solidFill>
                  <a:srgbClr val="111827"/>
                </a:solidFill>
                <a:effectLst/>
                <a:highlight>
                  <a:srgbClr val="FFFFFF"/>
                </a:highlight>
                <a:latin typeface="Constantia" panose="02030602050306030303" pitchFamily="18" charset="0"/>
              </a:rPr>
              <a:t> tasks </a:t>
            </a:r>
            <a:endParaRPr lang="en-CN" sz="1600" b="1" dirty="0">
              <a:latin typeface="Constantia" panose="02030602050306030303" pitchFamily="18" charset="0"/>
            </a:endParaRPr>
          </a:p>
        </p:txBody>
      </p:sp>
      <p:pic>
        <p:nvPicPr>
          <p:cNvPr id="52230" name="Picture 6" descr="Hugging Face - Current Openings">
            <a:extLst>
              <a:ext uri="{FF2B5EF4-FFF2-40B4-BE49-F238E27FC236}">
                <a16:creationId xmlns:a16="http://schemas.microsoft.com/office/drawing/2014/main" id="{3166FD55-877F-F5B7-47C4-535D5421EC8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50475" y="2598690"/>
            <a:ext cx="545523" cy="5455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ugging Face - Current Openings">
            <a:extLst>
              <a:ext uri="{FF2B5EF4-FFF2-40B4-BE49-F238E27FC236}">
                <a16:creationId xmlns:a16="http://schemas.microsoft.com/office/drawing/2014/main" id="{0A12DFC3-FDF6-7B68-88EE-695CB9B835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82441" y="2979441"/>
            <a:ext cx="465598" cy="465598"/>
          </a:xfrm>
          <a:prstGeom prst="rect">
            <a:avLst/>
          </a:prstGeom>
          <a:noFill/>
          <a:extLst>
            <a:ext uri="{909E8E84-426E-40DD-AFC4-6F175D3DCCD1}">
              <a14:hiddenFill xmlns:a14="http://schemas.microsoft.com/office/drawing/2010/main">
                <a:solidFill>
                  <a:srgbClr val="FFFFFF"/>
                </a:solidFill>
              </a14:hiddenFill>
            </a:ext>
          </a:extLst>
        </p:spPr>
      </p:pic>
      <p:pic>
        <p:nvPicPr>
          <p:cNvPr id="52232" name="Picture 8" descr="BAAI (Beijing Academy of Artificial Intelligence)">
            <a:extLst>
              <a:ext uri="{FF2B5EF4-FFF2-40B4-BE49-F238E27FC236}">
                <a16:creationId xmlns:a16="http://schemas.microsoft.com/office/drawing/2014/main" id="{AC4B6ACB-5AE2-9A19-6D2B-FCF8866551C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1960" b="22252"/>
          <a:stretch/>
        </p:blipFill>
        <p:spPr bwMode="auto">
          <a:xfrm>
            <a:off x="10537848" y="2558942"/>
            <a:ext cx="781231" cy="43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02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a:t>
            </a:r>
          </a:p>
          <a:p>
            <a:r>
              <a:rPr lang="en-US" altLang="zh-CN" sz="1800" u="sng" dirty="0">
                <a:latin typeface="Microsoft YaHei UI" panose="020B0503020204020204" pitchFamily="34" charset="-122"/>
                <a:ea typeface="Microsoft YaHei UI" panose="020B0503020204020204" pitchFamily="34" charset="-122"/>
              </a:rPr>
              <a:t>Leading performance in English</a:t>
            </a:r>
            <a:r>
              <a:rPr lang="en-US" altLang="zh-CN" sz="1800" dirty="0">
                <a:latin typeface="Microsoft YaHei UI" panose="020B0503020204020204" pitchFamily="34" charset="-122"/>
                <a:ea typeface="Microsoft YaHei UI" panose="020B0503020204020204" pitchFamily="34" charset="-122"/>
              </a:rPr>
              <a:t> upon the time of release</a:t>
            </a:r>
          </a:p>
          <a:p>
            <a:r>
              <a:rPr lang="en-US" altLang="zh-CN" sz="1800" u="sng" dirty="0">
                <a:latin typeface="Microsoft YaHei UI" panose="020B0503020204020204" pitchFamily="34" charset="-122"/>
                <a:ea typeface="Microsoft YaHei UI" panose="020B0503020204020204" pitchFamily="34" charset="-122"/>
              </a:rPr>
              <a:t>Huge advantages in Chinese</a:t>
            </a:r>
            <a:r>
              <a:rPr lang="en-US" altLang="zh-CN" sz="1800" dirty="0">
                <a:latin typeface="Microsoft YaHei UI" panose="020B0503020204020204" pitchFamily="34" charset="-122"/>
                <a:ea typeface="Microsoft YaHei UI" panose="020B0503020204020204" pitchFamily="34" charset="-122"/>
              </a:rPr>
              <a:t> compared with other Chinese embeddings</a:t>
            </a:r>
          </a:p>
          <a:p>
            <a:pPr marL="0" indent="0">
              <a:buNone/>
            </a:pPr>
            <a:endParaRPr lang="en-US" altLang="zh-CN" sz="1800" dirty="0">
              <a:latin typeface="Microsoft YaHei UI" panose="020B0503020204020204" pitchFamily="34" charset="-122"/>
              <a:ea typeface="Microsoft YaHei UI" panose="020B0503020204020204" pitchFamily="34" charset="-122"/>
            </a:endParaRPr>
          </a:p>
        </p:txBody>
      </p:sp>
      <p:pic>
        <p:nvPicPr>
          <p:cNvPr id="3" name="Picture 2">
            <a:extLst>
              <a:ext uri="{FF2B5EF4-FFF2-40B4-BE49-F238E27FC236}">
                <a16:creationId xmlns:a16="http://schemas.microsoft.com/office/drawing/2014/main" id="{AADEBFDB-1ADF-86CB-7B42-5DF3D24C306A}"/>
              </a:ext>
            </a:extLst>
          </p:cNvPr>
          <p:cNvPicPr>
            <a:picLocks noChangeAspect="1"/>
          </p:cNvPicPr>
          <p:nvPr/>
        </p:nvPicPr>
        <p:blipFill>
          <a:blip r:embed="rId3"/>
          <a:stretch>
            <a:fillRect/>
          </a:stretch>
        </p:blipFill>
        <p:spPr>
          <a:xfrm>
            <a:off x="6301543" y="4922124"/>
            <a:ext cx="5167312" cy="1673552"/>
          </a:xfrm>
          <a:prstGeom prst="rect">
            <a:avLst/>
          </a:prstGeom>
        </p:spPr>
      </p:pic>
      <p:pic>
        <p:nvPicPr>
          <p:cNvPr id="4" name="Picture 3">
            <a:extLst>
              <a:ext uri="{FF2B5EF4-FFF2-40B4-BE49-F238E27FC236}">
                <a16:creationId xmlns:a16="http://schemas.microsoft.com/office/drawing/2014/main" id="{AB9E45CB-A87D-7221-AD4C-DD6D536D39DB}"/>
              </a:ext>
            </a:extLst>
          </p:cNvPr>
          <p:cNvPicPr>
            <a:picLocks noChangeAspect="1"/>
          </p:cNvPicPr>
          <p:nvPr/>
        </p:nvPicPr>
        <p:blipFill>
          <a:blip r:embed="rId4"/>
          <a:stretch>
            <a:fillRect/>
          </a:stretch>
        </p:blipFill>
        <p:spPr>
          <a:xfrm>
            <a:off x="6336050" y="2803576"/>
            <a:ext cx="5132805" cy="1837458"/>
          </a:xfrm>
          <a:prstGeom prst="rect">
            <a:avLst/>
          </a:prstGeom>
        </p:spPr>
      </p:pic>
      <p:pic>
        <p:nvPicPr>
          <p:cNvPr id="6" name="Picture 5">
            <a:extLst>
              <a:ext uri="{FF2B5EF4-FFF2-40B4-BE49-F238E27FC236}">
                <a16:creationId xmlns:a16="http://schemas.microsoft.com/office/drawing/2014/main" id="{EBBC7FD2-0D7C-3FC1-25E1-15E5A8AED446}"/>
              </a:ext>
            </a:extLst>
          </p:cNvPr>
          <p:cNvPicPr>
            <a:picLocks noChangeAspect="1"/>
          </p:cNvPicPr>
          <p:nvPr/>
        </p:nvPicPr>
        <p:blipFill>
          <a:blip r:embed="rId5"/>
          <a:stretch>
            <a:fillRect/>
          </a:stretch>
        </p:blipFill>
        <p:spPr>
          <a:xfrm>
            <a:off x="10258008" y="4697850"/>
            <a:ext cx="1130300" cy="254000"/>
          </a:xfrm>
          <a:prstGeom prst="rect">
            <a:avLst/>
          </a:prstGeom>
        </p:spPr>
      </p:pic>
      <p:pic>
        <p:nvPicPr>
          <p:cNvPr id="8" name="Picture 7">
            <a:extLst>
              <a:ext uri="{FF2B5EF4-FFF2-40B4-BE49-F238E27FC236}">
                <a16:creationId xmlns:a16="http://schemas.microsoft.com/office/drawing/2014/main" id="{141B0ECF-952C-0E9C-AA70-12F44CB9C7BD}"/>
              </a:ext>
            </a:extLst>
          </p:cNvPr>
          <p:cNvPicPr>
            <a:picLocks noChangeAspect="1"/>
          </p:cNvPicPr>
          <p:nvPr/>
        </p:nvPicPr>
        <p:blipFill>
          <a:blip r:embed="rId6"/>
          <a:stretch>
            <a:fillRect/>
          </a:stretch>
        </p:blipFill>
        <p:spPr>
          <a:xfrm>
            <a:off x="10053703" y="2541401"/>
            <a:ext cx="1334605" cy="278340"/>
          </a:xfrm>
          <a:prstGeom prst="rect">
            <a:avLst/>
          </a:prstGeom>
        </p:spPr>
      </p:pic>
      <p:grpSp>
        <p:nvGrpSpPr>
          <p:cNvPr id="9" name="Group 8">
            <a:extLst>
              <a:ext uri="{FF2B5EF4-FFF2-40B4-BE49-F238E27FC236}">
                <a16:creationId xmlns:a16="http://schemas.microsoft.com/office/drawing/2014/main" id="{34EB4B98-7E52-9C76-4A38-46252E72F160}"/>
              </a:ext>
            </a:extLst>
          </p:cNvPr>
          <p:cNvGrpSpPr/>
          <p:nvPr/>
        </p:nvGrpSpPr>
        <p:grpSpPr>
          <a:xfrm>
            <a:off x="468857" y="3321450"/>
            <a:ext cx="2803105" cy="2578864"/>
            <a:chOff x="311346" y="3153158"/>
            <a:chExt cx="2671447" cy="2753987"/>
          </a:xfrm>
        </p:grpSpPr>
        <p:pic>
          <p:nvPicPr>
            <p:cNvPr id="10" name="Picture 9">
              <a:extLst>
                <a:ext uri="{FF2B5EF4-FFF2-40B4-BE49-F238E27FC236}">
                  <a16:creationId xmlns:a16="http://schemas.microsoft.com/office/drawing/2014/main" id="{2CF45348-1624-1CA8-C2D2-20A67F86F325}"/>
                </a:ext>
              </a:extLst>
            </p:cNvPr>
            <p:cNvPicPr>
              <a:picLocks noChangeAspect="1"/>
            </p:cNvPicPr>
            <p:nvPr/>
          </p:nvPicPr>
          <p:blipFill rotWithShape="1">
            <a:blip r:embed="rId7"/>
            <a:srcRect t="8186" r="59735"/>
            <a:stretch/>
          </p:blipFill>
          <p:spPr>
            <a:xfrm>
              <a:off x="322591" y="3195540"/>
              <a:ext cx="2278433" cy="2406003"/>
            </a:xfrm>
            <a:prstGeom prst="rect">
              <a:avLst/>
            </a:prstGeom>
          </p:spPr>
        </p:pic>
        <p:sp>
          <p:nvSpPr>
            <p:cNvPr id="11" name="TextBox 10">
              <a:extLst>
                <a:ext uri="{FF2B5EF4-FFF2-40B4-BE49-F238E27FC236}">
                  <a16:creationId xmlns:a16="http://schemas.microsoft.com/office/drawing/2014/main" id="{7F53DFA2-CB84-A5AF-A4CE-0AB6564B0D54}"/>
                </a:ext>
              </a:extLst>
            </p:cNvPr>
            <p:cNvSpPr txBox="1"/>
            <p:nvPr/>
          </p:nvSpPr>
          <p:spPr>
            <a:xfrm>
              <a:off x="1468014" y="3153158"/>
              <a:ext cx="438051" cy="241083"/>
            </a:xfrm>
            <a:prstGeom prst="rect">
              <a:avLst/>
            </a:prstGeom>
            <a:solidFill>
              <a:schemeClr val="bg1"/>
            </a:solidFill>
          </p:spPr>
          <p:txBody>
            <a:bodyPr wrap="none" rtlCol="0">
              <a:spAutoFit/>
            </a:bodyPr>
            <a:lstStyle/>
            <a:p>
              <a:r>
                <a:rPr lang="en-CN" sz="800" dirty="0">
                  <a:latin typeface="Hannotate SC" panose="03000500000000000000" pitchFamily="66" charset="-122"/>
                  <a:ea typeface="Hannotate SC" panose="03000500000000000000" pitchFamily="66" charset="-122"/>
                </a:rPr>
                <a:t>检索</a:t>
              </a:r>
            </a:p>
          </p:txBody>
        </p:sp>
        <p:sp>
          <p:nvSpPr>
            <p:cNvPr id="12" name="TextBox 11">
              <a:extLst>
                <a:ext uri="{FF2B5EF4-FFF2-40B4-BE49-F238E27FC236}">
                  <a16:creationId xmlns:a16="http://schemas.microsoft.com/office/drawing/2014/main" id="{D5D54435-BB9E-BAC0-39CB-7C89222C4514}"/>
                </a:ext>
              </a:extLst>
            </p:cNvPr>
            <p:cNvSpPr txBox="1"/>
            <p:nvPr/>
          </p:nvSpPr>
          <p:spPr>
            <a:xfrm>
              <a:off x="395199" y="3713549"/>
              <a:ext cx="391438" cy="215444"/>
            </a:xfrm>
            <a:prstGeom prst="rect">
              <a:avLst/>
            </a:prstGeom>
            <a:solidFill>
              <a:schemeClr val="bg1"/>
            </a:solidFill>
          </p:spPr>
          <p:txBody>
            <a:bodyPr wrap="square" rtlCol="0">
              <a:spAutoFit/>
            </a:bodyPr>
            <a:lstStyle/>
            <a:p>
              <a:r>
                <a:rPr lang="en-CN" sz="800" dirty="0">
                  <a:latin typeface="Hannotate SC" panose="03000500000000000000" pitchFamily="66" charset="-122"/>
                  <a:ea typeface="Hannotate SC" panose="03000500000000000000" pitchFamily="66" charset="-122"/>
                </a:rPr>
                <a:t>排序</a:t>
              </a:r>
            </a:p>
          </p:txBody>
        </p:sp>
        <p:sp>
          <p:nvSpPr>
            <p:cNvPr id="13" name="TextBox 12">
              <a:extLst>
                <a:ext uri="{FF2B5EF4-FFF2-40B4-BE49-F238E27FC236}">
                  <a16:creationId xmlns:a16="http://schemas.microsoft.com/office/drawing/2014/main" id="{DD3CC46F-E316-98C7-15C0-C4BF6BA63B3A}"/>
                </a:ext>
              </a:extLst>
            </p:cNvPr>
            <p:cNvSpPr txBox="1"/>
            <p:nvPr/>
          </p:nvSpPr>
          <p:spPr>
            <a:xfrm>
              <a:off x="311346" y="4813795"/>
              <a:ext cx="505919" cy="215444"/>
            </a:xfrm>
            <a:prstGeom prst="rect">
              <a:avLst/>
            </a:prstGeom>
            <a:solidFill>
              <a:schemeClr val="bg1"/>
            </a:solidFill>
          </p:spPr>
          <p:txBody>
            <a:bodyPr wrap="square" rtlCol="0">
              <a:spAutoFit/>
            </a:bodyPr>
            <a:lstStyle/>
            <a:p>
              <a:r>
                <a:rPr lang="en-CN" sz="800" dirty="0">
                  <a:latin typeface="Hannotate SC" panose="03000500000000000000" pitchFamily="66" charset="-122"/>
                  <a:ea typeface="Hannotate SC" panose="03000500000000000000" pitchFamily="66" charset="-122"/>
                </a:rPr>
                <a:t>相似性</a:t>
              </a:r>
            </a:p>
          </p:txBody>
        </p:sp>
        <p:sp>
          <p:nvSpPr>
            <p:cNvPr id="14" name="TextBox 13">
              <a:extLst>
                <a:ext uri="{FF2B5EF4-FFF2-40B4-BE49-F238E27FC236}">
                  <a16:creationId xmlns:a16="http://schemas.microsoft.com/office/drawing/2014/main" id="{921C4A1A-5D6C-B5AB-64F3-898CF46AA4BF}"/>
                </a:ext>
              </a:extLst>
            </p:cNvPr>
            <p:cNvSpPr txBox="1"/>
            <p:nvPr/>
          </p:nvSpPr>
          <p:spPr>
            <a:xfrm>
              <a:off x="2475533" y="4901707"/>
              <a:ext cx="426447" cy="215444"/>
            </a:xfrm>
            <a:prstGeom prst="rect">
              <a:avLst/>
            </a:prstGeom>
            <a:solidFill>
              <a:schemeClr val="bg1"/>
            </a:solidFill>
          </p:spPr>
          <p:txBody>
            <a:bodyPr wrap="square" rtlCol="0">
              <a:spAutoFit/>
            </a:bodyPr>
            <a:lstStyle/>
            <a:p>
              <a:r>
                <a:rPr lang="en-CN" sz="800" dirty="0">
                  <a:latin typeface="Hannotate SC" panose="03000500000000000000" pitchFamily="66" charset="-122"/>
                  <a:ea typeface="Hannotate SC" panose="03000500000000000000" pitchFamily="66" charset="-122"/>
                </a:rPr>
                <a:t>分类</a:t>
              </a:r>
            </a:p>
          </p:txBody>
        </p:sp>
        <p:sp>
          <p:nvSpPr>
            <p:cNvPr id="15" name="TextBox 14">
              <a:extLst>
                <a:ext uri="{FF2B5EF4-FFF2-40B4-BE49-F238E27FC236}">
                  <a16:creationId xmlns:a16="http://schemas.microsoft.com/office/drawing/2014/main" id="{13745124-5234-420D-AABC-4F93E8FD52E0}"/>
                </a:ext>
              </a:extLst>
            </p:cNvPr>
            <p:cNvSpPr txBox="1"/>
            <p:nvPr/>
          </p:nvSpPr>
          <p:spPr>
            <a:xfrm>
              <a:off x="2530332" y="3743109"/>
              <a:ext cx="452461" cy="241083"/>
            </a:xfrm>
            <a:prstGeom prst="rect">
              <a:avLst/>
            </a:prstGeom>
            <a:solidFill>
              <a:schemeClr val="bg1"/>
            </a:solidFill>
          </p:spPr>
          <p:txBody>
            <a:bodyPr wrap="none" rtlCol="0">
              <a:spAutoFit/>
            </a:bodyPr>
            <a:lstStyle/>
            <a:p>
              <a:r>
                <a:rPr lang="en-CN" sz="800" dirty="0">
                  <a:latin typeface="Hannotate SC" panose="03000500000000000000" pitchFamily="66" charset="-122"/>
                  <a:ea typeface="Hannotate SC" panose="03000500000000000000" pitchFamily="66" charset="-122"/>
                </a:rPr>
                <a:t>聚类</a:t>
              </a:r>
            </a:p>
          </p:txBody>
        </p:sp>
        <p:sp>
          <p:nvSpPr>
            <p:cNvPr id="16" name="TextBox 15">
              <a:extLst>
                <a:ext uri="{FF2B5EF4-FFF2-40B4-BE49-F238E27FC236}">
                  <a16:creationId xmlns:a16="http://schemas.microsoft.com/office/drawing/2014/main" id="{98C76A3B-2E06-1BE2-6426-3EB071FA2045}"/>
                </a:ext>
              </a:extLst>
            </p:cNvPr>
            <p:cNvSpPr txBox="1"/>
            <p:nvPr/>
          </p:nvSpPr>
          <p:spPr>
            <a:xfrm>
              <a:off x="1469814" y="5378114"/>
              <a:ext cx="436251" cy="241083"/>
            </a:xfrm>
            <a:prstGeom prst="rect">
              <a:avLst/>
            </a:prstGeom>
            <a:solidFill>
              <a:schemeClr val="bg1"/>
            </a:solidFill>
          </p:spPr>
          <p:txBody>
            <a:bodyPr wrap="none" rtlCol="0">
              <a:spAutoFit/>
            </a:bodyPr>
            <a:lstStyle/>
            <a:p>
              <a:r>
                <a:rPr lang="en-CN" sz="800" dirty="0">
                  <a:latin typeface="Hannotate SC" panose="03000500000000000000" pitchFamily="66" charset="-122"/>
                  <a:ea typeface="Hannotate SC" panose="03000500000000000000" pitchFamily="66" charset="-122"/>
                </a:rPr>
                <a:t>推理</a:t>
              </a:r>
            </a:p>
          </p:txBody>
        </p:sp>
        <p:pic>
          <p:nvPicPr>
            <p:cNvPr id="17" name="Picture 16">
              <a:extLst>
                <a:ext uri="{FF2B5EF4-FFF2-40B4-BE49-F238E27FC236}">
                  <a16:creationId xmlns:a16="http://schemas.microsoft.com/office/drawing/2014/main" id="{BE457C41-A4BE-5ECC-353B-1CAEFD957B14}"/>
                </a:ext>
              </a:extLst>
            </p:cNvPr>
            <p:cNvPicPr>
              <a:picLocks noChangeAspect="1"/>
            </p:cNvPicPr>
            <p:nvPr/>
          </p:nvPicPr>
          <p:blipFill>
            <a:blip r:embed="rId6"/>
            <a:stretch>
              <a:fillRect/>
            </a:stretch>
          </p:blipFill>
          <p:spPr>
            <a:xfrm>
              <a:off x="1019736" y="5628805"/>
              <a:ext cx="1334605" cy="278340"/>
            </a:xfrm>
            <a:prstGeom prst="rect">
              <a:avLst/>
            </a:prstGeom>
          </p:spPr>
        </p:pic>
      </p:grpSp>
      <p:grpSp>
        <p:nvGrpSpPr>
          <p:cNvPr id="18" name="Group 17">
            <a:extLst>
              <a:ext uri="{FF2B5EF4-FFF2-40B4-BE49-F238E27FC236}">
                <a16:creationId xmlns:a16="http://schemas.microsoft.com/office/drawing/2014/main" id="{92B09BF0-BBF5-28FF-ED73-6CF31B923C3A}"/>
              </a:ext>
            </a:extLst>
          </p:cNvPr>
          <p:cNvGrpSpPr/>
          <p:nvPr/>
        </p:nvGrpSpPr>
        <p:grpSpPr>
          <a:xfrm>
            <a:off x="3324488" y="3321450"/>
            <a:ext cx="2735349" cy="2581172"/>
            <a:chOff x="3352323" y="3058685"/>
            <a:chExt cx="2783168" cy="2774070"/>
          </a:xfrm>
        </p:grpSpPr>
        <p:sp>
          <p:nvSpPr>
            <p:cNvPr id="19" name="TextBox 18">
              <a:extLst>
                <a:ext uri="{FF2B5EF4-FFF2-40B4-BE49-F238E27FC236}">
                  <a16:creationId xmlns:a16="http://schemas.microsoft.com/office/drawing/2014/main" id="{490C4AE5-0C62-69D4-1BD9-5476013CDA93}"/>
                </a:ext>
              </a:extLst>
            </p:cNvPr>
            <p:cNvSpPr txBox="1"/>
            <p:nvPr/>
          </p:nvSpPr>
          <p:spPr>
            <a:xfrm>
              <a:off x="5466899" y="4561483"/>
              <a:ext cx="511009" cy="123972"/>
            </a:xfrm>
            <a:prstGeom prst="rect">
              <a:avLst/>
            </a:prstGeom>
            <a:solidFill>
              <a:schemeClr val="bg1"/>
            </a:solidFill>
          </p:spPr>
          <p:txBody>
            <a:bodyPr wrap="square" rtlCol="0">
              <a:spAutoFit/>
            </a:bodyPr>
            <a:lstStyle/>
            <a:p>
              <a:endParaRPr lang="en-CN" dirty="0"/>
            </a:p>
          </p:txBody>
        </p:sp>
        <p:sp>
          <p:nvSpPr>
            <p:cNvPr id="20" name="TextBox 19">
              <a:extLst>
                <a:ext uri="{FF2B5EF4-FFF2-40B4-BE49-F238E27FC236}">
                  <a16:creationId xmlns:a16="http://schemas.microsoft.com/office/drawing/2014/main" id="{A2F567F8-65A3-4FBC-9972-0AC7CEE56A2A}"/>
                </a:ext>
              </a:extLst>
            </p:cNvPr>
            <p:cNvSpPr txBox="1"/>
            <p:nvPr/>
          </p:nvSpPr>
          <p:spPr>
            <a:xfrm>
              <a:off x="4736864" y="5313718"/>
              <a:ext cx="511009" cy="123972"/>
            </a:xfrm>
            <a:prstGeom prst="rect">
              <a:avLst/>
            </a:prstGeom>
            <a:solidFill>
              <a:schemeClr val="bg1"/>
            </a:solidFill>
          </p:spPr>
          <p:txBody>
            <a:bodyPr wrap="square" rtlCol="0">
              <a:spAutoFit/>
            </a:bodyPr>
            <a:lstStyle/>
            <a:p>
              <a:endParaRPr lang="en-CN" dirty="0"/>
            </a:p>
          </p:txBody>
        </p:sp>
        <p:sp>
          <p:nvSpPr>
            <p:cNvPr id="21" name="TextBox 20">
              <a:extLst>
                <a:ext uri="{FF2B5EF4-FFF2-40B4-BE49-F238E27FC236}">
                  <a16:creationId xmlns:a16="http://schemas.microsoft.com/office/drawing/2014/main" id="{6A8DE0FF-950C-9AF7-2D34-7148009F6285}"/>
                </a:ext>
              </a:extLst>
            </p:cNvPr>
            <p:cNvSpPr txBox="1"/>
            <p:nvPr/>
          </p:nvSpPr>
          <p:spPr>
            <a:xfrm>
              <a:off x="3450517" y="5274451"/>
              <a:ext cx="511009" cy="123972"/>
            </a:xfrm>
            <a:prstGeom prst="rect">
              <a:avLst/>
            </a:prstGeom>
            <a:solidFill>
              <a:schemeClr val="bg1"/>
            </a:solidFill>
          </p:spPr>
          <p:txBody>
            <a:bodyPr wrap="square" rtlCol="0">
              <a:spAutoFit/>
            </a:bodyPr>
            <a:lstStyle/>
            <a:p>
              <a:endParaRPr lang="en-CN" dirty="0"/>
            </a:p>
          </p:txBody>
        </p:sp>
        <p:sp>
          <p:nvSpPr>
            <p:cNvPr id="22" name="TextBox 21">
              <a:extLst>
                <a:ext uri="{FF2B5EF4-FFF2-40B4-BE49-F238E27FC236}">
                  <a16:creationId xmlns:a16="http://schemas.microsoft.com/office/drawing/2014/main" id="{C274609C-0CE3-DC56-12B4-9DE0F7C11FA5}"/>
                </a:ext>
              </a:extLst>
            </p:cNvPr>
            <p:cNvSpPr txBox="1"/>
            <p:nvPr/>
          </p:nvSpPr>
          <p:spPr>
            <a:xfrm>
              <a:off x="4130798" y="3195540"/>
              <a:ext cx="511009" cy="123972"/>
            </a:xfrm>
            <a:prstGeom prst="rect">
              <a:avLst/>
            </a:prstGeom>
            <a:solidFill>
              <a:schemeClr val="bg1"/>
            </a:solidFill>
          </p:spPr>
          <p:txBody>
            <a:bodyPr wrap="square" rtlCol="0">
              <a:spAutoFit/>
            </a:bodyPr>
            <a:lstStyle/>
            <a:p>
              <a:endParaRPr lang="en-CN" dirty="0"/>
            </a:p>
          </p:txBody>
        </p:sp>
        <p:sp>
          <p:nvSpPr>
            <p:cNvPr id="23" name="TextBox 22">
              <a:extLst>
                <a:ext uri="{FF2B5EF4-FFF2-40B4-BE49-F238E27FC236}">
                  <a16:creationId xmlns:a16="http://schemas.microsoft.com/office/drawing/2014/main" id="{BBC3D4AE-0BC1-A36A-0439-53F1F77C75F8}"/>
                </a:ext>
              </a:extLst>
            </p:cNvPr>
            <p:cNvSpPr txBox="1"/>
            <p:nvPr/>
          </p:nvSpPr>
          <p:spPr>
            <a:xfrm>
              <a:off x="5247873" y="3633963"/>
              <a:ext cx="511009" cy="123972"/>
            </a:xfrm>
            <a:prstGeom prst="rect">
              <a:avLst/>
            </a:prstGeom>
            <a:solidFill>
              <a:schemeClr val="bg1"/>
            </a:solidFill>
          </p:spPr>
          <p:txBody>
            <a:bodyPr wrap="square" rtlCol="0">
              <a:spAutoFit/>
            </a:bodyPr>
            <a:lstStyle/>
            <a:p>
              <a:endParaRPr lang="en-CN" dirty="0"/>
            </a:p>
          </p:txBody>
        </p:sp>
        <p:pic>
          <p:nvPicPr>
            <p:cNvPr id="24" name="Picture 23">
              <a:extLst>
                <a:ext uri="{FF2B5EF4-FFF2-40B4-BE49-F238E27FC236}">
                  <a16:creationId xmlns:a16="http://schemas.microsoft.com/office/drawing/2014/main" id="{6C6CD65E-281A-44C2-90C9-E06DC1610033}"/>
                </a:ext>
              </a:extLst>
            </p:cNvPr>
            <p:cNvPicPr>
              <a:picLocks noChangeAspect="1"/>
            </p:cNvPicPr>
            <p:nvPr/>
          </p:nvPicPr>
          <p:blipFill>
            <a:blip r:embed="rId5"/>
            <a:stretch>
              <a:fillRect/>
            </a:stretch>
          </p:blipFill>
          <p:spPr>
            <a:xfrm>
              <a:off x="4132701" y="5554416"/>
              <a:ext cx="1238609" cy="278339"/>
            </a:xfrm>
            <a:prstGeom prst="rect">
              <a:avLst/>
            </a:prstGeom>
          </p:spPr>
        </p:pic>
        <p:pic>
          <p:nvPicPr>
            <p:cNvPr id="25" name="Picture 24">
              <a:extLst>
                <a:ext uri="{FF2B5EF4-FFF2-40B4-BE49-F238E27FC236}">
                  <a16:creationId xmlns:a16="http://schemas.microsoft.com/office/drawing/2014/main" id="{F8316F65-7E7D-DCF2-87EC-07159597E0AE}"/>
                </a:ext>
              </a:extLst>
            </p:cNvPr>
            <p:cNvPicPr>
              <a:picLocks noChangeAspect="1"/>
            </p:cNvPicPr>
            <p:nvPr/>
          </p:nvPicPr>
          <p:blipFill rotWithShape="1">
            <a:blip r:embed="rId7"/>
            <a:srcRect l="47495" t="14072" r="15186" b="10038"/>
            <a:stretch/>
          </p:blipFill>
          <p:spPr>
            <a:xfrm>
              <a:off x="3652897" y="3276089"/>
              <a:ext cx="2111715" cy="1988718"/>
            </a:xfrm>
            <a:prstGeom prst="rect">
              <a:avLst/>
            </a:prstGeom>
          </p:spPr>
        </p:pic>
        <p:sp>
          <p:nvSpPr>
            <p:cNvPr id="26" name="TextBox 25">
              <a:extLst>
                <a:ext uri="{FF2B5EF4-FFF2-40B4-BE49-F238E27FC236}">
                  <a16:creationId xmlns:a16="http://schemas.microsoft.com/office/drawing/2014/main" id="{F560D718-4203-BEE7-CE14-DD74EC9483F1}"/>
                </a:ext>
              </a:extLst>
            </p:cNvPr>
            <p:cNvSpPr txBox="1"/>
            <p:nvPr/>
          </p:nvSpPr>
          <p:spPr>
            <a:xfrm>
              <a:off x="5584420" y="3456781"/>
              <a:ext cx="438051" cy="241083"/>
            </a:xfrm>
            <a:prstGeom prst="rect">
              <a:avLst/>
            </a:prstGeom>
            <a:solidFill>
              <a:schemeClr val="bg1"/>
            </a:solidFill>
          </p:spPr>
          <p:txBody>
            <a:bodyPr wrap="none" rtlCol="0">
              <a:spAutoFit/>
            </a:bodyPr>
            <a:lstStyle/>
            <a:p>
              <a:r>
                <a:rPr lang="en-CN" sz="800" dirty="0">
                  <a:latin typeface="Hannotate SC" panose="03000500000000000000" pitchFamily="66" charset="-122"/>
                  <a:ea typeface="Hannotate SC" panose="03000500000000000000" pitchFamily="66" charset="-122"/>
                </a:rPr>
                <a:t>分类</a:t>
              </a:r>
            </a:p>
          </p:txBody>
        </p:sp>
        <p:sp>
          <p:nvSpPr>
            <p:cNvPr id="27" name="TextBox 26">
              <a:extLst>
                <a:ext uri="{FF2B5EF4-FFF2-40B4-BE49-F238E27FC236}">
                  <a16:creationId xmlns:a16="http://schemas.microsoft.com/office/drawing/2014/main" id="{E686692B-6413-CC00-A4B5-5F4EEEF1324E}"/>
                </a:ext>
              </a:extLst>
            </p:cNvPr>
            <p:cNvSpPr txBox="1"/>
            <p:nvPr/>
          </p:nvSpPr>
          <p:spPr>
            <a:xfrm>
              <a:off x="5104938" y="5219289"/>
              <a:ext cx="553329" cy="241083"/>
            </a:xfrm>
            <a:prstGeom prst="rect">
              <a:avLst/>
            </a:prstGeom>
            <a:noFill/>
          </p:spPr>
          <p:txBody>
            <a:bodyPr wrap="none" rtlCol="0">
              <a:spAutoFit/>
            </a:bodyPr>
            <a:lstStyle/>
            <a:p>
              <a:r>
                <a:rPr lang="en-CN" sz="800" dirty="0">
                  <a:latin typeface="Hannotate SC" panose="03000500000000000000" pitchFamily="66" charset="-122"/>
                  <a:ea typeface="Hannotate SC" panose="03000500000000000000" pitchFamily="66" charset="-122"/>
                </a:rPr>
                <a:t>相似性</a:t>
              </a:r>
            </a:p>
          </p:txBody>
        </p:sp>
        <p:sp>
          <p:nvSpPr>
            <p:cNvPr id="28" name="TextBox 27">
              <a:extLst>
                <a:ext uri="{FF2B5EF4-FFF2-40B4-BE49-F238E27FC236}">
                  <a16:creationId xmlns:a16="http://schemas.microsoft.com/office/drawing/2014/main" id="{69F61F6E-E4ED-7A55-AB0D-466944A397A0}"/>
                </a:ext>
              </a:extLst>
            </p:cNvPr>
            <p:cNvSpPr txBox="1"/>
            <p:nvPr/>
          </p:nvSpPr>
          <p:spPr>
            <a:xfrm>
              <a:off x="3928324" y="5255163"/>
              <a:ext cx="438051" cy="241083"/>
            </a:xfrm>
            <a:prstGeom prst="rect">
              <a:avLst/>
            </a:prstGeom>
            <a:noFill/>
          </p:spPr>
          <p:txBody>
            <a:bodyPr wrap="none" rtlCol="0">
              <a:spAutoFit/>
            </a:bodyPr>
            <a:lstStyle/>
            <a:p>
              <a:r>
                <a:rPr lang="en-CN" sz="800" dirty="0">
                  <a:latin typeface="Hannotate SC" panose="03000500000000000000" pitchFamily="66" charset="-122"/>
                  <a:ea typeface="Hannotate SC" panose="03000500000000000000" pitchFamily="66" charset="-122"/>
                </a:rPr>
                <a:t>排序</a:t>
              </a:r>
            </a:p>
          </p:txBody>
        </p:sp>
        <p:sp>
          <p:nvSpPr>
            <p:cNvPr id="29" name="TextBox 28">
              <a:extLst>
                <a:ext uri="{FF2B5EF4-FFF2-40B4-BE49-F238E27FC236}">
                  <a16:creationId xmlns:a16="http://schemas.microsoft.com/office/drawing/2014/main" id="{66FB87A9-9E9D-56E7-4131-60C111AA95C8}"/>
                </a:ext>
              </a:extLst>
            </p:cNvPr>
            <p:cNvSpPr txBox="1"/>
            <p:nvPr/>
          </p:nvSpPr>
          <p:spPr>
            <a:xfrm>
              <a:off x="3352323" y="4537797"/>
              <a:ext cx="410800" cy="251316"/>
            </a:xfrm>
            <a:prstGeom prst="rect">
              <a:avLst/>
            </a:prstGeom>
            <a:solidFill>
              <a:schemeClr val="bg1"/>
            </a:solidFill>
          </p:spPr>
          <p:txBody>
            <a:bodyPr wrap="square" rtlCol="0">
              <a:spAutoFit/>
            </a:bodyPr>
            <a:lstStyle/>
            <a:p>
              <a:r>
                <a:rPr lang="en-CN" sz="800" dirty="0">
                  <a:latin typeface="Hannotate SC" panose="03000500000000000000" pitchFamily="66" charset="-122"/>
                  <a:ea typeface="Hannotate SC" panose="03000500000000000000" pitchFamily="66" charset="-122"/>
                </a:rPr>
                <a:t>推理</a:t>
              </a:r>
            </a:p>
          </p:txBody>
        </p:sp>
        <p:sp>
          <p:nvSpPr>
            <p:cNvPr id="30" name="TextBox 29">
              <a:extLst>
                <a:ext uri="{FF2B5EF4-FFF2-40B4-BE49-F238E27FC236}">
                  <a16:creationId xmlns:a16="http://schemas.microsoft.com/office/drawing/2014/main" id="{10DCBC87-93C2-9151-A4D4-984E434B88C1}"/>
                </a:ext>
              </a:extLst>
            </p:cNvPr>
            <p:cNvSpPr txBox="1"/>
            <p:nvPr/>
          </p:nvSpPr>
          <p:spPr>
            <a:xfrm>
              <a:off x="3528060" y="3524251"/>
              <a:ext cx="410800" cy="215444"/>
            </a:xfrm>
            <a:prstGeom prst="rect">
              <a:avLst/>
            </a:prstGeom>
            <a:solidFill>
              <a:schemeClr val="bg1"/>
            </a:solidFill>
          </p:spPr>
          <p:txBody>
            <a:bodyPr wrap="square" rtlCol="0">
              <a:spAutoFit/>
            </a:bodyPr>
            <a:lstStyle/>
            <a:p>
              <a:pPr algn="r"/>
              <a:r>
                <a:rPr lang="en-CN" sz="800" dirty="0">
                  <a:latin typeface="Hannotate SC" panose="03000500000000000000" pitchFamily="66" charset="-122"/>
                  <a:ea typeface="Hannotate SC" panose="03000500000000000000" pitchFamily="66" charset="-122"/>
                </a:rPr>
                <a:t>聚类</a:t>
              </a:r>
            </a:p>
          </p:txBody>
        </p:sp>
        <p:sp>
          <p:nvSpPr>
            <p:cNvPr id="31" name="TextBox 30">
              <a:extLst>
                <a:ext uri="{FF2B5EF4-FFF2-40B4-BE49-F238E27FC236}">
                  <a16:creationId xmlns:a16="http://schemas.microsoft.com/office/drawing/2014/main" id="{40A213A8-A640-3391-09A7-8C040B2E4A17}"/>
                </a:ext>
              </a:extLst>
            </p:cNvPr>
            <p:cNvSpPr txBox="1"/>
            <p:nvPr/>
          </p:nvSpPr>
          <p:spPr>
            <a:xfrm>
              <a:off x="4492707" y="3058685"/>
              <a:ext cx="438051" cy="241084"/>
            </a:xfrm>
            <a:prstGeom prst="rect">
              <a:avLst/>
            </a:prstGeom>
            <a:noFill/>
          </p:spPr>
          <p:txBody>
            <a:bodyPr wrap="none" rtlCol="0">
              <a:spAutoFit/>
            </a:bodyPr>
            <a:lstStyle/>
            <a:p>
              <a:r>
                <a:rPr lang="en-CN" sz="800" dirty="0">
                  <a:latin typeface="Hannotate SC" panose="03000500000000000000" pitchFamily="66" charset="-122"/>
                  <a:ea typeface="Hannotate SC" panose="03000500000000000000" pitchFamily="66" charset="-122"/>
                </a:rPr>
                <a:t>检索</a:t>
              </a:r>
            </a:p>
          </p:txBody>
        </p:sp>
        <p:sp>
          <p:nvSpPr>
            <p:cNvPr id="32" name="TextBox 31">
              <a:extLst>
                <a:ext uri="{FF2B5EF4-FFF2-40B4-BE49-F238E27FC236}">
                  <a16:creationId xmlns:a16="http://schemas.microsoft.com/office/drawing/2014/main" id="{D87CA988-EECB-13BA-D37E-F26FE1ACC667}"/>
                </a:ext>
              </a:extLst>
            </p:cNvPr>
            <p:cNvSpPr txBox="1"/>
            <p:nvPr/>
          </p:nvSpPr>
          <p:spPr>
            <a:xfrm>
              <a:off x="5697440" y="4514771"/>
              <a:ext cx="438051" cy="241083"/>
            </a:xfrm>
            <a:prstGeom prst="rect">
              <a:avLst/>
            </a:prstGeom>
            <a:noFill/>
          </p:spPr>
          <p:txBody>
            <a:bodyPr wrap="none" rtlCol="0">
              <a:spAutoFit/>
            </a:bodyPr>
            <a:lstStyle/>
            <a:p>
              <a:r>
                <a:rPr lang="en-CN" sz="800" dirty="0">
                  <a:latin typeface="Hannotate SC" panose="03000500000000000000" pitchFamily="66" charset="-122"/>
                  <a:ea typeface="Hannotate SC" panose="03000500000000000000" pitchFamily="66" charset="-122"/>
                </a:rPr>
                <a:t>总结</a:t>
              </a:r>
            </a:p>
          </p:txBody>
        </p:sp>
      </p:grpSp>
    </p:spTree>
    <p:extLst>
      <p:ext uri="{BB962C8B-B14F-4D97-AF65-F5344CB8AC3E}">
        <p14:creationId xmlns:p14="http://schemas.microsoft.com/office/powerpoint/2010/main" val="2252583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200" y="1518646"/>
            <a:ext cx="6016966" cy="113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Community Impact</a:t>
            </a:r>
          </a:p>
          <a:p>
            <a:pPr>
              <a:spcBef>
                <a:spcPts val="600"/>
              </a:spcBef>
            </a:pPr>
            <a:r>
              <a:rPr lang="en-US" altLang="zh-CN" sz="1800" dirty="0">
                <a:latin typeface="Microsoft YaHei UI" panose="020B0503020204020204" pitchFamily="34" charset="-122"/>
                <a:ea typeface="Microsoft YaHei UI" panose="020B0503020204020204" pitchFamily="34" charset="-122"/>
              </a:rPr>
              <a:t>High popularity on </a:t>
            </a:r>
            <a:r>
              <a:rPr lang="en-US" altLang="zh-CN" sz="1800" b="1" dirty="0">
                <a:latin typeface="Microsoft YaHei UI" panose="020B0503020204020204" pitchFamily="34" charset="-122"/>
                <a:ea typeface="Microsoft YaHei UI" panose="020B0503020204020204" pitchFamily="34" charset="-122"/>
              </a:rPr>
              <a:t>HuggingFace</a:t>
            </a:r>
            <a:r>
              <a:rPr lang="en-US" altLang="zh-CN" sz="1800" dirty="0">
                <a:latin typeface="Microsoft YaHei UI" panose="020B0503020204020204" pitchFamily="34" charset="-122"/>
                <a:ea typeface="Microsoft YaHei UI" panose="020B0503020204020204" pitchFamily="34" charset="-122"/>
              </a:rPr>
              <a:t> and </a:t>
            </a:r>
            <a:r>
              <a:rPr lang="en-US" altLang="zh-CN" sz="1800" b="1" dirty="0">
                <a:latin typeface="Microsoft YaHei UI" panose="020B0503020204020204" pitchFamily="34" charset="-122"/>
                <a:ea typeface="Microsoft YaHei UI" panose="020B0503020204020204" pitchFamily="34" charset="-122"/>
              </a:rPr>
              <a:t>Github</a:t>
            </a:r>
          </a:p>
          <a:p>
            <a:pPr>
              <a:spcBef>
                <a:spcPts val="600"/>
              </a:spcBef>
            </a:pPr>
            <a:r>
              <a:rPr lang="en-US" altLang="zh-CN" sz="1800" dirty="0">
                <a:latin typeface="Microsoft YaHei UI" panose="020B0503020204020204" pitchFamily="34" charset="-122"/>
                <a:ea typeface="Microsoft YaHei UI" panose="020B0503020204020204" pitchFamily="34" charset="-122"/>
              </a:rPr>
              <a:t>Extensive utilization within the </a:t>
            </a:r>
            <a:r>
              <a:rPr lang="en-US" altLang="zh-CN" sz="1800" b="1" dirty="0">
                <a:latin typeface="Microsoft YaHei UI" panose="020B0503020204020204" pitchFamily="34" charset="-122"/>
                <a:ea typeface="Microsoft YaHei UI" panose="020B0503020204020204" pitchFamily="34" charset="-122"/>
              </a:rPr>
              <a:t>RAG eco-system</a:t>
            </a:r>
          </a:p>
        </p:txBody>
      </p:sp>
      <p:pic>
        <p:nvPicPr>
          <p:cNvPr id="3" name="Picture 2">
            <a:extLst>
              <a:ext uri="{FF2B5EF4-FFF2-40B4-BE49-F238E27FC236}">
                <a16:creationId xmlns:a16="http://schemas.microsoft.com/office/drawing/2014/main" id="{6707E70B-E6DC-19BF-8F23-D370774CD4ED}"/>
              </a:ext>
            </a:extLst>
          </p:cNvPr>
          <p:cNvPicPr>
            <a:picLocks noChangeAspect="1"/>
          </p:cNvPicPr>
          <p:nvPr/>
        </p:nvPicPr>
        <p:blipFill>
          <a:blip r:embed="rId3"/>
          <a:stretch>
            <a:fillRect/>
          </a:stretch>
        </p:blipFill>
        <p:spPr>
          <a:xfrm>
            <a:off x="838199" y="4872399"/>
            <a:ext cx="2903682" cy="1368697"/>
          </a:xfrm>
          <a:prstGeom prst="rect">
            <a:avLst/>
          </a:prstGeom>
        </p:spPr>
      </p:pic>
      <p:pic>
        <p:nvPicPr>
          <p:cNvPr id="6" name="Picture 5">
            <a:extLst>
              <a:ext uri="{FF2B5EF4-FFF2-40B4-BE49-F238E27FC236}">
                <a16:creationId xmlns:a16="http://schemas.microsoft.com/office/drawing/2014/main" id="{34935BC0-5422-F57F-7006-E7D06C00171C}"/>
              </a:ext>
            </a:extLst>
          </p:cNvPr>
          <p:cNvPicPr>
            <a:picLocks noChangeAspect="1"/>
          </p:cNvPicPr>
          <p:nvPr/>
        </p:nvPicPr>
        <p:blipFill rotWithShape="1">
          <a:blip r:embed="rId4"/>
          <a:srcRect t="6163"/>
          <a:stretch/>
        </p:blipFill>
        <p:spPr>
          <a:xfrm>
            <a:off x="838199" y="3115890"/>
            <a:ext cx="3042154" cy="1541296"/>
          </a:xfrm>
          <a:prstGeom prst="rect">
            <a:avLst/>
          </a:prstGeom>
        </p:spPr>
      </p:pic>
      <p:pic>
        <p:nvPicPr>
          <p:cNvPr id="8" name="Picture 7">
            <a:extLst>
              <a:ext uri="{FF2B5EF4-FFF2-40B4-BE49-F238E27FC236}">
                <a16:creationId xmlns:a16="http://schemas.microsoft.com/office/drawing/2014/main" id="{027FA09A-75FC-20D7-B46C-0052C8AA448A}"/>
              </a:ext>
            </a:extLst>
          </p:cNvPr>
          <p:cNvPicPr>
            <a:picLocks noChangeAspect="1"/>
          </p:cNvPicPr>
          <p:nvPr/>
        </p:nvPicPr>
        <p:blipFill>
          <a:blip r:embed="rId5"/>
          <a:stretch>
            <a:fillRect/>
          </a:stretch>
        </p:blipFill>
        <p:spPr>
          <a:xfrm>
            <a:off x="1021167" y="2739494"/>
            <a:ext cx="1269094" cy="330734"/>
          </a:xfrm>
          <a:prstGeom prst="rect">
            <a:avLst/>
          </a:prstGeom>
        </p:spPr>
      </p:pic>
      <p:pic>
        <p:nvPicPr>
          <p:cNvPr id="53250" name="Picture 2" descr="GitHub black logo landscape transparent PNG - StickPNG">
            <a:extLst>
              <a:ext uri="{FF2B5EF4-FFF2-40B4-BE49-F238E27FC236}">
                <a16:creationId xmlns:a16="http://schemas.microsoft.com/office/drawing/2014/main" id="{793AAA08-5B96-A1F4-986F-6BD6376708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407" b="35623"/>
          <a:stretch/>
        </p:blipFill>
        <p:spPr bwMode="auto">
          <a:xfrm>
            <a:off x="1869040" y="4774459"/>
            <a:ext cx="676161" cy="1958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A35FE7D-6BB4-8A5F-DA94-12F15083A84D}"/>
              </a:ext>
            </a:extLst>
          </p:cNvPr>
          <p:cNvSpPr txBox="1"/>
          <p:nvPr/>
        </p:nvSpPr>
        <p:spPr>
          <a:xfrm flipH="1">
            <a:off x="4134865" y="3182388"/>
            <a:ext cx="2720300" cy="1077218"/>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More than </a:t>
            </a:r>
            <a:r>
              <a:rPr lang="en-US" altLang="zh-CN" sz="1600" b="1" u="sng" dirty="0">
                <a:latin typeface="Constantia" panose="02030602050306030303" pitchFamily="18" charset="0"/>
                <a:ea typeface="Klee Medium" panose="02020600000000000000" pitchFamily="18" charset="-128"/>
              </a:rPr>
              <a:t>4</a:t>
            </a:r>
            <a:r>
              <a:rPr lang="en-US" sz="1600" b="1" u="sng" dirty="0">
                <a:latin typeface="Constantia" panose="02030602050306030303" pitchFamily="18" charset="0"/>
                <a:ea typeface="Klee Medium" panose="02020600000000000000" pitchFamily="18" charset="-128"/>
              </a:rPr>
              <a:t>0M</a:t>
            </a:r>
            <a:r>
              <a:rPr lang="en-US" sz="1600" dirty="0">
                <a:latin typeface="Constantia" panose="02030602050306030303" pitchFamily="18" charset="0"/>
                <a:ea typeface="Klee Medium" panose="02020600000000000000" pitchFamily="18" charset="-128"/>
              </a:rPr>
              <a:t> downloads on HuggingFace. The most widely used AI model from Chinese organizations.  </a:t>
            </a:r>
            <a:endParaRPr lang="en-CN" sz="1600" dirty="0">
              <a:latin typeface="Constantia" panose="02030602050306030303" pitchFamily="18" charset="0"/>
              <a:ea typeface="Klee Medium" panose="02020600000000000000" pitchFamily="18" charset="-128"/>
            </a:endParaRPr>
          </a:p>
        </p:txBody>
      </p:sp>
      <p:sp>
        <p:nvSpPr>
          <p:cNvPr id="10" name="TextBox 9">
            <a:extLst>
              <a:ext uri="{FF2B5EF4-FFF2-40B4-BE49-F238E27FC236}">
                <a16:creationId xmlns:a16="http://schemas.microsoft.com/office/drawing/2014/main" id="{343EA2F9-4ECD-8E9C-102B-677FCB7F6F6D}"/>
              </a:ext>
            </a:extLst>
          </p:cNvPr>
          <p:cNvSpPr txBox="1"/>
          <p:nvPr/>
        </p:nvSpPr>
        <p:spPr>
          <a:xfrm flipH="1">
            <a:off x="4134865" y="4970339"/>
            <a:ext cx="2720300" cy="1077218"/>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More than </a:t>
            </a:r>
            <a:r>
              <a:rPr lang="en-US" sz="1600" b="1" u="sng" dirty="0">
                <a:latin typeface="Constantia" panose="02030602050306030303" pitchFamily="18" charset="0"/>
                <a:ea typeface="Klee Medium" panose="02020600000000000000" pitchFamily="18" charset="-128"/>
              </a:rPr>
              <a:t>5,000</a:t>
            </a:r>
            <a:r>
              <a:rPr lang="en-US" sz="1600" dirty="0">
                <a:latin typeface="Constantia" panose="02030602050306030303" pitchFamily="18" charset="0"/>
                <a:ea typeface="Klee Medium" panose="02020600000000000000" pitchFamily="18" charset="-128"/>
              </a:rPr>
              <a:t> stars on Github. One of the most widely received repos on embedding models</a:t>
            </a:r>
            <a:endParaRPr lang="en-CN" sz="1600" dirty="0">
              <a:latin typeface="Constantia" panose="02030602050306030303" pitchFamily="18" charset="0"/>
              <a:ea typeface="Klee Medium" panose="02020600000000000000" pitchFamily="18" charset="-128"/>
            </a:endParaRPr>
          </a:p>
        </p:txBody>
      </p:sp>
      <p:sp>
        <p:nvSpPr>
          <p:cNvPr id="12" name="Rounded Rectangle 11">
            <a:extLst>
              <a:ext uri="{FF2B5EF4-FFF2-40B4-BE49-F238E27FC236}">
                <a16:creationId xmlns:a16="http://schemas.microsoft.com/office/drawing/2014/main" id="{F9174593-D29B-83F0-9849-563DE4AC6D5C}"/>
              </a:ext>
            </a:extLst>
          </p:cNvPr>
          <p:cNvSpPr/>
          <p:nvPr/>
        </p:nvSpPr>
        <p:spPr>
          <a:xfrm>
            <a:off x="7008877" y="5080282"/>
            <a:ext cx="2012923" cy="746436"/>
          </a:xfrm>
          <a:prstGeom prst="roundRect">
            <a:avLst>
              <a:gd name="adj" fmla="val 13965"/>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AFF133E9-C5FE-0720-D4D5-F02E8413B215}"/>
              </a:ext>
            </a:extLst>
          </p:cNvPr>
          <p:cNvSpPr txBox="1"/>
          <p:nvPr/>
        </p:nvSpPr>
        <p:spPr>
          <a:xfrm>
            <a:off x="7156226" y="5268834"/>
            <a:ext cx="1718227" cy="369332"/>
          </a:xfrm>
          <a:prstGeom prst="rect">
            <a:avLst/>
          </a:prstGeom>
          <a:noFill/>
        </p:spPr>
        <p:txBody>
          <a:bodyPr wrap="none" rtlCol="0">
            <a:spAutoFit/>
          </a:bodyPr>
          <a:lstStyle/>
          <a:p>
            <a:pPr algn="ctr"/>
            <a:r>
              <a:rPr lang="en-US" dirty="0">
                <a:latin typeface="Constantia" panose="02030602050306030303" pitchFamily="18" charset="0"/>
              </a:rPr>
              <a:t>Model-hub, DB</a:t>
            </a:r>
            <a:endParaRPr lang="en-CN" dirty="0">
              <a:latin typeface="Constantia" panose="02030602050306030303" pitchFamily="18" charset="0"/>
            </a:endParaRPr>
          </a:p>
        </p:txBody>
      </p:sp>
      <p:sp>
        <p:nvSpPr>
          <p:cNvPr id="14" name="Rounded Rectangle 13">
            <a:extLst>
              <a:ext uri="{FF2B5EF4-FFF2-40B4-BE49-F238E27FC236}">
                <a16:creationId xmlns:a16="http://schemas.microsoft.com/office/drawing/2014/main" id="{C809A2A4-356C-9259-7D24-041E6812048E}"/>
              </a:ext>
            </a:extLst>
          </p:cNvPr>
          <p:cNvSpPr/>
          <p:nvPr/>
        </p:nvSpPr>
        <p:spPr>
          <a:xfrm>
            <a:off x="9340878" y="5063919"/>
            <a:ext cx="2012923" cy="746436"/>
          </a:xfrm>
          <a:prstGeom prst="roundRect">
            <a:avLst>
              <a:gd name="adj" fmla="val 13965"/>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D5B1579D-464B-CFE7-8193-BBFC48DEA187}"/>
              </a:ext>
            </a:extLst>
          </p:cNvPr>
          <p:cNvSpPr txBox="1"/>
          <p:nvPr/>
        </p:nvSpPr>
        <p:spPr>
          <a:xfrm>
            <a:off x="9569724" y="5252471"/>
            <a:ext cx="1555234" cy="369332"/>
          </a:xfrm>
          <a:prstGeom prst="rect">
            <a:avLst/>
          </a:prstGeom>
          <a:noFill/>
        </p:spPr>
        <p:txBody>
          <a:bodyPr wrap="none" rtlCol="0">
            <a:spAutoFit/>
          </a:bodyPr>
          <a:lstStyle/>
          <a:p>
            <a:pPr algn="ctr"/>
            <a:r>
              <a:rPr lang="en-US" dirty="0">
                <a:latin typeface="Constantia" panose="02030602050306030303" pitchFamily="18" charset="0"/>
              </a:rPr>
              <a:t>Cloud Service</a:t>
            </a:r>
            <a:endParaRPr lang="en-CN" dirty="0">
              <a:latin typeface="Constantia" panose="02030602050306030303" pitchFamily="18" charset="0"/>
            </a:endParaRPr>
          </a:p>
        </p:txBody>
      </p:sp>
      <p:sp>
        <p:nvSpPr>
          <p:cNvPr id="16" name="Rounded Rectangle 15">
            <a:extLst>
              <a:ext uri="{FF2B5EF4-FFF2-40B4-BE49-F238E27FC236}">
                <a16:creationId xmlns:a16="http://schemas.microsoft.com/office/drawing/2014/main" id="{AB755985-27AB-7BEA-0770-0CB457C7D74C}"/>
              </a:ext>
            </a:extLst>
          </p:cNvPr>
          <p:cNvSpPr/>
          <p:nvPr/>
        </p:nvSpPr>
        <p:spPr>
          <a:xfrm>
            <a:off x="7008877" y="4183838"/>
            <a:ext cx="4344924" cy="746436"/>
          </a:xfrm>
          <a:prstGeom prst="roundRect">
            <a:avLst>
              <a:gd name="adj" fmla="val 13965"/>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7A2C250E-D4A9-8AB2-D2C9-79A7A51844C8}"/>
              </a:ext>
            </a:extLst>
          </p:cNvPr>
          <p:cNvSpPr txBox="1"/>
          <p:nvPr/>
        </p:nvSpPr>
        <p:spPr>
          <a:xfrm>
            <a:off x="8311475" y="4343848"/>
            <a:ext cx="1732334" cy="369332"/>
          </a:xfrm>
          <a:prstGeom prst="rect">
            <a:avLst/>
          </a:prstGeom>
          <a:noFill/>
        </p:spPr>
        <p:txBody>
          <a:bodyPr wrap="none" rtlCol="0">
            <a:spAutoFit/>
          </a:bodyPr>
          <a:lstStyle/>
          <a:p>
            <a:pPr algn="ctr"/>
            <a:r>
              <a:rPr lang="en-US" dirty="0">
                <a:latin typeface="Constantia" panose="02030602050306030303" pitchFamily="18" charset="0"/>
              </a:rPr>
              <a:t>AI Applications</a:t>
            </a:r>
            <a:endParaRPr lang="en-CN" dirty="0">
              <a:latin typeface="Constantia" panose="02030602050306030303" pitchFamily="18" charset="0"/>
            </a:endParaRPr>
          </a:p>
        </p:txBody>
      </p:sp>
      <p:pic>
        <p:nvPicPr>
          <p:cNvPr id="18" name="Picture 24" descr="Free Employee Icon Stock Photos - 4,126 Images | Shutterstock">
            <a:extLst>
              <a:ext uri="{FF2B5EF4-FFF2-40B4-BE49-F238E27FC236}">
                <a16:creationId xmlns:a16="http://schemas.microsoft.com/office/drawing/2014/main" id="{F6019683-804B-E6C1-E9C4-157BF647AB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511" b="9268"/>
          <a:stretch/>
        </p:blipFill>
        <p:spPr bwMode="auto">
          <a:xfrm>
            <a:off x="10043809" y="3952806"/>
            <a:ext cx="1432782" cy="4002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1B1B08F0-98CD-7B55-3A6C-43D6C79D8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3739" y="5922817"/>
            <a:ext cx="823541" cy="2377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8" descr="30 Aws Icons - Free in SVG, PNG, ICO - IconScout">
            <a:extLst>
              <a:ext uri="{FF2B5EF4-FFF2-40B4-BE49-F238E27FC236}">
                <a16:creationId xmlns:a16="http://schemas.microsoft.com/office/drawing/2014/main" id="{E56FB7B7-9395-C5F8-3C1C-855A1B40A6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498" b="16563"/>
          <a:stretch/>
        </p:blipFill>
        <p:spPr bwMode="auto">
          <a:xfrm>
            <a:off x="9569724" y="5900366"/>
            <a:ext cx="535399" cy="3690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4" descr="Cloud computing Generic Outline Color icon">
            <a:extLst>
              <a:ext uri="{FF2B5EF4-FFF2-40B4-BE49-F238E27FC236}">
                <a16:creationId xmlns:a16="http://schemas.microsoft.com/office/drawing/2014/main" id="{4294CF04-AF45-EF26-496F-E62A0B7D0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6009" y="4963880"/>
            <a:ext cx="400626" cy="4006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3BF4BFC-AE67-E7A8-E0F8-CCDC06D5547A}"/>
              </a:ext>
            </a:extLst>
          </p:cNvPr>
          <p:cNvPicPr>
            <a:picLocks noChangeAspect="1"/>
          </p:cNvPicPr>
          <p:nvPr/>
        </p:nvPicPr>
        <p:blipFill>
          <a:blip r:embed="rId5"/>
          <a:stretch>
            <a:fillRect/>
          </a:stretch>
        </p:blipFill>
        <p:spPr>
          <a:xfrm>
            <a:off x="6991839" y="5922817"/>
            <a:ext cx="1269094" cy="330734"/>
          </a:xfrm>
          <a:prstGeom prst="rect">
            <a:avLst/>
          </a:prstGeom>
        </p:spPr>
      </p:pic>
      <p:pic>
        <p:nvPicPr>
          <p:cNvPr id="28" name="Picture 27">
            <a:extLst>
              <a:ext uri="{FF2B5EF4-FFF2-40B4-BE49-F238E27FC236}">
                <a16:creationId xmlns:a16="http://schemas.microsoft.com/office/drawing/2014/main" id="{846E800D-E330-ED46-87DB-411D4A499BD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217223" y="5952205"/>
            <a:ext cx="898214" cy="357984"/>
          </a:xfrm>
          <a:prstGeom prst="rect">
            <a:avLst/>
          </a:prstGeom>
        </p:spPr>
      </p:pic>
      <p:pic>
        <p:nvPicPr>
          <p:cNvPr id="53252" name="Picture 4" descr="Build Your Personal RAG Chatbot: Chat Freely with Your Data Powered by  HuggingFace, LlamaIndex and Open LLMs! | by Sabeerali | Medium">
            <a:extLst>
              <a:ext uri="{FF2B5EF4-FFF2-40B4-BE49-F238E27FC236}">
                <a16:creationId xmlns:a16="http://schemas.microsoft.com/office/drawing/2014/main" id="{96BA1092-AD17-E1A2-928E-71D182C9115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4155" y="3620238"/>
            <a:ext cx="1795632" cy="635622"/>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descr="How to Use LangChain and LLMs: An Overview of the Framework and Its  Applications">
            <a:extLst>
              <a:ext uri="{FF2B5EF4-FFF2-40B4-BE49-F238E27FC236}">
                <a16:creationId xmlns:a16="http://schemas.microsoft.com/office/drawing/2014/main" id="{1E9960CA-3117-DF36-D335-39F033AE5076}"/>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9787" y="3582229"/>
            <a:ext cx="1009169" cy="5795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7601C7D-B02E-FC33-1885-4E7D90D269BF}"/>
              </a:ext>
            </a:extLst>
          </p:cNvPr>
          <p:cNvPicPr>
            <a:picLocks noChangeAspect="1"/>
          </p:cNvPicPr>
          <p:nvPr/>
        </p:nvPicPr>
        <p:blipFill rotWithShape="1">
          <a:blip r:embed="rId14"/>
          <a:srcRect t="51833" b="1691"/>
          <a:stretch/>
        </p:blipFill>
        <p:spPr>
          <a:xfrm>
            <a:off x="6969012" y="1348717"/>
            <a:ext cx="4002022" cy="1659989"/>
          </a:xfrm>
          <a:prstGeom prst="rect">
            <a:avLst/>
          </a:prstGeom>
        </p:spPr>
      </p:pic>
      <p:pic>
        <p:nvPicPr>
          <p:cNvPr id="31" name="Picture 30">
            <a:extLst>
              <a:ext uri="{FF2B5EF4-FFF2-40B4-BE49-F238E27FC236}">
                <a16:creationId xmlns:a16="http://schemas.microsoft.com/office/drawing/2014/main" id="{E70B1A07-5F43-E205-C440-36298073573B}"/>
              </a:ext>
            </a:extLst>
          </p:cNvPr>
          <p:cNvPicPr>
            <a:picLocks noChangeAspect="1"/>
          </p:cNvPicPr>
          <p:nvPr/>
        </p:nvPicPr>
        <p:blipFill rotWithShape="1">
          <a:blip r:embed="rId14"/>
          <a:srcRect b="54031"/>
          <a:stretch/>
        </p:blipFill>
        <p:spPr>
          <a:xfrm>
            <a:off x="8874453" y="2204930"/>
            <a:ext cx="2772554" cy="1137490"/>
          </a:xfrm>
          <a:prstGeom prst="rect">
            <a:avLst/>
          </a:prstGeom>
        </p:spPr>
      </p:pic>
      <p:sp>
        <p:nvSpPr>
          <p:cNvPr id="32" name="Rounded Rectangle 31">
            <a:extLst>
              <a:ext uri="{FF2B5EF4-FFF2-40B4-BE49-F238E27FC236}">
                <a16:creationId xmlns:a16="http://schemas.microsoft.com/office/drawing/2014/main" id="{04654188-D6E3-89E2-585F-6A6A6AFBC15B}"/>
              </a:ext>
            </a:extLst>
          </p:cNvPr>
          <p:cNvSpPr/>
          <p:nvPr/>
        </p:nvSpPr>
        <p:spPr>
          <a:xfrm>
            <a:off x="8909981" y="2622480"/>
            <a:ext cx="2615267" cy="369700"/>
          </a:xfrm>
          <a:prstGeom prst="roundRect">
            <a:avLst>
              <a:gd name="adj" fmla="val 18754"/>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Tree>
    <p:extLst>
      <p:ext uri="{BB962C8B-B14F-4D97-AF65-F5344CB8AC3E}">
        <p14:creationId xmlns:p14="http://schemas.microsoft.com/office/powerpoint/2010/main" val="3857492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793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Improvement of BGE</a:t>
            </a:r>
            <a:r>
              <a:rPr lang="en-US" altLang="zh-CN" sz="1800" dirty="0">
                <a:latin typeface="Microsoft YaHei UI" panose="020B0503020204020204" pitchFamily="34" charset="-122"/>
                <a:ea typeface="Microsoft YaHei UI" panose="020B0503020204020204" pitchFamily="34" charset="-122"/>
              </a:rPr>
              <a:t>: the unification of different languages. Two objectives: </a:t>
            </a:r>
            <a:endParaRPr lang="en-US" altLang="zh-CN" sz="1800" u="sng"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Multi-lingual</a:t>
            </a:r>
            <a:r>
              <a:rPr lang="en-US" altLang="zh-CN" sz="1800" dirty="0">
                <a:latin typeface="Microsoft YaHei UI" panose="020B0503020204020204" pitchFamily="34" charset="-122"/>
                <a:ea typeface="Microsoft YaHei UI" panose="020B0503020204020204" pitchFamily="34" charset="-122"/>
              </a:rPr>
              <a:t>: one model, all languages, e.g., EN-to-EN, ZH-to-ZH, AR-to-AR</a:t>
            </a:r>
          </a:p>
          <a:p>
            <a:r>
              <a:rPr lang="en-US" altLang="zh-CN" sz="1800" b="1" dirty="0">
                <a:latin typeface="Microsoft YaHei UI" panose="020B0503020204020204" pitchFamily="34" charset="-122"/>
                <a:ea typeface="Microsoft YaHei UI" panose="020B0503020204020204" pitchFamily="34" charset="-122"/>
              </a:rPr>
              <a:t>Cross-lingual</a:t>
            </a:r>
            <a:r>
              <a:rPr lang="en-US" altLang="zh-CN" sz="1800" dirty="0">
                <a:latin typeface="Microsoft YaHei UI" panose="020B0503020204020204" pitchFamily="34" charset="-122"/>
                <a:ea typeface="Microsoft YaHei UI" panose="020B0503020204020204" pitchFamily="34" charset="-122"/>
              </a:rPr>
              <a:t>: unified representation of all languages, e.g., EN-to-Any {EN, ZH, AR, ES, JP, etc.}</a:t>
            </a:r>
          </a:p>
        </p:txBody>
      </p:sp>
      <p:pic>
        <p:nvPicPr>
          <p:cNvPr id="18" name="Picture 2" descr="Magnification lens - User Interface &amp; Gesture Icons">
            <a:extLst>
              <a:ext uri="{FF2B5EF4-FFF2-40B4-BE49-F238E27FC236}">
                <a16:creationId xmlns:a16="http://schemas.microsoft.com/office/drawing/2014/main" id="{663FF074-8659-B571-869D-E2A67C45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98591" y="3212015"/>
            <a:ext cx="228048" cy="22804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8EADA4C-D59D-934F-3F30-4AFD85424000}"/>
              </a:ext>
            </a:extLst>
          </p:cNvPr>
          <p:cNvSpPr txBox="1"/>
          <p:nvPr/>
        </p:nvSpPr>
        <p:spPr>
          <a:xfrm>
            <a:off x="1947216" y="3164887"/>
            <a:ext cx="860949" cy="338554"/>
          </a:xfrm>
          <a:prstGeom prst="rect">
            <a:avLst/>
          </a:prstGeom>
          <a:noFill/>
        </p:spPr>
        <p:txBody>
          <a:bodyPr wrap="square">
            <a:spAutoFit/>
          </a:bodyPr>
          <a:lstStyle/>
          <a:p>
            <a:pPr algn="ctr"/>
            <a:r>
              <a:rPr lang="en-US" sz="1600" b="1" dirty="0">
                <a:latin typeface="Hannotate SC" panose="03000500000000000000" pitchFamily="66" charset="-122"/>
                <a:ea typeface="Hannotate SC" panose="03000500000000000000" pitchFamily="66" charset="-122"/>
              </a:rPr>
              <a:t>中文</a:t>
            </a:r>
            <a:endParaRPr lang="en-CN" sz="1600" b="1" dirty="0">
              <a:latin typeface="Hannotate SC" panose="03000500000000000000" pitchFamily="66" charset="-122"/>
              <a:ea typeface="Hannotate SC" panose="03000500000000000000" pitchFamily="66" charset="-122"/>
            </a:endParaRPr>
          </a:p>
        </p:txBody>
      </p:sp>
      <p:sp>
        <p:nvSpPr>
          <p:cNvPr id="23" name="TextBox 22">
            <a:extLst>
              <a:ext uri="{FF2B5EF4-FFF2-40B4-BE49-F238E27FC236}">
                <a16:creationId xmlns:a16="http://schemas.microsoft.com/office/drawing/2014/main" id="{FF792A27-A9DE-2A5D-814C-CC724406BC63}"/>
              </a:ext>
            </a:extLst>
          </p:cNvPr>
          <p:cNvSpPr txBox="1"/>
          <p:nvPr/>
        </p:nvSpPr>
        <p:spPr>
          <a:xfrm>
            <a:off x="1700246" y="3779464"/>
            <a:ext cx="1236653"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English</a:t>
            </a:r>
            <a:endParaRPr lang="en-CN" sz="1600" b="1" dirty="0">
              <a:latin typeface="Constantia" panose="02030602050306030303" pitchFamily="18" charset="0"/>
            </a:endParaRPr>
          </a:p>
        </p:txBody>
      </p:sp>
      <p:sp>
        <p:nvSpPr>
          <p:cNvPr id="27" name="TextBox 26">
            <a:extLst>
              <a:ext uri="{FF2B5EF4-FFF2-40B4-BE49-F238E27FC236}">
                <a16:creationId xmlns:a16="http://schemas.microsoft.com/office/drawing/2014/main" id="{C399A820-E770-AD3D-99E7-2240591512D5}"/>
              </a:ext>
            </a:extLst>
          </p:cNvPr>
          <p:cNvSpPr txBox="1"/>
          <p:nvPr/>
        </p:nvSpPr>
        <p:spPr>
          <a:xfrm>
            <a:off x="1675962" y="4453333"/>
            <a:ext cx="1236653" cy="338554"/>
          </a:xfrm>
          <a:prstGeom prst="rect">
            <a:avLst/>
          </a:prstGeom>
          <a:noFill/>
        </p:spPr>
        <p:txBody>
          <a:bodyPr wrap="square">
            <a:spAutoFit/>
          </a:bodyPr>
          <a:lstStyle/>
          <a:p>
            <a:pPr algn="ctr"/>
            <a:r>
              <a:rPr lang="en-US" sz="1600" b="1" dirty="0">
                <a:latin typeface="Constantia" panose="02030602050306030303" pitchFamily="18" charset="0"/>
              </a:rPr>
              <a:t>Deutsch</a:t>
            </a:r>
            <a:endParaRPr lang="en-CN" sz="1600" b="1" dirty="0">
              <a:latin typeface="Constantia" panose="02030602050306030303" pitchFamily="18" charset="0"/>
            </a:endParaRPr>
          </a:p>
        </p:txBody>
      </p:sp>
      <p:sp>
        <p:nvSpPr>
          <p:cNvPr id="31" name="TextBox 30">
            <a:extLst>
              <a:ext uri="{FF2B5EF4-FFF2-40B4-BE49-F238E27FC236}">
                <a16:creationId xmlns:a16="http://schemas.microsoft.com/office/drawing/2014/main" id="{732085CD-B964-81FA-ABE6-C96C240157BA}"/>
              </a:ext>
            </a:extLst>
          </p:cNvPr>
          <p:cNvSpPr txBox="1"/>
          <p:nvPr/>
        </p:nvSpPr>
        <p:spPr>
          <a:xfrm>
            <a:off x="1701141" y="5130312"/>
            <a:ext cx="1236653" cy="338554"/>
          </a:xfrm>
          <a:prstGeom prst="rect">
            <a:avLst/>
          </a:prstGeom>
          <a:noFill/>
        </p:spPr>
        <p:txBody>
          <a:bodyPr wrap="square">
            <a:spAutoFit/>
          </a:bodyPr>
          <a:lstStyle/>
          <a:p>
            <a:pPr algn="ctr"/>
            <a:r>
              <a:rPr lang="es-ES" sz="1600" b="1" dirty="0">
                <a:latin typeface="Constantia" panose="02030602050306030303" pitchFamily="18" charset="0"/>
              </a:rPr>
              <a:t>Español</a:t>
            </a:r>
            <a:endParaRPr lang="en-CN" b="1" dirty="0">
              <a:latin typeface="Constantia" panose="02030602050306030303" pitchFamily="18" charset="0"/>
            </a:endParaRPr>
          </a:p>
        </p:txBody>
      </p:sp>
      <p:cxnSp>
        <p:nvCxnSpPr>
          <p:cNvPr id="36" name="Straight Connector 35">
            <a:extLst>
              <a:ext uri="{FF2B5EF4-FFF2-40B4-BE49-F238E27FC236}">
                <a16:creationId xmlns:a16="http://schemas.microsoft.com/office/drawing/2014/main" id="{5B9DAA21-7834-8AA4-77AE-6D11D9C743A8}"/>
              </a:ext>
            </a:extLst>
          </p:cNvPr>
          <p:cNvCxnSpPr>
            <a:cxnSpLocks/>
            <a:stCxn id="86" idx="1"/>
            <a:endCxn id="18" idx="1"/>
          </p:cNvCxnSpPr>
          <p:nvPr/>
        </p:nvCxnSpPr>
        <p:spPr>
          <a:xfrm flipH="1">
            <a:off x="3026639" y="3319229"/>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6" name="Picture 85" descr="Document Icons Responsive Color 128px icon">
            <a:extLst>
              <a:ext uri="{FF2B5EF4-FFF2-40B4-BE49-F238E27FC236}">
                <a16:creationId xmlns:a16="http://schemas.microsoft.com/office/drawing/2014/main" id="{2AE85555-99F9-FA01-EFAC-521F67795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0" y="3093050"/>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Magnification lens - User Interface &amp; Gesture Icons">
            <a:extLst>
              <a:ext uri="{FF2B5EF4-FFF2-40B4-BE49-F238E27FC236}">
                <a16:creationId xmlns:a16="http://schemas.microsoft.com/office/drawing/2014/main" id="{5391470F-D53D-B500-39FB-F610AC7CC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98591" y="3863990"/>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Connector 89">
            <a:extLst>
              <a:ext uri="{FF2B5EF4-FFF2-40B4-BE49-F238E27FC236}">
                <a16:creationId xmlns:a16="http://schemas.microsoft.com/office/drawing/2014/main" id="{295AED63-BE55-D711-19BD-BE37BD1BEBB3}"/>
              </a:ext>
            </a:extLst>
          </p:cNvPr>
          <p:cNvCxnSpPr>
            <a:cxnSpLocks/>
            <a:stCxn id="91" idx="1"/>
            <a:endCxn id="89" idx="1"/>
          </p:cNvCxnSpPr>
          <p:nvPr/>
        </p:nvCxnSpPr>
        <p:spPr>
          <a:xfrm flipH="1">
            <a:off x="3026639" y="3971204"/>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1" name="Picture 90" descr="Document Icons Responsive Color 128px icon">
            <a:extLst>
              <a:ext uri="{FF2B5EF4-FFF2-40B4-BE49-F238E27FC236}">
                <a16:creationId xmlns:a16="http://schemas.microsoft.com/office/drawing/2014/main" id="{B69EE705-67C5-4734-F4AE-6CB795309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0" y="3745025"/>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Magnification lens - User Interface &amp; Gesture Icons">
            <a:extLst>
              <a:ext uri="{FF2B5EF4-FFF2-40B4-BE49-F238E27FC236}">
                <a16:creationId xmlns:a16="http://schemas.microsoft.com/office/drawing/2014/main" id="{EF0B059E-C360-AA7F-09F6-1809AFC03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98591" y="4542527"/>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8B4558ED-C4DA-FD31-B870-11709BE812ED}"/>
              </a:ext>
            </a:extLst>
          </p:cNvPr>
          <p:cNvCxnSpPr>
            <a:cxnSpLocks/>
            <a:stCxn id="94" idx="1"/>
            <a:endCxn id="92" idx="1"/>
          </p:cNvCxnSpPr>
          <p:nvPr/>
        </p:nvCxnSpPr>
        <p:spPr>
          <a:xfrm flipH="1">
            <a:off x="3026639" y="4649741"/>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4" name="Picture 93" descr="Document Icons Responsive Color 128px icon">
            <a:extLst>
              <a:ext uri="{FF2B5EF4-FFF2-40B4-BE49-F238E27FC236}">
                <a16:creationId xmlns:a16="http://schemas.microsoft.com/office/drawing/2014/main" id="{799AF624-2EF7-F491-2136-A51F75859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0" y="4423562"/>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Magnification lens - User Interface &amp; Gesture Icons">
            <a:extLst>
              <a:ext uri="{FF2B5EF4-FFF2-40B4-BE49-F238E27FC236}">
                <a16:creationId xmlns:a16="http://schemas.microsoft.com/office/drawing/2014/main" id="{9668AC0E-9A25-F4F2-56A2-8162D09D2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98591" y="5215875"/>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a:extLst>
              <a:ext uri="{FF2B5EF4-FFF2-40B4-BE49-F238E27FC236}">
                <a16:creationId xmlns:a16="http://schemas.microsoft.com/office/drawing/2014/main" id="{1198237F-509F-665C-3CEF-2D8B89C2A26B}"/>
              </a:ext>
            </a:extLst>
          </p:cNvPr>
          <p:cNvCxnSpPr>
            <a:cxnSpLocks/>
            <a:stCxn id="97" idx="1"/>
            <a:endCxn id="95" idx="1"/>
          </p:cNvCxnSpPr>
          <p:nvPr/>
        </p:nvCxnSpPr>
        <p:spPr>
          <a:xfrm flipH="1">
            <a:off x="3026639" y="5323089"/>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Document Icons Responsive Color 128px icon">
            <a:extLst>
              <a:ext uri="{FF2B5EF4-FFF2-40B4-BE49-F238E27FC236}">
                <a16:creationId xmlns:a16="http://schemas.microsoft.com/office/drawing/2014/main" id="{F189EB22-E62F-9724-50D2-492720108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0" y="5096910"/>
            <a:ext cx="517860" cy="452358"/>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3868D5C5-47C5-C5B6-F75C-47F176C9C9EB}"/>
              </a:ext>
            </a:extLst>
          </p:cNvPr>
          <p:cNvSpPr txBox="1"/>
          <p:nvPr/>
        </p:nvSpPr>
        <p:spPr>
          <a:xfrm>
            <a:off x="4761120" y="2893433"/>
            <a:ext cx="667991"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中文</a:t>
            </a:r>
            <a:endParaRPr lang="en-CN" sz="1600" b="1" dirty="0">
              <a:latin typeface="Hannotate SC" panose="03000500000000000000" pitchFamily="66" charset="-122"/>
              <a:ea typeface="Hannotate SC" panose="03000500000000000000" pitchFamily="66" charset="-122"/>
            </a:endParaRPr>
          </a:p>
        </p:txBody>
      </p:sp>
      <p:sp>
        <p:nvSpPr>
          <p:cNvPr id="100" name="TextBox 99">
            <a:extLst>
              <a:ext uri="{FF2B5EF4-FFF2-40B4-BE49-F238E27FC236}">
                <a16:creationId xmlns:a16="http://schemas.microsoft.com/office/drawing/2014/main" id="{BAC2A774-4793-FABA-0ABB-7EF512CEE7ED}"/>
              </a:ext>
            </a:extLst>
          </p:cNvPr>
          <p:cNvSpPr txBox="1"/>
          <p:nvPr/>
        </p:nvSpPr>
        <p:spPr>
          <a:xfrm>
            <a:off x="4761121" y="3632650"/>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EN</a:t>
            </a:r>
            <a:endParaRPr lang="en-CN" sz="1600" b="1" dirty="0">
              <a:latin typeface="Hannotate SC" panose="03000500000000000000" pitchFamily="66" charset="-122"/>
              <a:ea typeface="Hannotate SC" panose="03000500000000000000" pitchFamily="66" charset="-122"/>
            </a:endParaRPr>
          </a:p>
        </p:txBody>
      </p:sp>
      <p:sp>
        <p:nvSpPr>
          <p:cNvPr id="101" name="TextBox 100">
            <a:extLst>
              <a:ext uri="{FF2B5EF4-FFF2-40B4-BE49-F238E27FC236}">
                <a16:creationId xmlns:a16="http://schemas.microsoft.com/office/drawing/2014/main" id="{8373677F-13F6-8AA7-9802-35BD311BDA02}"/>
              </a:ext>
            </a:extLst>
          </p:cNvPr>
          <p:cNvSpPr txBox="1"/>
          <p:nvPr/>
        </p:nvSpPr>
        <p:spPr>
          <a:xfrm>
            <a:off x="4761121" y="4284056"/>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DE</a:t>
            </a:r>
            <a:endParaRPr lang="en-CN" sz="1600" b="1" dirty="0">
              <a:latin typeface="Hannotate SC" panose="03000500000000000000" pitchFamily="66" charset="-122"/>
              <a:ea typeface="Hannotate SC" panose="03000500000000000000" pitchFamily="66" charset="-122"/>
            </a:endParaRPr>
          </a:p>
        </p:txBody>
      </p:sp>
      <p:sp>
        <p:nvSpPr>
          <p:cNvPr id="102" name="TextBox 101">
            <a:extLst>
              <a:ext uri="{FF2B5EF4-FFF2-40B4-BE49-F238E27FC236}">
                <a16:creationId xmlns:a16="http://schemas.microsoft.com/office/drawing/2014/main" id="{D5A8BFE7-A81F-8F4A-EF41-DB35EC79C1CC}"/>
              </a:ext>
            </a:extLst>
          </p:cNvPr>
          <p:cNvSpPr txBox="1"/>
          <p:nvPr/>
        </p:nvSpPr>
        <p:spPr>
          <a:xfrm>
            <a:off x="4761120" y="4978370"/>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ES</a:t>
            </a:r>
            <a:endParaRPr lang="en-CN" sz="1600" b="1" dirty="0">
              <a:latin typeface="Hannotate SC" panose="03000500000000000000" pitchFamily="66" charset="-122"/>
              <a:ea typeface="Hannotate SC" panose="03000500000000000000" pitchFamily="66" charset="-122"/>
            </a:endParaRPr>
          </a:p>
        </p:txBody>
      </p:sp>
      <p:pic>
        <p:nvPicPr>
          <p:cNvPr id="103" name="Picture 2" descr="Magnification lens - User Interface &amp; Gesture Icons">
            <a:extLst>
              <a:ext uri="{FF2B5EF4-FFF2-40B4-BE49-F238E27FC236}">
                <a16:creationId xmlns:a16="http://schemas.microsoft.com/office/drawing/2014/main" id="{D133553D-80E2-05D1-3E90-D80EBF773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30865" y="3212015"/>
            <a:ext cx="228048" cy="228048"/>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FF24B678-2ECC-02D6-9F18-44C8BBCD59B3}"/>
              </a:ext>
            </a:extLst>
          </p:cNvPr>
          <p:cNvSpPr txBox="1"/>
          <p:nvPr/>
        </p:nvSpPr>
        <p:spPr>
          <a:xfrm>
            <a:off x="6779490" y="3164887"/>
            <a:ext cx="860949" cy="338554"/>
          </a:xfrm>
          <a:prstGeom prst="rect">
            <a:avLst/>
          </a:prstGeom>
          <a:noFill/>
        </p:spPr>
        <p:txBody>
          <a:bodyPr wrap="square">
            <a:spAutoFit/>
          </a:bodyPr>
          <a:lstStyle/>
          <a:p>
            <a:pPr algn="ctr"/>
            <a:r>
              <a:rPr lang="en-US" sz="1600" b="1" dirty="0">
                <a:latin typeface="Hannotate SC" panose="03000500000000000000" pitchFamily="66" charset="-122"/>
                <a:ea typeface="Hannotate SC" panose="03000500000000000000" pitchFamily="66" charset="-122"/>
              </a:rPr>
              <a:t>中文</a:t>
            </a:r>
            <a:endParaRPr lang="en-CN" sz="1600" b="1" dirty="0">
              <a:latin typeface="Hannotate SC" panose="03000500000000000000" pitchFamily="66" charset="-122"/>
              <a:ea typeface="Hannotate SC" panose="03000500000000000000" pitchFamily="66" charset="-122"/>
            </a:endParaRPr>
          </a:p>
        </p:txBody>
      </p:sp>
      <p:sp>
        <p:nvSpPr>
          <p:cNvPr id="105" name="TextBox 104">
            <a:extLst>
              <a:ext uri="{FF2B5EF4-FFF2-40B4-BE49-F238E27FC236}">
                <a16:creationId xmlns:a16="http://schemas.microsoft.com/office/drawing/2014/main" id="{84F1911D-21C1-1D92-D2B8-EA8C1B860476}"/>
              </a:ext>
            </a:extLst>
          </p:cNvPr>
          <p:cNvSpPr txBox="1"/>
          <p:nvPr/>
        </p:nvSpPr>
        <p:spPr>
          <a:xfrm>
            <a:off x="6532520" y="3779464"/>
            <a:ext cx="1236653"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English</a:t>
            </a:r>
            <a:endParaRPr lang="en-CN" sz="1600" b="1" dirty="0">
              <a:latin typeface="Constantia" panose="02030602050306030303" pitchFamily="18" charset="0"/>
            </a:endParaRPr>
          </a:p>
        </p:txBody>
      </p:sp>
      <p:sp>
        <p:nvSpPr>
          <p:cNvPr id="106" name="TextBox 105">
            <a:extLst>
              <a:ext uri="{FF2B5EF4-FFF2-40B4-BE49-F238E27FC236}">
                <a16:creationId xmlns:a16="http://schemas.microsoft.com/office/drawing/2014/main" id="{0AA8E482-A476-9E50-5772-01CDD48E14E3}"/>
              </a:ext>
            </a:extLst>
          </p:cNvPr>
          <p:cNvSpPr txBox="1"/>
          <p:nvPr/>
        </p:nvSpPr>
        <p:spPr>
          <a:xfrm>
            <a:off x="6508236" y="4453333"/>
            <a:ext cx="1236653" cy="338554"/>
          </a:xfrm>
          <a:prstGeom prst="rect">
            <a:avLst/>
          </a:prstGeom>
          <a:noFill/>
        </p:spPr>
        <p:txBody>
          <a:bodyPr wrap="square">
            <a:spAutoFit/>
          </a:bodyPr>
          <a:lstStyle/>
          <a:p>
            <a:pPr algn="ctr"/>
            <a:r>
              <a:rPr lang="en-US" sz="1600" b="1" dirty="0">
                <a:latin typeface="Constantia" panose="02030602050306030303" pitchFamily="18" charset="0"/>
              </a:rPr>
              <a:t>Deutsch</a:t>
            </a:r>
            <a:endParaRPr lang="en-CN" sz="1600" b="1" dirty="0">
              <a:latin typeface="Constantia" panose="02030602050306030303" pitchFamily="18" charset="0"/>
            </a:endParaRPr>
          </a:p>
        </p:txBody>
      </p:sp>
      <p:sp>
        <p:nvSpPr>
          <p:cNvPr id="107" name="TextBox 106">
            <a:extLst>
              <a:ext uri="{FF2B5EF4-FFF2-40B4-BE49-F238E27FC236}">
                <a16:creationId xmlns:a16="http://schemas.microsoft.com/office/drawing/2014/main" id="{21DCBDBA-870C-8BE4-0A68-8C980238E3E3}"/>
              </a:ext>
            </a:extLst>
          </p:cNvPr>
          <p:cNvSpPr txBox="1"/>
          <p:nvPr/>
        </p:nvSpPr>
        <p:spPr>
          <a:xfrm>
            <a:off x="6533415" y="5130312"/>
            <a:ext cx="1236653" cy="338554"/>
          </a:xfrm>
          <a:prstGeom prst="rect">
            <a:avLst/>
          </a:prstGeom>
          <a:noFill/>
        </p:spPr>
        <p:txBody>
          <a:bodyPr wrap="square">
            <a:spAutoFit/>
          </a:bodyPr>
          <a:lstStyle/>
          <a:p>
            <a:pPr algn="ctr"/>
            <a:r>
              <a:rPr lang="es-ES" sz="1600" b="1" dirty="0">
                <a:latin typeface="Constantia" panose="02030602050306030303" pitchFamily="18" charset="0"/>
              </a:rPr>
              <a:t>Español</a:t>
            </a:r>
            <a:endParaRPr lang="en-CN" b="1" dirty="0">
              <a:latin typeface="Constantia" panose="02030602050306030303" pitchFamily="18" charset="0"/>
            </a:endParaRPr>
          </a:p>
        </p:txBody>
      </p:sp>
      <p:cxnSp>
        <p:nvCxnSpPr>
          <p:cNvPr id="108" name="Straight Connector 107">
            <a:extLst>
              <a:ext uri="{FF2B5EF4-FFF2-40B4-BE49-F238E27FC236}">
                <a16:creationId xmlns:a16="http://schemas.microsoft.com/office/drawing/2014/main" id="{D8ABA1DF-5191-FCDF-D842-1270A5989B82}"/>
              </a:ext>
            </a:extLst>
          </p:cNvPr>
          <p:cNvCxnSpPr>
            <a:cxnSpLocks/>
            <a:stCxn id="109" idx="1"/>
            <a:endCxn id="103" idx="1"/>
          </p:cNvCxnSpPr>
          <p:nvPr/>
        </p:nvCxnSpPr>
        <p:spPr>
          <a:xfrm flipH="1">
            <a:off x="7858913" y="3319229"/>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9" name="Picture 108" descr="Document Icons Responsive Color 128px icon">
            <a:extLst>
              <a:ext uri="{FF2B5EF4-FFF2-40B4-BE49-F238E27FC236}">
                <a16:creationId xmlns:a16="http://schemas.microsoft.com/office/drawing/2014/main" id="{AD0B4C12-9657-F293-D658-0290F8099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604" y="3093050"/>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Magnification lens - User Interface &amp; Gesture Icons">
            <a:extLst>
              <a:ext uri="{FF2B5EF4-FFF2-40B4-BE49-F238E27FC236}">
                <a16:creationId xmlns:a16="http://schemas.microsoft.com/office/drawing/2014/main" id="{84E15F8E-1483-8870-1DF4-C084B4415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30865" y="3863990"/>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Connector 110">
            <a:extLst>
              <a:ext uri="{FF2B5EF4-FFF2-40B4-BE49-F238E27FC236}">
                <a16:creationId xmlns:a16="http://schemas.microsoft.com/office/drawing/2014/main" id="{F999839A-A07B-693B-F4C0-155B757BDEDD}"/>
              </a:ext>
            </a:extLst>
          </p:cNvPr>
          <p:cNvCxnSpPr>
            <a:cxnSpLocks/>
            <a:stCxn id="112" idx="1"/>
            <a:endCxn id="110" idx="1"/>
          </p:cNvCxnSpPr>
          <p:nvPr/>
        </p:nvCxnSpPr>
        <p:spPr>
          <a:xfrm flipH="1">
            <a:off x="7858913" y="3971204"/>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descr="Document Icons Responsive Color 128px icon">
            <a:extLst>
              <a:ext uri="{FF2B5EF4-FFF2-40B4-BE49-F238E27FC236}">
                <a16:creationId xmlns:a16="http://schemas.microsoft.com/office/drawing/2014/main" id="{ED93FC5C-C1AC-70F4-1218-4C4923600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604" y="3745025"/>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Magnification lens - User Interface &amp; Gesture Icons">
            <a:extLst>
              <a:ext uri="{FF2B5EF4-FFF2-40B4-BE49-F238E27FC236}">
                <a16:creationId xmlns:a16="http://schemas.microsoft.com/office/drawing/2014/main" id="{0A4A7C7C-42A8-780A-0F6F-D3413972B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30865" y="4542527"/>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a:extLst>
              <a:ext uri="{FF2B5EF4-FFF2-40B4-BE49-F238E27FC236}">
                <a16:creationId xmlns:a16="http://schemas.microsoft.com/office/drawing/2014/main" id="{4D8D5F94-A1C9-215D-78A4-42E17EBAAC2C}"/>
              </a:ext>
            </a:extLst>
          </p:cNvPr>
          <p:cNvCxnSpPr>
            <a:cxnSpLocks/>
            <a:stCxn id="115" idx="1"/>
            <a:endCxn id="113" idx="1"/>
          </p:cNvCxnSpPr>
          <p:nvPr/>
        </p:nvCxnSpPr>
        <p:spPr>
          <a:xfrm flipH="1">
            <a:off x="7858913" y="4649741"/>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descr="Document Icons Responsive Color 128px icon">
            <a:extLst>
              <a:ext uri="{FF2B5EF4-FFF2-40B4-BE49-F238E27FC236}">
                <a16:creationId xmlns:a16="http://schemas.microsoft.com/office/drawing/2014/main" id="{DDE7714D-4EB4-1656-4B38-8553AA4AC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604" y="4423562"/>
            <a:ext cx="517860" cy="45235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Magnification lens - User Interface &amp; Gesture Icons">
            <a:extLst>
              <a:ext uri="{FF2B5EF4-FFF2-40B4-BE49-F238E27FC236}">
                <a16:creationId xmlns:a16="http://schemas.microsoft.com/office/drawing/2014/main" id="{4753AA8E-3A24-9199-CAE1-04A38D780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30865" y="5215875"/>
            <a:ext cx="228048" cy="22804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Straight Connector 116">
            <a:extLst>
              <a:ext uri="{FF2B5EF4-FFF2-40B4-BE49-F238E27FC236}">
                <a16:creationId xmlns:a16="http://schemas.microsoft.com/office/drawing/2014/main" id="{AEE97B45-1353-5417-776F-2AF125E8E874}"/>
              </a:ext>
            </a:extLst>
          </p:cNvPr>
          <p:cNvCxnSpPr>
            <a:cxnSpLocks/>
            <a:stCxn id="118" idx="1"/>
            <a:endCxn id="116" idx="1"/>
          </p:cNvCxnSpPr>
          <p:nvPr/>
        </p:nvCxnSpPr>
        <p:spPr>
          <a:xfrm flipH="1">
            <a:off x="7858913" y="5323089"/>
            <a:ext cx="1451691" cy="681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Picture 117" descr="Document Icons Responsive Color 128px icon">
            <a:extLst>
              <a:ext uri="{FF2B5EF4-FFF2-40B4-BE49-F238E27FC236}">
                <a16:creationId xmlns:a16="http://schemas.microsoft.com/office/drawing/2014/main" id="{CEB5E0E1-971C-BBF9-9D9E-953ED5A78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604" y="5096910"/>
            <a:ext cx="517860" cy="452358"/>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C9A9A047-A931-49E5-64FE-C0913F52A5A2}"/>
              </a:ext>
            </a:extLst>
          </p:cNvPr>
          <p:cNvSpPr txBox="1"/>
          <p:nvPr/>
        </p:nvSpPr>
        <p:spPr>
          <a:xfrm>
            <a:off x="9593394" y="2893433"/>
            <a:ext cx="667991"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中文</a:t>
            </a:r>
            <a:endParaRPr lang="en-CN" sz="1600" b="1" dirty="0">
              <a:latin typeface="Hannotate SC" panose="03000500000000000000" pitchFamily="66" charset="-122"/>
              <a:ea typeface="Hannotate SC" panose="03000500000000000000" pitchFamily="66" charset="-122"/>
            </a:endParaRPr>
          </a:p>
        </p:txBody>
      </p:sp>
      <p:sp>
        <p:nvSpPr>
          <p:cNvPr id="120" name="TextBox 119">
            <a:extLst>
              <a:ext uri="{FF2B5EF4-FFF2-40B4-BE49-F238E27FC236}">
                <a16:creationId xmlns:a16="http://schemas.microsoft.com/office/drawing/2014/main" id="{02630DA9-B1B8-A535-1EC6-774185DAE651}"/>
              </a:ext>
            </a:extLst>
          </p:cNvPr>
          <p:cNvSpPr txBox="1"/>
          <p:nvPr/>
        </p:nvSpPr>
        <p:spPr>
          <a:xfrm>
            <a:off x="9593395" y="3632650"/>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EN</a:t>
            </a:r>
            <a:endParaRPr lang="en-CN" sz="1600" b="1" dirty="0">
              <a:latin typeface="Hannotate SC" panose="03000500000000000000" pitchFamily="66" charset="-122"/>
              <a:ea typeface="Hannotate SC" panose="03000500000000000000" pitchFamily="66" charset="-122"/>
            </a:endParaRPr>
          </a:p>
        </p:txBody>
      </p:sp>
      <p:sp>
        <p:nvSpPr>
          <p:cNvPr id="121" name="TextBox 120">
            <a:extLst>
              <a:ext uri="{FF2B5EF4-FFF2-40B4-BE49-F238E27FC236}">
                <a16:creationId xmlns:a16="http://schemas.microsoft.com/office/drawing/2014/main" id="{433267E0-1D61-26C7-B4E4-AE3EE2845F1A}"/>
              </a:ext>
            </a:extLst>
          </p:cNvPr>
          <p:cNvSpPr txBox="1"/>
          <p:nvPr/>
        </p:nvSpPr>
        <p:spPr>
          <a:xfrm>
            <a:off x="9593395" y="4284056"/>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DE</a:t>
            </a:r>
            <a:endParaRPr lang="en-CN" sz="1600" b="1" dirty="0">
              <a:latin typeface="Hannotate SC" panose="03000500000000000000" pitchFamily="66" charset="-122"/>
              <a:ea typeface="Hannotate SC" panose="03000500000000000000" pitchFamily="66" charset="-122"/>
            </a:endParaRPr>
          </a:p>
        </p:txBody>
      </p:sp>
      <p:sp>
        <p:nvSpPr>
          <p:cNvPr id="122" name="TextBox 121">
            <a:extLst>
              <a:ext uri="{FF2B5EF4-FFF2-40B4-BE49-F238E27FC236}">
                <a16:creationId xmlns:a16="http://schemas.microsoft.com/office/drawing/2014/main" id="{2354970F-AFC9-BE64-01B1-4000D8D0AA9F}"/>
              </a:ext>
            </a:extLst>
          </p:cNvPr>
          <p:cNvSpPr txBox="1"/>
          <p:nvPr/>
        </p:nvSpPr>
        <p:spPr>
          <a:xfrm>
            <a:off x="9593394" y="4978370"/>
            <a:ext cx="517860" cy="338554"/>
          </a:xfrm>
          <a:prstGeom prst="rect">
            <a:avLst/>
          </a:prstGeom>
          <a:solidFill>
            <a:schemeClr val="bg1"/>
          </a:solidFill>
          <a:ln>
            <a:solidFill>
              <a:schemeClr val="tx1"/>
            </a:solidFill>
          </a:ln>
        </p:spPr>
        <p:txBody>
          <a:bodyPr wrap="square">
            <a:spAutoFit/>
          </a:bodyPr>
          <a:lstStyle/>
          <a:p>
            <a:pPr algn="ctr"/>
            <a:r>
              <a:rPr lang="en-US" sz="1600" b="1" dirty="0">
                <a:latin typeface="Hannotate SC" panose="03000500000000000000" pitchFamily="66" charset="-122"/>
                <a:ea typeface="Hannotate SC" panose="03000500000000000000" pitchFamily="66" charset="-122"/>
              </a:rPr>
              <a:t>ES</a:t>
            </a:r>
            <a:endParaRPr lang="en-CN" sz="1600" b="1" dirty="0">
              <a:latin typeface="Hannotate SC" panose="03000500000000000000" pitchFamily="66" charset="-122"/>
              <a:ea typeface="Hannotate SC" panose="03000500000000000000" pitchFamily="66" charset="-122"/>
            </a:endParaRPr>
          </a:p>
        </p:txBody>
      </p:sp>
      <p:cxnSp>
        <p:nvCxnSpPr>
          <p:cNvPr id="123" name="Straight Connector 122">
            <a:extLst>
              <a:ext uri="{FF2B5EF4-FFF2-40B4-BE49-F238E27FC236}">
                <a16:creationId xmlns:a16="http://schemas.microsoft.com/office/drawing/2014/main" id="{33202750-33CA-B9CE-D56B-6B1DAF40EE6D}"/>
              </a:ext>
            </a:extLst>
          </p:cNvPr>
          <p:cNvCxnSpPr>
            <a:cxnSpLocks/>
            <a:stCxn id="112" idx="1"/>
            <a:endCxn id="103" idx="1"/>
          </p:cNvCxnSpPr>
          <p:nvPr/>
        </p:nvCxnSpPr>
        <p:spPr>
          <a:xfrm flipH="1" flipV="1">
            <a:off x="7858913" y="3326039"/>
            <a:ext cx="1451691" cy="645165"/>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BA0B893-56ED-57CC-A411-88780EE249EB}"/>
              </a:ext>
            </a:extLst>
          </p:cNvPr>
          <p:cNvCxnSpPr>
            <a:cxnSpLocks/>
            <a:stCxn id="115" idx="1"/>
            <a:endCxn id="103" idx="1"/>
          </p:cNvCxnSpPr>
          <p:nvPr/>
        </p:nvCxnSpPr>
        <p:spPr>
          <a:xfrm flipH="1" flipV="1">
            <a:off x="7858913" y="3326039"/>
            <a:ext cx="1451691" cy="1323702"/>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C1E2967-5474-46AB-220C-76BB14FA6247}"/>
              </a:ext>
            </a:extLst>
          </p:cNvPr>
          <p:cNvCxnSpPr>
            <a:cxnSpLocks/>
            <a:stCxn id="118" idx="1"/>
            <a:endCxn id="103" idx="1"/>
          </p:cNvCxnSpPr>
          <p:nvPr/>
        </p:nvCxnSpPr>
        <p:spPr>
          <a:xfrm flipH="1" flipV="1">
            <a:off x="7858913" y="3326039"/>
            <a:ext cx="1451691" cy="199705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AA6AFF8-8F04-B75A-6C67-5AA0162D39B7}"/>
              </a:ext>
            </a:extLst>
          </p:cNvPr>
          <p:cNvCxnSpPr>
            <a:cxnSpLocks/>
            <a:stCxn id="115" idx="1"/>
            <a:endCxn id="116" idx="1"/>
          </p:cNvCxnSpPr>
          <p:nvPr/>
        </p:nvCxnSpPr>
        <p:spPr>
          <a:xfrm flipH="1">
            <a:off x="7858913" y="4649741"/>
            <a:ext cx="1451691" cy="680158"/>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95D01C1-E21F-2E8D-A6A4-6BC8303403F7}"/>
              </a:ext>
            </a:extLst>
          </p:cNvPr>
          <p:cNvCxnSpPr>
            <a:cxnSpLocks/>
            <a:stCxn id="112" idx="1"/>
            <a:endCxn id="116" idx="1"/>
          </p:cNvCxnSpPr>
          <p:nvPr/>
        </p:nvCxnSpPr>
        <p:spPr>
          <a:xfrm flipH="1">
            <a:off x="7858913" y="3971204"/>
            <a:ext cx="1451691" cy="1358695"/>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28346E0-8F80-612D-363B-6FA25251BBCA}"/>
              </a:ext>
            </a:extLst>
          </p:cNvPr>
          <p:cNvCxnSpPr>
            <a:cxnSpLocks/>
            <a:stCxn id="109" idx="1"/>
            <a:endCxn id="116" idx="1"/>
          </p:cNvCxnSpPr>
          <p:nvPr/>
        </p:nvCxnSpPr>
        <p:spPr>
          <a:xfrm flipH="1">
            <a:off x="7858913" y="3319229"/>
            <a:ext cx="1451691" cy="201067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5663483-FE98-A8CE-2861-64AB01152967}"/>
              </a:ext>
            </a:extLst>
          </p:cNvPr>
          <p:cNvCxnSpPr>
            <a:cxnSpLocks/>
            <a:stCxn id="109" idx="1"/>
            <a:endCxn id="113" idx="1"/>
          </p:cNvCxnSpPr>
          <p:nvPr/>
        </p:nvCxnSpPr>
        <p:spPr>
          <a:xfrm flipH="1">
            <a:off x="7858913" y="3319229"/>
            <a:ext cx="1451691" cy="1337322"/>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107E4BB-0873-2EAC-0680-2B6B6B360AEE}"/>
              </a:ext>
            </a:extLst>
          </p:cNvPr>
          <p:cNvCxnSpPr>
            <a:cxnSpLocks/>
            <a:stCxn id="118" idx="1"/>
            <a:endCxn id="113" idx="1"/>
          </p:cNvCxnSpPr>
          <p:nvPr/>
        </p:nvCxnSpPr>
        <p:spPr>
          <a:xfrm flipH="1" flipV="1">
            <a:off x="7858913" y="4656551"/>
            <a:ext cx="1451691" cy="666538"/>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EFC321C-1419-F66F-7CFE-54F5DE9870D5}"/>
              </a:ext>
            </a:extLst>
          </p:cNvPr>
          <p:cNvCxnSpPr>
            <a:cxnSpLocks/>
            <a:stCxn id="112" idx="1"/>
            <a:endCxn id="113" idx="1"/>
          </p:cNvCxnSpPr>
          <p:nvPr/>
        </p:nvCxnSpPr>
        <p:spPr>
          <a:xfrm flipH="1">
            <a:off x="7858913" y="3971204"/>
            <a:ext cx="1451691" cy="685347"/>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567332-C363-8275-1A28-744096D5A0C7}"/>
              </a:ext>
            </a:extLst>
          </p:cNvPr>
          <p:cNvCxnSpPr>
            <a:cxnSpLocks/>
            <a:stCxn id="115" idx="1"/>
            <a:endCxn id="110" idx="1"/>
          </p:cNvCxnSpPr>
          <p:nvPr/>
        </p:nvCxnSpPr>
        <p:spPr>
          <a:xfrm flipH="1" flipV="1">
            <a:off x="7858913" y="3978014"/>
            <a:ext cx="1451691" cy="671727"/>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C170D92-5A9A-1D1E-CC7B-A041B3497F19}"/>
              </a:ext>
            </a:extLst>
          </p:cNvPr>
          <p:cNvCxnSpPr>
            <a:cxnSpLocks/>
            <a:stCxn id="118" idx="1"/>
            <a:endCxn id="110" idx="1"/>
          </p:cNvCxnSpPr>
          <p:nvPr/>
        </p:nvCxnSpPr>
        <p:spPr>
          <a:xfrm flipH="1" flipV="1">
            <a:off x="7858913" y="3978014"/>
            <a:ext cx="1451691" cy="1345075"/>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CA8DD3-EE24-DBD5-CEAC-ABA0AB1958C8}"/>
              </a:ext>
            </a:extLst>
          </p:cNvPr>
          <p:cNvCxnSpPr>
            <a:cxnSpLocks/>
            <a:stCxn id="109" idx="1"/>
            <a:endCxn id="110" idx="1"/>
          </p:cNvCxnSpPr>
          <p:nvPr/>
        </p:nvCxnSpPr>
        <p:spPr>
          <a:xfrm flipH="1">
            <a:off x="7858913" y="3319229"/>
            <a:ext cx="1451691" cy="658785"/>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9" name="Left Brace 158">
            <a:extLst>
              <a:ext uri="{FF2B5EF4-FFF2-40B4-BE49-F238E27FC236}">
                <a16:creationId xmlns:a16="http://schemas.microsoft.com/office/drawing/2014/main" id="{2884FA5D-B383-9079-3610-76871417A901}"/>
              </a:ext>
            </a:extLst>
          </p:cNvPr>
          <p:cNvSpPr/>
          <p:nvPr/>
        </p:nvSpPr>
        <p:spPr>
          <a:xfrm rot="16200000">
            <a:off x="3579460" y="4461807"/>
            <a:ext cx="250661" cy="263052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60" name="Left Brace 159">
            <a:extLst>
              <a:ext uri="{FF2B5EF4-FFF2-40B4-BE49-F238E27FC236}">
                <a16:creationId xmlns:a16="http://schemas.microsoft.com/office/drawing/2014/main" id="{5A9CE208-B1BE-F4CB-C196-F7B341FA8520}"/>
              </a:ext>
            </a:extLst>
          </p:cNvPr>
          <p:cNvSpPr/>
          <p:nvPr/>
        </p:nvSpPr>
        <p:spPr>
          <a:xfrm rot="16200000">
            <a:off x="8225632" y="4461806"/>
            <a:ext cx="250661" cy="263052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161" name="TextBox 160">
            <a:extLst>
              <a:ext uri="{FF2B5EF4-FFF2-40B4-BE49-F238E27FC236}">
                <a16:creationId xmlns:a16="http://schemas.microsoft.com/office/drawing/2014/main" id="{A9697153-8004-8D65-52B7-58B8DDA9A69F}"/>
              </a:ext>
            </a:extLst>
          </p:cNvPr>
          <p:cNvSpPr txBox="1"/>
          <p:nvPr/>
        </p:nvSpPr>
        <p:spPr>
          <a:xfrm>
            <a:off x="2871583" y="6017097"/>
            <a:ext cx="1666413" cy="338554"/>
          </a:xfrm>
          <a:prstGeom prst="rect">
            <a:avLst/>
          </a:prstGeom>
          <a:noFill/>
        </p:spPr>
        <p:txBody>
          <a:bodyPr wrap="square">
            <a:spAutoFit/>
          </a:bodyPr>
          <a:lstStyle/>
          <a:p>
            <a:pPr algn="ctr"/>
            <a:r>
              <a:rPr lang="es-ES" sz="1600" b="1" dirty="0">
                <a:latin typeface="Constantia" panose="02030602050306030303" pitchFamily="18" charset="0"/>
              </a:rPr>
              <a:t>Multi-lingual</a:t>
            </a:r>
            <a:endParaRPr lang="en-CN" b="1" dirty="0">
              <a:latin typeface="Constantia" panose="02030602050306030303" pitchFamily="18" charset="0"/>
            </a:endParaRPr>
          </a:p>
        </p:txBody>
      </p:sp>
      <p:sp>
        <p:nvSpPr>
          <p:cNvPr id="162" name="TextBox 161">
            <a:extLst>
              <a:ext uri="{FF2B5EF4-FFF2-40B4-BE49-F238E27FC236}">
                <a16:creationId xmlns:a16="http://schemas.microsoft.com/office/drawing/2014/main" id="{609C6A2A-6570-BF06-5A1D-A71A43016A93}"/>
              </a:ext>
            </a:extLst>
          </p:cNvPr>
          <p:cNvSpPr txBox="1"/>
          <p:nvPr/>
        </p:nvSpPr>
        <p:spPr>
          <a:xfrm>
            <a:off x="7517755" y="6017097"/>
            <a:ext cx="1666413" cy="338554"/>
          </a:xfrm>
          <a:prstGeom prst="rect">
            <a:avLst/>
          </a:prstGeom>
          <a:noFill/>
        </p:spPr>
        <p:txBody>
          <a:bodyPr wrap="square">
            <a:spAutoFit/>
          </a:bodyPr>
          <a:lstStyle/>
          <a:p>
            <a:pPr algn="ctr"/>
            <a:r>
              <a:rPr lang="es-ES" sz="1600" b="1" dirty="0">
                <a:latin typeface="Constantia" panose="02030602050306030303" pitchFamily="18" charset="0"/>
              </a:rPr>
              <a:t>Cross-lingual</a:t>
            </a:r>
            <a:endParaRPr lang="en-CN" b="1" dirty="0">
              <a:latin typeface="Constantia" panose="02030602050306030303" pitchFamily="18" charset="0"/>
            </a:endParaRPr>
          </a:p>
        </p:txBody>
      </p:sp>
    </p:spTree>
    <p:extLst>
      <p:ext uri="{BB962C8B-B14F-4D97-AF65-F5344CB8AC3E}">
        <p14:creationId xmlns:p14="http://schemas.microsoft.com/office/powerpoint/2010/main" val="708503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600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In addition</a:t>
            </a:r>
            <a:r>
              <a:rPr lang="en-US" altLang="zh-CN" sz="1800" dirty="0">
                <a:latin typeface="Microsoft YaHei UI" panose="020B0503020204020204" pitchFamily="34" charset="-122"/>
                <a:ea typeface="Microsoft YaHei UI" panose="020B0503020204020204" pitchFamily="34" charset="-122"/>
              </a:rPr>
              <a:t>, unification of all </a:t>
            </a:r>
            <a:r>
              <a:rPr lang="en-US" altLang="zh-CN" sz="1800" u="sng" dirty="0">
                <a:latin typeface="Microsoft YaHei UI" panose="020B0503020204020204" pitchFamily="34" charset="-122"/>
                <a:ea typeface="Microsoft YaHei UI" panose="020B0503020204020204" pitchFamily="34" charset="-122"/>
              </a:rPr>
              <a:t>document granularities</a:t>
            </a:r>
          </a:p>
          <a:p>
            <a:r>
              <a:rPr lang="en-US" altLang="zh-CN" sz="1800" dirty="0">
                <a:latin typeface="Microsoft YaHei UI" panose="020B0503020204020204" pitchFamily="34" charset="-122"/>
                <a:ea typeface="Microsoft YaHei UI" panose="020B0503020204020204" pitchFamily="34" charset="-122"/>
              </a:rPr>
              <a:t>Previously, one retriever for </a:t>
            </a:r>
            <a:r>
              <a:rPr lang="en-US" altLang="zh-CN" sz="1800" u="sng" dirty="0">
                <a:latin typeface="Microsoft YaHei UI" panose="020B0503020204020204" pitchFamily="34" charset="-122"/>
                <a:ea typeface="Microsoft YaHei UI" panose="020B0503020204020204" pitchFamily="34" charset="-122"/>
              </a:rPr>
              <a:t>one specific input granularity</a:t>
            </a:r>
            <a:r>
              <a:rPr lang="en-US" altLang="zh-CN" sz="1800" dirty="0">
                <a:latin typeface="Microsoft YaHei UI" panose="020B0503020204020204" pitchFamily="34" charset="-122"/>
                <a:ea typeface="Microsoft YaHei UI" panose="020B0503020204020204" pitchFamily="34" charset="-122"/>
              </a:rPr>
              <a:t>, e.g., sentence retriever, passage retriever, doc retriever, …</a:t>
            </a:r>
          </a:p>
          <a:p>
            <a:r>
              <a:rPr lang="en-US" altLang="zh-CN" sz="1800" dirty="0">
                <a:latin typeface="Microsoft YaHei UI" panose="020B0503020204020204" pitchFamily="34" charset="-122"/>
                <a:ea typeface="Microsoft YaHei UI" panose="020B0503020204020204" pitchFamily="34" charset="-122"/>
              </a:rPr>
              <a:t>Now, one model for input granularities (from short text to long doc of up-to 8192 tokens)</a:t>
            </a:r>
          </a:p>
        </p:txBody>
      </p:sp>
      <p:pic>
        <p:nvPicPr>
          <p:cNvPr id="3" name="Picture 12" descr="38,067 Artificial Intelligence Icons - Free in SVG, PNG, ICO - IconScout">
            <a:extLst>
              <a:ext uri="{FF2B5EF4-FFF2-40B4-BE49-F238E27FC236}">
                <a16:creationId xmlns:a16="http://schemas.microsoft.com/office/drawing/2014/main" id="{4F4E10F6-174E-6E98-F655-B227565B9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530073" y="4149761"/>
            <a:ext cx="618835" cy="61883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E2A9A91-E8B7-8BF1-BD6A-56C0DF747A7C}"/>
              </a:ext>
            </a:extLst>
          </p:cNvPr>
          <p:cNvGrpSpPr/>
          <p:nvPr/>
        </p:nvGrpSpPr>
        <p:grpSpPr>
          <a:xfrm>
            <a:off x="1625169" y="4267378"/>
            <a:ext cx="1370680" cy="338554"/>
            <a:chOff x="4558653" y="3579359"/>
            <a:chExt cx="1370680" cy="338554"/>
          </a:xfrm>
        </p:grpSpPr>
        <p:grpSp>
          <p:nvGrpSpPr>
            <p:cNvPr id="6" name="Group 5">
              <a:extLst>
                <a:ext uri="{FF2B5EF4-FFF2-40B4-BE49-F238E27FC236}">
                  <a16:creationId xmlns:a16="http://schemas.microsoft.com/office/drawing/2014/main" id="{B837C658-3F12-2FA9-BB6A-868ECA21A89E}"/>
                </a:ext>
              </a:extLst>
            </p:cNvPr>
            <p:cNvGrpSpPr/>
            <p:nvPr/>
          </p:nvGrpSpPr>
          <p:grpSpPr>
            <a:xfrm>
              <a:off x="4558653" y="3630095"/>
              <a:ext cx="1370680" cy="282130"/>
              <a:chOff x="1164442" y="3956064"/>
              <a:chExt cx="1370680" cy="282130"/>
            </a:xfrm>
          </p:grpSpPr>
          <p:sp>
            <p:nvSpPr>
              <p:cNvPr id="9" name="Rounded Rectangle 8">
                <a:extLst>
                  <a:ext uri="{FF2B5EF4-FFF2-40B4-BE49-F238E27FC236}">
                    <a16:creationId xmlns:a16="http://schemas.microsoft.com/office/drawing/2014/main" id="{1CB807CE-1FAD-0C0B-C72B-E89D0E6AC65F}"/>
                  </a:ext>
                </a:extLst>
              </p:cNvPr>
              <p:cNvSpPr/>
              <p:nvPr/>
            </p:nvSpPr>
            <p:spPr>
              <a:xfrm>
                <a:off x="1164442" y="3956064"/>
                <a:ext cx="1370680"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10" name="Picture 2" descr="Magnification lens - User Interface &amp; Gesture Icons">
                <a:extLst>
                  <a:ext uri="{FF2B5EF4-FFF2-40B4-BE49-F238E27FC236}">
                    <a16:creationId xmlns:a16="http://schemas.microsoft.com/office/drawing/2014/main" id="{AC495FEC-4751-0D38-6D5D-DDC5CC8B4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42B65FD-98C2-8EC2-2F95-CDD8FC0C6D3F}"/>
                </a:ext>
              </a:extLst>
            </p:cNvPr>
            <p:cNvSpPr txBox="1"/>
            <p:nvPr/>
          </p:nvSpPr>
          <p:spPr>
            <a:xfrm>
              <a:off x="4691590"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cxnSp>
        <p:nvCxnSpPr>
          <p:cNvPr id="11" name="Straight Connector 10">
            <a:extLst>
              <a:ext uri="{FF2B5EF4-FFF2-40B4-BE49-F238E27FC236}">
                <a16:creationId xmlns:a16="http://schemas.microsoft.com/office/drawing/2014/main" id="{B4853168-5C02-C7A3-7787-2B415A1668A4}"/>
              </a:ext>
            </a:extLst>
          </p:cNvPr>
          <p:cNvCxnSpPr>
            <a:cxnSpLocks/>
            <a:stCxn id="3" idx="3"/>
            <a:endCxn id="9" idx="3"/>
          </p:cNvCxnSpPr>
          <p:nvPr/>
        </p:nvCxnSpPr>
        <p:spPr>
          <a:xfrm flipH="1">
            <a:off x="2995849" y="4459178"/>
            <a:ext cx="1534224" cy="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925A003-9075-E083-4751-FFB04A8764A3}"/>
              </a:ext>
            </a:extLst>
          </p:cNvPr>
          <p:cNvGrpSpPr/>
          <p:nvPr/>
        </p:nvGrpSpPr>
        <p:grpSpPr>
          <a:xfrm>
            <a:off x="7154084" y="4167344"/>
            <a:ext cx="539894" cy="543419"/>
            <a:chOff x="8298622" y="4293031"/>
            <a:chExt cx="539894" cy="543419"/>
          </a:xfrm>
        </p:grpSpPr>
        <p:pic>
          <p:nvPicPr>
            <p:cNvPr id="34" name="Picture 33" descr="Document Icons Responsive Color 128px icon">
              <a:extLst>
                <a:ext uri="{FF2B5EF4-FFF2-40B4-BE49-F238E27FC236}">
                  <a16:creationId xmlns:a16="http://schemas.microsoft.com/office/drawing/2014/main" id="{C193ED4B-95C1-B36E-80E0-2102920CE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Document Icons Responsive Color 128px icon">
              <a:extLst>
                <a:ext uri="{FF2B5EF4-FFF2-40B4-BE49-F238E27FC236}">
                  <a16:creationId xmlns:a16="http://schemas.microsoft.com/office/drawing/2014/main" id="{1A805929-8B8B-89C0-580C-48362809D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Document Icons Responsive Color 128px icon">
              <a:extLst>
                <a:ext uri="{FF2B5EF4-FFF2-40B4-BE49-F238E27FC236}">
                  <a16:creationId xmlns:a16="http://schemas.microsoft.com/office/drawing/2014/main" id="{658DBAF1-727D-500B-A4D7-7F956DFC2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Document Icons Responsive Color 128px icon">
            <a:extLst>
              <a:ext uri="{FF2B5EF4-FFF2-40B4-BE49-F238E27FC236}">
                <a16:creationId xmlns:a16="http://schemas.microsoft.com/office/drawing/2014/main" id="{CA5C10F0-25A6-26C2-AB6B-316CD4323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7090" y="3215041"/>
            <a:ext cx="478507" cy="47850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F62EC618-ABE3-BC93-DC4A-E98F500B23D0}"/>
              </a:ext>
            </a:extLst>
          </p:cNvPr>
          <p:cNvCxnSpPr>
            <a:cxnSpLocks/>
            <a:stCxn id="39" idx="1"/>
            <a:endCxn id="3" idx="1"/>
          </p:cNvCxnSpPr>
          <p:nvPr/>
        </p:nvCxnSpPr>
        <p:spPr>
          <a:xfrm flipH="1">
            <a:off x="5148908" y="3454295"/>
            <a:ext cx="1968182" cy="1004883"/>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F8CA2-1C0A-7DBC-6B73-1B75086BCF4D}"/>
              </a:ext>
            </a:extLst>
          </p:cNvPr>
          <p:cNvCxnSpPr>
            <a:cxnSpLocks/>
            <a:stCxn id="36" idx="1"/>
            <a:endCxn id="3" idx="1"/>
          </p:cNvCxnSpPr>
          <p:nvPr/>
        </p:nvCxnSpPr>
        <p:spPr>
          <a:xfrm flipH="1" flipV="1">
            <a:off x="5148908" y="4459178"/>
            <a:ext cx="2005176" cy="1233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BECB34-37FB-B7B0-478A-4D9FF799C4A2}"/>
              </a:ext>
            </a:extLst>
          </p:cNvPr>
          <p:cNvCxnSpPr>
            <a:cxnSpLocks/>
            <a:endCxn id="3" idx="1"/>
          </p:cNvCxnSpPr>
          <p:nvPr/>
        </p:nvCxnSpPr>
        <p:spPr>
          <a:xfrm flipH="1" flipV="1">
            <a:off x="5148908" y="4459178"/>
            <a:ext cx="2068093" cy="102717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BBC8A42-425A-A824-144C-CEF8EE3A4283}"/>
              </a:ext>
            </a:extLst>
          </p:cNvPr>
          <p:cNvSpPr txBox="1"/>
          <p:nvPr/>
        </p:nvSpPr>
        <p:spPr>
          <a:xfrm>
            <a:off x="3986118" y="4875530"/>
            <a:ext cx="1666413" cy="338554"/>
          </a:xfrm>
          <a:prstGeom prst="rect">
            <a:avLst/>
          </a:prstGeom>
          <a:noFill/>
        </p:spPr>
        <p:txBody>
          <a:bodyPr wrap="square">
            <a:spAutoFit/>
          </a:bodyPr>
          <a:lstStyle/>
          <a:p>
            <a:pPr algn="ctr"/>
            <a:r>
              <a:rPr lang="es-ES" sz="1600" b="1" dirty="0">
                <a:latin typeface="Constantia" panose="02030602050306030303" pitchFamily="18" charset="0"/>
              </a:rPr>
              <a:t>Embedding</a:t>
            </a:r>
            <a:endParaRPr lang="en-CN" b="1" dirty="0">
              <a:latin typeface="Constantia" panose="02030602050306030303" pitchFamily="18" charset="0"/>
            </a:endParaRPr>
          </a:p>
        </p:txBody>
      </p:sp>
      <p:sp>
        <p:nvSpPr>
          <p:cNvPr id="53" name="TextBox 52">
            <a:extLst>
              <a:ext uri="{FF2B5EF4-FFF2-40B4-BE49-F238E27FC236}">
                <a16:creationId xmlns:a16="http://schemas.microsoft.com/office/drawing/2014/main" id="{E47E0ADD-4CDB-D275-39AD-60E6D60BD944}"/>
              </a:ext>
            </a:extLst>
          </p:cNvPr>
          <p:cNvSpPr txBox="1"/>
          <p:nvPr/>
        </p:nvSpPr>
        <p:spPr>
          <a:xfrm>
            <a:off x="7512197" y="3329925"/>
            <a:ext cx="1666413" cy="338554"/>
          </a:xfrm>
          <a:prstGeom prst="rect">
            <a:avLst/>
          </a:prstGeom>
          <a:noFill/>
        </p:spPr>
        <p:txBody>
          <a:bodyPr wrap="square">
            <a:spAutoFit/>
          </a:bodyPr>
          <a:lstStyle/>
          <a:p>
            <a:pPr algn="ctr"/>
            <a:r>
              <a:rPr lang="es-ES" sz="1600" b="1" dirty="0">
                <a:latin typeface="Constantia" panose="02030602050306030303" pitchFamily="18" charset="0"/>
              </a:rPr>
              <a:t>Sentence</a:t>
            </a:r>
            <a:endParaRPr lang="en-CN" b="1" dirty="0">
              <a:latin typeface="Constantia" panose="02030602050306030303" pitchFamily="18" charset="0"/>
            </a:endParaRPr>
          </a:p>
        </p:txBody>
      </p:sp>
      <p:sp>
        <p:nvSpPr>
          <p:cNvPr id="54" name="TextBox 53">
            <a:extLst>
              <a:ext uri="{FF2B5EF4-FFF2-40B4-BE49-F238E27FC236}">
                <a16:creationId xmlns:a16="http://schemas.microsoft.com/office/drawing/2014/main" id="{EFBC7FA6-B781-5621-C54A-2C1A76057099}"/>
              </a:ext>
            </a:extLst>
          </p:cNvPr>
          <p:cNvSpPr txBox="1"/>
          <p:nvPr/>
        </p:nvSpPr>
        <p:spPr>
          <a:xfrm>
            <a:off x="7459884" y="4258369"/>
            <a:ext cx="1666413" cy="338554"/>
          </a:xfrm>
          <a:prstGeom prst="rect">
            <a:avLst/>
          </a:prstGeom>
          <a:noFill/>
        </p:spPr>
        <p:txBody>
          <a:bodyPr wrap="square">
            <a:spAutoFit/>
          </a:bodyPr>
          <a:lstStyle/>
          <a:p>
            <a:pPr algn="ctr"/>
            <a:r>
              <a:rPr lang="es-ES" sz="1600" b="1" dirty="0">
                <a:latin typeface="Constantia" panose="02030602050306030303" pitchFamily="18" charset="0"/>
              </a:rPr>
              <a:t>Passage</a:t>
            </a:r>
            <a:endParaRPr lang="en-CN" b="1" dirty="0">
              <a:latin typeface="Constantia" panose="02030602050306030303" pitchFamily="18" charset="0"/>
            </a:endParaRPr>
          </a:p>
        </p:txBody>
      </p:sp>
      <p:sp>
        <p:nvSpPr>
          <p:cNvPr id="55" name="TextBox 54">
            <a:extLst>
              <a:ext uri="{FF2B5EF4-FFF2-40B4-BE49-F238E27FC236}">
                <a16:creationId xmlns:a16="http://schemas.microsoft.com/office/drawing/2014/main" id="{12395A43-CA3D-6006-8590-3A56FFC8DC5F}"/>
              </a:ext>
            </a:extLst>
          </p:cNvPr>
          <p:cNvSpPr txBox="1"/>
          <p:nvPr/>
        </p:nvSpPr>
        <p:spPr>
          <a:xfrm>
            <a:off x="7723889" y="5416725"/>
            <a:ext cx="1666413" cy="338554"/>
          </a:xfrm>
          <a:prstGeom prst="rect">
            <a:avLst/>
          </a:prstGeom>
          <a:noFill/>
        </p:spPr>
        <p:txBody>
          <a:bodyPr wrap="square">
            <a:spAutoFit/>
          </a:bodyPr>
          <a:lstStyle/>
          <a:p>
            <a:pPr algn="ctr"/>
            <a:r>
              <a:rPr lang="es-ES" sz="1600" b="1" dirty="0">
                <a:latin typeface="Constantia" panose="02030602050306030303" pitchFamily="18" charset="0"/>
              </a:rPr>
              <a:t>Document</a:t>
            </a:r>
            <a:endParaRPr lang="en-CN" b="1" dirty="0">
              <a:latin typeface="Constantia" panose="02030602050306030303" pitchFamily="18" charset="0"/>
            </a:endParaRPr>
          </a:p>
        </p:txBody>
      </p:sp>
      <p:grpSp>
        <p:nvGrpSpPr>
          <p:cNvPr id="56" name="Group 55">
            <a:extLst>
              <a:ext uri="{FF2B5EF4-FFF2-40B4-BE49-F238E27FC236}">
                <a16:creationId xmlns:a16="http://schemas.microsoft.com/office/drawing/2014/main" id="{E1C1F489-81FC-B54A-479D-007755191358}"/>
              </a:ext>
            </a:extLst>
          </p:cNvPr>
          <p:cNvGrpSpPr/>
          <p:nvPr/>
        </p:nvGrpSpPr>
        <p:grpSpPr>
          <a:xfrm>
            <a:off x="7213004" y="5253764"/>
            <a:ext cx="662836" cy="678776"/>
            <a:chOff x="8240577" y="3904742"/>
            <a:chExt cx="662836" cy="678776"/>
          </a:xfrm>
        </p:grpSpPr>
        <p:pic>
          <p:nvPicPr>
            <p:cNvPr id="57" name="Picture 6" descr="Document Icons Responsive Color 128px icon">
              <a:extLst>
                <a:ext uri="{FF2B5EF4-FFF2-40B4-BE49-F238E27FC236}">
                  <a16:creationId xmlns:a16="http://schemas.microsoft.com/office/drawing/2014/main" id="{3C5C847A-1237-3E43-9F1C-F1FB7C873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906" y="390474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Document Icons Responsive Color 128px icon">
              <a:extLst>
                <a:ext uri="{FF2B5EF4-FFF2-40B4-BE49-F238E27FC236}">
                  <a16:creationId xmlns:a16="http://schemas.microsoft.com/office/drawing/2014/main" id="{E97FE4A3-E4C0-E9E4-F5E7-67BBE052D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872" y="39360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Document Icons Responsive Color 128px icon">
              <a:extLst>
                <a:ext uri="{FF2B5EF4-FFF2-40B4-BE49-F238E27FC236}">
                  <a16:creationId xmlns:a16="http://schemas.microsoft.com/office/drawing/2014/main" id="{0D5D7B05-78B2-17CB-4B96-A96E6F0E72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904" y="397171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Document Icons Responsive Color 128px icon">
              <a:extLst>
                <a:ext uri="{FF2B5EF4-FFF2-40B4-BE49-F238E27FC236}">
                  <a16:creationId xmlns:a16="http://schemas.microsoft.com/office/drawing/2014/main" id="{18EAF497-5BD7-3F90-611D-BB83DDB30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936" y="400222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Document Icons Responsive Color 128px icon">
              <a:extLst>
                <a:ext uri="{FF2B5EF4-FFF2-40B4-BE49-F238E27FC236}">
                  <a16:creationId xmlns:a16="http://schemas.microsoft.com/office/drawing/2014/main" id="{C1274F2E-2854-CC50-79BC-A108602EB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517" y="403663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Document Icons Responsive Color 128px icon">
              <a:extLst>
                <a:ext uri="{FF2B5EF4-FFF2-40B4-BE49-F238E27FC236}">
                  <a16:creationId xmlns:a16="http://schemas.microsoft.com/office/drawing/2014/main" id="{11713E06-A4A1-2D7E-6CE4-76C1EA45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611" y="407365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Document Icons Responsive Color 128px icon">
              <a:extLst>
                <a:ext uri="{FF2B5EF4-FFF2-40B4-BE49-F238E27FC236}">
                  <a16:creationId xmlns:a16="http://schemas.microsoft.com/office/drawing/2014/main" id="{8CAECC05-0A1C-02B1-B38C-3864486E0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0577" y="4105011"/>
              <a:ext cx="478507" cy="4785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1385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6"/>
            <a:ext cx="10815321" cy="1539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Last but not least</a:t>
            </a:r>
            <a:r>
              <a:rPr lang="en-US" altLang="zh-CN" sz="1800" dirty="0">
                <a:latin typeface="Microsoft YaHei UI" panose="020B0503020204020204" pitchFamily="34" charset="-122"/>
                <a:ea typeface="Microsoft YaHei UI" panose="020B0503020204020204" pitchFamily="34" charset="-122"/>
              </a:rPr>
              <a:t>, unification of all </a:t>
            </a:r>
            <a:r>
              <a:rPr lang="en-US" altLang="zh-CN" sz="1800" u="sng" dirty="0">
                <a:latin typeface="Microsoft YaHei UI" panose="020B0503020204020204" pitchFamily="34" charset="-122"/>
                <a:ea typeface="Microsoft YaHei UI" panose="020B0503020204020204" pitchFamily="34" charset="-122"/>
              </a:rPr>
              <a:t>retrieval functions</a:t>
            </a:r>
          </a:p>
          <a:p>
            <a:r>
              <a:rPr lang="en-US" altLang="zh-CN" sz="1800" dirty="0">
                <a:latin typeface="Microsoft YaHei UI" panose="020B0503020204020204" pitchFamily="34" charset="-122"/>
                <a:ea typeface="Microsoft YaHei UI" panose="020B0503020204020204" pitchFamily="34" charset="-122"/>
              </a:rPr>
              <a:t>Previously, </a:t>
            </a:r>
            <a:r>
              <a:rPr lang="en-US" altLang="zh-CN" sz="1800" u="sng" dirty="0">
                <a:latin typeface="Microsoft YaHei UI" panose="020B0503020204020204" pitchFamily="34" charset="-122"/>
                <a:ea typeface="Microsoft YaHei UI" panose="020B0503020204020204" pitchFamily="34" charset="-122"/>
              </a:rPr>
              <a:t>different retrieval functions are released by different models</a:t>
            </a:r>
            <a:r>
              <a:rPr lang="en-US" altLang="zh-CN" sz="1800" dirty="0">
                <a:latin typeface="Microsoft YaHei UI" panose="020B0503020204020204" pitchFamily="34" charset="-122"/>
                <a:ea typeface="Microsoft YaHei UI" panose="020B0503020204020204" pitchFamily="34" charset="-122"/>
              </a:rPr>
              <a:t>, e.g., vector search by embedding model, keyword search by term-weight estimator, re-ranking by multi-vec model </a:t>
            </a:r>
          </a:p>
          <a:p>
            <a:r>
              <a:rPr lang="en-US" altLang="zh-CN" sz="1800" dirty="0">
                <a:latin typeface="Microsoft YaHei UI" panose="020B0503020204020204" pitchFamily="34" charset="-122"/>
                <a:ea typeface="Microsoft YaHei UI" panose="020B0503020204020204" pitchFamily="34" charset="-122"/>
              </a:rPr>
              <a:t>Now, </a:t>
            </a:r>
            <a:r>
              <a:rPr lang="en-US" altLang="zh-CN" sz="1800" u="sng" dirty="0">
                <a:latin typeface="Microsoft YaHei UI" panose="020B0503020204020204" pitchFamily="34" charset="-122"/>
                <a:ea typeface="Microsoft YaHei UI" panose="020B0503020204020204" pitchFamily="34" charset="-122"/>
              </a:rPr>
              <a:t>one model to produce all needed representations</a:t>
            </a:r>
            <a:r>
              <a:rPr lang="en-US" altLang="zh-CN" sz="1800" dirty="0">
                <a:latin typeface="Microsoft YaHei UI" panose="020B0503020204020204" pitchFamily="34" charset="-122"/>
                <a:ea typeface="Microsoft YaHei UI" panose="020B0503020204020204" pitchFamily="34" charset="-122"/>
              </a:rPr>
              <a:t> for different retrieval functions</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p:txBody>
      </p:sp>
      <p:pic>
        <p:nvPicPr>
          <p:cNvPr id="95234" name="Picture 2" descr="Database DB icon PNG and SVG Vector Free Download">
            <a:extLst>
              <a:ext uri="{FF2B5EF4-FFF2-40B4-BE49-F238E27FC236}">
                <a16:creationId xmlns:a16="http://schemas.microsoft.com/office/drawing/2014/main" id="{ABB6BA9A-00D9-2088-AF51-E62471CD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890" y="3190656"/>
            <a:ext cx="559005" cy="60811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80008F9-ED53-9DEA-02C3-2C6ACD8C8E4D}"/>
              </a:ext>
            </a:extLst>
          </p:cNvPr>
          <p:cNvGrpSpPr/>
          <p:nvPr/>
        </p:nvGrpSpPr>
        <p:grpSpPr>
          <a:xfrm>
            <a:off x="1305815" y="4774174"/>
            <a:ext cx="1370680" cy="338554"/>
            <a:chOff x="4558653" y="3579359"/>
            <a:chExt cx="1370680" cy="338554"/>
          </a:xfrm>
        </p:grpSpPr>
        <p:grpSp>
          <p:nvGrpSpPr>
            <p:cNvPr id="28" name="Group 27">
              <a:extLst>
                <a:ext uri="{FF2B5EF4-FFF2-40B4-BE49-F238E27FC236}">
                  <a16:creationId xmlns:a16="http://schemas.microsoft.com/office/drawing/2014/main" id="{C3ABFE77-F455-8928-AD61-BD26A8981688}"/>
                </a:ext>
              </a:extLst>
            </p:cNvPr>
            <p:cNvGrpSpPr/>
            <p:nvPr/>
          </p:nvGrpSpPr>
          <p:grpSpPr>
            <a:xfrm>
              <a:off x="4558653" y="3630095"/>
              <a:ext cx="1370680" cy="282130"/>
              <a:chOff x="1164442" y="3956064"/>
              <a:chExt cx="1370680" cy="282130"/>
            </a:xfrm>
          </p:grpSpPr>
          <p:sp>
            <p:nvSpPr>
              <p:cNvPr id="30" name="Rounded Rectangle 29">
                <a:extLst>
                  <a:ext uri="{FF2B5EF4-FFF2-40B4-BE49-F238E27FC236}">
                    <a16:creationId xmlns:a16="http://schemas.microsoft.com/office/drawing/2014/main" id="{FA04F054-F028-F5CA-86C4-5065696515EB}"/>
                  </a:ext>
                </a:extLst>
              </p:cNvPr>
              <p:cNvSpPr/>
              <p:nvPr/>
            </p:nvSpPr>
            <p:spPr>
              <a:xfrm>
                <a:off x="1164442" y="3956064"/>
                <a:ext cx="1370680"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31" name="Picture 2" descr="Magnification lens - User Interface &amp; Gesture Icons">
                <a:extLst>
                  <a:ext uri="{FF2B5EF4-FFF2-40B4-BE49-F238E27FC236}">
                    <a16:creationId xmlns:a16="http://schemas.microsoft.com/office/drawing/2014/main" id="{55CACD8B-5853-749E-BFE3-A60EE098E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44F4F8B0-77EA-703B-4770-B12E9E7BA536}"/>
                </a:ext>
              </a:extLst>
            </p:cNvPr>
            <p:cNvSpPr txBox="1"/>
            <p:nvPr/>
          </p:nvSpPr>
          <p:spPr>
            <a:xfrm>
              <a:off x="4691590"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grpSp>
        <p:nvGrpSpPr>
          <p:cNvPr id="34" name="Group 33">
            <a:extLst>
              <a:ext uri="{FF2B5EF4-FFF2-40B4-BE49-F238E27FC236}">
                <a16:creationId xmlns:a16="http://schemas.microsoft.com/office/drawing/2014/main" id="{E9FF7AA8-29D7-BFCC-230F-D12346AA3001}"/>
              </a:ext>
            </a:extLst>
          </p:cNvPr>
          <p:cNvGrpSpPr/>
          <p:nvPr/>
        </p:nvGrpSpPr>
        <p:grpSpPr>
          <a:xfrm>
            <a:off x="3156275" y="4266167"/>
            <a:ext cx="1965935" cy="438207"/>
            <a:chOff x="3473857" y="4579563"/>
            <a:chExt cx="1780793" cy="438207"/>
          </a:xfrm>
        </p:grpSpPr>
        <p:sp>
          <p:nvSpPr>
            <p:cNvPr id="32" name="Rounded Rectangle 31">
              <a:extLst>
                <a:ext uri="{FF2B5EF4-FFF2-40B4-BE49-F238E27FC236}">
                  <a16:creationId xmlns:a16="http://schemas.microsoft.com/office/drawing/2014/main" id="{E9785B61-ABA4-4A67-9C95-80B97D0B3FE0}"/>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4DA18058-EC62-ED61-F084-B0633CB23718}"/>
                </a:ext>
              </a:extLst>
            </p:cNvPr>
            <p:cNvSpPr txBox="1"/>
            <p:nvPr/>
          </p:nvSpPr>
          <p:spPr>
            <a:xfrm>
              <a:off x="3508819" y="4629389"/>
              <a:ext cx="1710867"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Vector Search</a:t>
              </a:r>
              <a:endParaRPr lang="en-CN" sz="1600" b="1" dirty="0">
                <a:latin typeface="Constantia" panose="02030602050306030303" pitchFamily="18" charset="0"/>
              </a:endParaRPr>
            </a:p>
          </p:txBody>
        </p:sp>
      </p:grpSp>
      <p:grpSp>
        <p:nvGrpSpPr>
          <p:cNvPr id="35" name="Group 34">
            <a:extLst>
              <a:ext uri="{FF2B5EF4-FFF2-40B4-BE49-F238E27FC236}">
                <a16:creationId xmlns:a16="http://schemas.microsoft.com/office/drawing/2014/main" id="{8429F557-C02E-47AA-2458-A162B42F92F6}"/>
              </a:ext>
            </a:extLst>
          </p:cNvPr>
          <p:cNvGrpSpPr/>
          <p:nvPr/>
        </p:nvGrpSpPr>
        <p:grpSpPr>
          <a:xfrm>
            <a:off x="3156273" y="5191070"/>
            <a:ext cx="1965935" cy="438207"/>
            <a:chOff x="3473857" y="4579563"/>
            <a:chExt cx="1780793" cy="438207"/>
          </a:xfrm>
        </p:grpSpPr>
        <p:sp>
          <p:nvSpPr>
            <p:cNvPr id="36" name="Rounded Rectangle 35">
              <a:extLst>
                <a:ext uri="{FF2B5EF4-FFF2-40B4-BE49-F238E27FC236}">
                  <a16:creationId xmlns:a16="http://schemas.microsoft.com/office/drawing/2014/main" id="{56469044-85B6-0582-352F-66F31B960FA7}"/>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3FB83CCA-0563-B341-FC1A-D5D70B890C9A}"/>
                </a:ext>
              </a:extLst>
            </p:cNvPr>
            <p:cNvSpPr txBox="1"/>
            <p:nvPr/>
          </p:nvSpPr>
          <p:spPr>
            <a:xfrm>
              <a:off x="3473857" y="4629389"/>
              <a:ext cx="1780793"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Keyword Search</a:t>
              </a:r>
              <a:endParaRPr lang="en-CN" sz="1600" b="1" dirty="0">
                <a:latin typeface="Constantia" panose="02030602050306030303" pitchFamily="18" charset="0"/>
              </a:endParaRPr>
            </a:p>
          </p:txBody>
        </p:sp>
      </p:grpSp>
      <p:cxnSp>
        <p:nvCxnSpPr>
          <p:cNvPr id="38" name="Straight Connector 37">
            <a:extLst>
              <a:ext uri="{FF2B5EF4-FFF2-40B4-BE49-F238E27FC236}">
                <a16:creationId xmlns:a16="http://schemas.microsoft.com/office/drawing/2014/main" id="{2EF5C8E9-D5A5-B2BB-9C9E-77B859031338}"/>
              </a:ext>
            </a:extLst>
          </p:cNvPr>
          <p:cNvCxnSpPr>
            <a:cxnSpLocks/>
            <a:stCxn id="32" idx="0"/>
            <a:endCxn id="95234" idx="2"/>
          </p:cNvCxnSpPr>
          <p:nvPr/>
        </p:nvCxnSpPr>
        <p:spPr>
          <a:xfrm flipH="1" flipV="1">
            <a:off x="4135393" y="3798767"/>
            <a:ext cx="3850" cy="46740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reeform 40">
            <a:extLst>
              <a:ext uri="{FF2B5EF4-FFF2-40B4-BE49-F238E27FC236}">
                <a16:creationId xmlns:a16="http://schemas.microsoft.com/office/drawing/2014/main" id="{74037F53-40A1-2138-3EE2-ED67EE8982A4}"/>
              </a:ext>
            </a:extLst>
          </p:cNvPr>
          <p:cNvSpPr/>
          <p:nvPr/>
        </p:nvSpPr>
        <p:spPr>
          <a:xfrm>
            <a:off x="3402839" y="3787302"/>
            <a:ext cx="744821" cy="1371173"/>
          </a:xfrm>
          <a:custGeom>
            <a:avLst/>
            <a:gdLst>
              <a:gd name="connsiteX0" fmla="*/ 637775 w 637775"/>
              <a:gd name="connsiteY0" fmla="*/ 18783 h 1371173"/>
              <a:gd name="connsiteX1" fmla="*/ 115261 w 637775"/>
              <a:gd name="connsiteY1" fmla="*/ 187832 h 1371173"/>
              <a:gd name="connsiteX2" fmla="*/ 0 w 637775"/>
              <a:gd name="connsiteY2" fmla="*/ 1371173 h 1371173"/>
            </a:gdLst>
            <a:ahLst/>
            <a:cxnLst>
              <a:cxn ang="0">
                <a:pos x="connsiteX0" y="connsiteY0"/>
              </a:cxn>
              <a:cxn ang="0">
                <a:pos x="connsiteX1" y="connsiteY1"/>
              </a:cxn>
              <a:cxn ang="0">
                <a:pos x="connsiteX2" y="connsiteY2"/>
              </a:cxn>
            </a:cxnLst>
            <a:rect l="l" t="t" r="r" b="b"/>
            <a:pathLst>
              <a:path w="637775" h="1371173">
                <a:moveTo>
                  <a:pt x="637775" y="18783"/>
                </a:moveTo>
                <a:cubicBezTo>
                  <a:pt x="429666" y="-9392"/>
                  <a:pt x="221557" y="-37566"/>
                  <a:pt x="115261" y="187832"/>
                </a:cubicBezTo>
                <a:cubicBezTo>
                  <a:pt x="8965" y="413230"/>
                  <a:pt x="4482" y="892201"/>
                  <a:pt x="0" y="1371173"/>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Left Brace 41">
            <a:extLst>
              <a:ext uri="{FF2B5EF4-FFF2-40B4-BE49-F238E27FC236}">
                <a16:creationId xmlns:a16="http://schemas.microsoft.com/office/drawing/2014/main" id="{37B58409-D235-5CBE-F7A3-9DA05BF4492E}"/>
              </a:ext>
            </a:extLst>
          </p:cNvPr>
          <p:cNvSpPr/>
          <p:nvPr/>
        </p:nvSpPr>
        <p:spPr>
          <a:xfrm>
            <a:off x="2773179" y="4408749"/>
            <a:ext cx="297134" cy="110387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grpSp>
        <p:nvGrpSpPr>
          <p:cNvPr id="43" name="Group 42">
            <a:extLst>
              <a:ext uri="{FF2B5EF4-FFF2-40B4-BE49-F238E27FC236}">
                <a16:creationId xmlns:a16="http://schemas.microsoft.com/office/drawing/2014/main" id="{784535B8-854B-73FC-AB9E-D9D1785CEA8A}"/>
              </a:ext>
            </a:extLst>
          </p:cNvPr>
          <p:cNvGrpSpPr/>
          <p:nvPr/>
        </p:nvGrpSpPr>
        <p:grpSpPr>
          <a:xfrm>
            <a:off x="6016113" y="4177139"/>
            <a:ext cx="539894" cy="543419"/>
            <a:chOff x="8298622" y="4293031"/>
            <a:chExt cx="539894" cy="543419"/>
          </a:xfrm>
        </p:grpSpPr>
        <p:pic>
          <p:nvPicPr>
            <p:cNvPr id="44" name="Picture 43" descr="Document Icons Responsive Color 128px icon">
              <a:extLst>
                <a:ext uri="{FF2B5EF4-FFF2-40B4-BE49-F238E27FC236}">
                  <a16:creationId xmlns:a16="http://schemas.microsoft.com/office/drawing/2014/main" id="{11111F87-150E-A1CF-8264-16E034092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Document Icons Responsive Color 128px icon">
              <a:extLst>
                <a:ext uri="{FF2B5EF4-FFF2-40B4-BE49-F238E27FC236}">
                  <a16:creationId xmlns:a16="http://schemas.microsoft.com/office/drawing/2014/main" id="{D458B9C8-0340-CCA8-5767-BABB6F485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ocument Icons Responsive Color 128px icon">
              <a:extLst>
                <a:ext uri="{FF2B5EF4-FFF2-40B4-BE49-F238E27FC236}">
                  <a16:creationId xmlns:a16="http://schemas.microsoft.com/office/drawing/2014/main" id="{04B0B067-C848-27FD-531A-879889D2A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06CD7645-A119-9389-585E-BA6E9BBF258C}"/>
              </a:ext>
            </a:extLst>
          </p:cNvPr>
          <p:cNvGrpSpPr/>
          <p:nvPr/>
        </p:nvGrpSpPr>
        <p:grpSpPr>
          <a:xfrm>
            <a:off x="6019446" y="5106938"/>
            <a:ext cx="539894" cy="543419"/>
            <a:chOff x="8298622" y="4293031"/>
            <a:chExt cx="539894" cy="543419"/>
          </a:xfrm>
        </p:grpSpPr>
        <p:pic>
          <p:nvPicPr>
            <p:cNvPr id="48" name="Picture 47" descr="Document Icons Responsive Color 128px icon">
              <a:extLst>
                <a:ext uri="{FF2B5EF4-FFF2-40B4-BE49-F238E27FC236}">
                  <a16:creationId xmlns:a16="http://schemas.microsoft.com/office/drawing/2014/main" id="{1B85ED0F-4075-B0E4-FD9E-7C4CEF23C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Document Icons Responsive Color 128px icon">
              <a:extLst>
                <a:ext uri="{FF2B5EF4-FFF2-40B4-BE49-F238E27FC236}">
                  <a16:creationId xmlns:a16="http://schemas.microsoft.com/office/drawing/2014/main" id="{12E68ED4-A42B-2CAC-49CB-0D045114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Document Icons Responsive Color 128px icon">
              <a:extLst>
                <a:ext uri="{FF2B5EF4-FFF2-40B4-BE49-F238E27FC236}">
                  <a16:creationId xmlns:a16="http://schemas.microsoft.com/office/drawing/2014/main" id="{A3D57AD3-3804-411C-543C-42865CCCFD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Straight Connector 50">
            <a:extLst>
              <a:ext uri="{FF2B5EF4-FFF2-40B4-BE49-F238E27FC236}">
                <a16:creationId xmlns:a16="http://schemas.microsoft.com/office/drawing/2014/main" id="{0F9BBD42-90F0-E351-5112-1E6D245907E3}"/>
              </a:ext>
            </a:extLst>
          </p:cNvPr>
          <p:cNvCxnSpPr>
            <a:cxnSpLocks/>
            <a:stCxn id="46" idx="1"/>
            <a:endCxn id="32" idx="3"/>
          </p:cNvCxnSpPr>
          <p:nvPr/>
        </p:nvCxnSpPr>
        <p:spPr>
          <a:xfrm flipH="1">
            <a:off x="5122210" y="4481305"/>
            <a:ext cx="893903" cy="396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B3EB041-7CD8-1964-2D7E-B52061861DE3}"/>
              </a:ext>
            </a:extLst>
          </p:cNvPr>
          <p:cNvCxnSpPr>
            <a:cxnSpLocks/>
            <a:stCxn id="50" idx="1"/>
            <a:endCxn id="37" idx="3"/>
          </p:cNvCxnSpPr>
          <p:nvPr/>
        </p:nvCxnSpPr>
        <p:spPr>
          <a:xfrm flipH="1" flipV="1">
            <a:off x="5122208" y="5410173"/>
            <a:ext cx="897238" cy="93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314D971-849C-E40D-E3D4-63F7E094F1A3}"/>
              </a:ext>
            </a:extLst>
          </p:cNvPr>
          <p:cNvGrpSpPr/>
          <p:nvPr/>
        </p:nvGrpSpPr>
        <p:grpSpPr>
          <a:xfrm>
            <a:off x="7040697" y="4732527"/>
            <a:ext cx="1965935" cy="438207"/>
            <a:chOff x="3473857" y="4579563"/>
            <a:chExt cx="1780793" cy="438207"/>
          </a:xfrm>
        </p:grpSpPr>
        <p:sp>
          <p:nvSpPr>
            <p:cNvPr id="58" name="Rounded Rectangle 57">
              <a:extLst>
                <a:ext uri="{FF2B5EF4-FFF2-40B4-BE49-F238E27FC236}">
                  <a16:creationId xmlns:a16="http://schemas.microsoft.com/office/drawing/2014/main" id="{E5AFB50E-3993-D3E4-03F7-724CD3C2E431}"/>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TextBox 58">
              <a:extLst>
                <a:ext uri="{FF2B5EF4-FFF2-40B4-BE49-F238E27FC236}">
                  <a16:creationId xmlns:a16="http://schemas.microsoft.com/office/drawing/2014/main" id="{3F865969-55BB-E20A-0DA3-ACA4D7F859F1}"/>
                </a:ext>
              </a:extLst>
            </p:cNvPr>
            <p:cNvSpPr txBox="1"/>
            <p:nvPr/>
          </p:nvSpPr>
          <p:spPr>
            <a:xfrm>
              <a:off x="3473857" y="4629389"/>
              <a:ext cx="1780793"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Re-ranking</a:t>
              </a:r>
              <a:endParaRPr lang="en-CN" sz="1600" b="1" dirty="0">
                <a:latin typeface="Constantia" panose="02030602050306030303" pitchFamily="18" charset="0"/>
              </a:endParaRPr>
            </a:p>
          </p:txBody>
        </p:sp>
      </p:grpSp>
      <p:sp>
        <p:nvSpPr>
          <p:cNvPr id="60" name="Left Brace 59">
            <a:extLst>
              <a:ext uri="{FF2B5EF4-FFF2-40B4-BE49-F238E27FC236}">
                <a16:creationId xmlns:a16="http://schemas.microsoft.com/office/drawing/2014/main" id="{68F728B0-8BAE-925A-1362-7999CD9B3E8E}"/>
              </a:ext>
            </a:extLst>
          </p:cNvPr>
          <p:cNvSpPr/>
          <p:nvPr/>
        </p:nvSpPr>
        <p:spPr>
          <a:xfrm rot="10800000">
            <a:off x="6623918" y="4391516"/>
            <a:ext cx="297134" cy="110387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cxnSp>
        <p:nvCxnSpPr>
          <p:cNvPr id="61" name="Straight Connector 60">
            <a:extLst>
              <a:ext uri="{FF2B5EF4-FFF2-40B4-BE49-F238E27FC236}">
                <a16:creationId xmlns:a16="http://schemas.microsoft.com/office/drawing/2014/main" id="{71650105-8E6C-E895-6A95-317F8BB3BAFE}"/>
              </a:ext>
            </a:extLst>
          </p:cNvPr>
          <p:cNvCxnSpPr>
            <a:cxnSpLocks/>
          </p:cNvCxnSpPr>
          <p:nvPr/>
        </p:nvCxnSpPr>
        <p:spPr>
          <a:xfrm flipH="1" flipV="1">
            <a:off x="9006632" y="4964766"/>
            <a:ext cx="897238" cy="93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F5EFF3E-A2F9-B0C6-DFD5-D12DA2C8CA07}"/>
              </a:ext>
            </a:extLst>
          </p:cNvPr>
          <p:cNvGrpSpPr/>
          <p:nvPr/>
        </p:nvGrpSpPr>
        <p:grpSpPr>
          <a:xfrm>
            <a:off x="9929207" y="4706179"/>
            <a:ext cx="511475" cy="509009"/>
            <a:chOff x="8327041" y="4293031"/>
            <a:chExt cx="511475" cy="509009"/>
          </a:xfrm>
        </p:grpSpPr>
        <p:pic>
          <p:nvPicPr>
            <p:cNvPr id="63" name="Picture 62" descr="Document Icons Responsive Color 128px icon">
              <a:extLst>
                <a:ext uri="{FF2B5EF4-FFF2-40B4-BE49-F238E27FC236}">
                  <a16:creationId xmlns:a16="http://schemas.microsoft.com/office/drawing/2014/main" id="{14163E48-72CD-0319-46E3-E284BA6B9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95232" name="Picture 95231" descr="Document Icons Responsive Color 128px icon">
              <a:extLst>
                <a:ext uri="{FF2B5EF4-FFF2-40B4-BE49-F238E27FC236}">
                  <a16:creationId xmlns:a16="http://schemas.microsoft.com/office/drawing/2014/main" id="{1B92D603-F62B-8A0B-856A-C47C2850B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95235" name="Picture 12" descr="38,067 Artificial Intelligence Icons - Free in SVG, PNG, ICO - IconScout">
            <a:extLst>
              <a:ext uri="{FF2B5EF4-FFF2-40B4-BE49-F238E27FC236}">
                <a16:creationId xmlns:a16="http://schemas.microsoft.com/office/drawing/2014/main" id="{DCB0C20E-112F-C84D-67FF-12F85C4ACCEF}"/>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610786" y="3779471"/>
            <a:ext cx="417040" cy="417040"/>
          </a:xfrm>
          <a:prstGeom prst="rect">
            <a:avLst/>
          </a:prstGeom>
          <a:noFill/>
          <a:extLst>
            <a:ext uri="{909E8E84-426E-40DD-AFC4-6F175D3DCCD1}">
              <a14:hiddenFill xmlns:a14="http://schemas.microsoft.com/office/drawing/2010/main">
                <a:solidFill>
                  <a:srgbClr val="FFFFFF"/>
                </a:solidFill>
              </a14:hiddenFill>
            </a:ext>
          </a:extLst>
        </p:spPr>
      </p:pic>
      <p:sp>
        <p:nvSpPr>
          <p:cNvPr id="95236" name="TextBox 95235">
            <a:extLst>
              <a:ext uri="{FF2B5EF4-FFF2-40B4-BE49-F238E27FC236}">
                <a16:creationId xmlns:a16="http://schemas.microsoft.com/office/drawing/2014/main" id="{EED4CA08-CE5C-BE19-B33A-ABD7AF9C086A}"/>
              </a:ext>
            </a:extLst>
          </p:cNvPr>
          <p:cNvSpPr txBox="1"/>
          <p:nvPr/>
        </p:nvSpPr>
        <p:spPr>
          <a:xfrm>
            <a:off x="5063125" y="3629414"/>
            <a:ext cx="1958903" cy="338554"/>
          </a:xfrm>
          <a:prstGeom prst="rect">
            <a:avLst/>
          </a:prstGeom>
          <a:noFill/>
        </p:spPr>
        <p:txBody>
          <a:bodyPr wrap="square">
            <a:spAutoFit/>
          </a:bodyPr>
          <a:lstStyle/>
          <a:p>
            <a:pPr algn="ctr"/>
            <a:r>
              <a:rPr lang="es-ES" sz="1600" b="1" dirty="0">
                <a:solidFill>
                  <a:schemeClr val="tx2">
                    <a:lumMod val="75000"/>
                    <a:lumOff val="25000"/>
                  </a:schemeClr>
                </a:solidFill>
                <a:latin typeface="Constantia" panose="02030602050306030303" pitchFamily="18" charset="0"/>
              </a:rPr>
              <a:t>Embedding Model</a:t>
            </a:r>
            <a:endParaRPr lang="en-CN" b="1" dirty="0">
              <a:solidFill>
                <a:schemeClr val="tx2">
                  <a:lumMod val="75000"/>
                  <a:lumOff val="25000"/>
                </a:schemeClr>
              </a:solidFill>
              <a:latin typeface="Constantia" panose="02030602050306030303" pitchFamily="18" charset="0"/>
            </a:endParaRPr>
          </a:p>
        </p:txBody>
      </p:sp>
      <p:pic>
        <p:nvPicPr>
          <p:cNvPr id="95237" name="Picture 12" descr="38,067 Artificial Intelligence Icons - Free in SVG, PNG, ICO - IconScout">
            <a:extLst>
              <a:ext uri="{FF2B5EF4-FFF2-40B4-BE49-F238E27FC236}">
                <a16:creationId xmlns:a16="http://schemas.microsoft.com/office/drawing/2014/main" id="{EBE1349C-26CF-5804-B262-BACBBF7F963B}"/>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610786" y="5698933"/>
            <a:ext cx="417040" cy="417040"/>
          </a:xfrm>
          <a:prstGeom prst="rect">
            <a:avLst/>
          </a:prstGeom>
          <a:noFill/>
          <a:extLst>
            <a:ext uri="{909E8E84-426E-40DD-AFC4-6F175D3DCCD1}">
              <a14:hiddenFill xmlns:a14="http://schemas.microsoft.com/office/drawing/2010/main">
                <a:solidFill>
                  <a:srgbClr val="FFFFFF"/>
                </a:solidFill>
              </a14:hiddenFill>
            </a:ext>
          </a:extLst>
        </p:spPr>
      </p:pic>
      <p:sp>
        <p:nvSpPr>
          <p:cNvPr id="95238" name="TextBox 95237">
            <a:extLst>
              <a:ext uri="{FF2B5EF4-FFF2-40B4-BE49-F238E27FC236}">
                <a16:creationId xmlns:a16="http://schemas.microsoft.com/office/drawing/2014/main" id="{74E423BE-CA6A-4419-D8BD-147E5663EE2A}"/>
              </a:ext>
            </a:extLst>
          </p:cNvPr>
          <p:cNvSpPr txBox="1"/>
          <p:nvPr/>
        </p:nvSpPr>
        <p:spPr>
          <a:xfrm>
            <a:off x="5039679" y="5822302"/>
            <a:ext cx="2166214" cy="338554"/>
          </a:xfrm>
          <a:prstGeom prst="rect">
            <a:avLst/>
          </a:prstGeom>
          <a:noFill/>
        </p:spPr>
        <p:txBody>
          <a:bodyPr wrap="square">
            <a:spAutoFit/>
          </a:bodyPr>
          <a:lstStyle/>
          <a:p>
            <a:pPr algn="ctr"/>
            <a:r>
              <a:rPr lang="es-ES" sz="1600" b="1" dirty="0">
                <a:solidFill>
                  <a:schemeClr val="accent6">
                    <a:lumMod val="75000"/>
                  </a:schemeClr>
                </a:solidFill>
                <a:latin typeface="Constantia" panose="02030602050306030303" pitchFamily="18" charset="0"/>
              </a:rPr>
              <a:t>Term-weight Model</a:t>
            </a:r>
            <a:endParaRPr lang="en-CN" b="1" dirty="0">
              <a:solidFill>
                <a:schemeClr val="accent6">
                  <a:lumMod val="75000"/>
                </a:schemeClr>
              </a:solidFill>
              <a:latin typeface="Constantia" panose="02030602050306030303" pitchFamily="18" charset="0"/>
            </a:endParaRPr>
          </a:p>
        </p:txBody>
      </p:sp>
      <p:pic>
        <p:nvPicPr>
          <p:cNvPr id="95239" name="Picture 12" descr="38,067 Artificial Intelligence Icons - Free in SVG, PNG, ICO - IconScout">
            <a:extLst>
              <a:ext uri="{FF2B5EF4-FFF2-40B4-BE49-F238E27FC236}">
                <a16:creationId xmlns:a16="http://schemas.microsoft.com/office/drawing/2014/main" id="{53BCC30E-2F71-6718-8472-D27A051AF46B}"/>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460646" y="4128526"/>
            <a:ext cx="417040" cy="417040"/>
          </a:xfrm>
          <a:prstGeom prst="rect">
            <a:avLst/>
          </a:prstGeom>
          <a:noFill/>
          <a:extLst>
            <a:ext uri="{909E8E84-426E-40DD-AFC4-6F175D3DCCD1}">
              <a14:hiddenFill xmlns:a14="http://schemas.microsoft.com/office/drawing/2010/main">
                <a:solidFill>
                  <a:srgbClr val="FFFFFF"/>
                </a:solidFill>
              </a14:hiddenFill>
            </a:ext>
          </a:extLst>
        </p:spPr>
      </p:pic>
      <p:sp>
        <p:nvSpPr>
          <p:cNvPr id="95240" name="TextBox 95239">
            <a:extLst>
              <a:ext uri="{FF2B5EF4-FFF2-40B4-BE49-F238E27FC236}">
                <a16:creationId xmlns:a16="http://schemas.microsoft.com/office/drawing/2014/main" id="{6DD47C7E-A18F-6D24-2E3E-46003BBDED28}"/>
              </a:ext>
            </a:extLst>
          </p:cNvPr>
          <p:cNvSpPr txBox="1"/>
          <p:nvPr/>
        </p:nvSpPr>
        <p:spPr>
          <a:xfrm>
            <a:off x="7912985" y="4193280"/>
            <a:ext cx="1958903" cy="338554"/>
          </a:xfrm>
          <a:prstGeom prst="rect">
            <a:avLst/>
          </a:prstGeom>
          <a:noFill/>
        </p:spPr>
        <p:txBody>
          <a:bodyPr wrap="square">
            <a:spAutoFit/>
          </a:bodyPr>
          <a:lstStyle/>
          <a:p>
            <a:pPr algn="ctr"/>
            <a:r>
              <a:rPr lang="es-ES" sz="1600" b="1" dirty="0">
                <a:solidFill>
                  <a:schemeClr val="accent2">
                    <a:lumMod val="75000"/>
                  </a:schemeClr>
                </a:solidFill>
                <a:latin typeface="Constantia" panose="02030602050306030303" pitchFamily="18" charset="0"/>
              </a:rPr>
              <a:t>Multi-vec Model</a:t>
            </a:r>
            <a:endParaRPr lang="en-CN" b="1" dirty="0">
              <a:solidFill>
                <a:schemeClr val="accent2">
                  <a:lumMod val="75000"/>
                </a:schemeClr>
              </a:solidFill>
              <a:latin typeface="Constantia" panose="02030602050306030303" pitchFamily="18" charset="0"/>
            </a:endParaRPr>
          </a:p>
        </p:txBody>
      </p:sp>
    </p:spTree>
    <p:extLst>
      <p:ext uri="{BB962C8B-B14F-4D97-AF65-F5344CB8AC3E}">
        <p14:creationId xmlns:p14="http://schemas.microsoft.com/office/powerpoint/2010/main" val="1496536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930667"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Unified Retrieval Pipeline</a:t>
                </a:r>
              </a:p>
              <a:p>
                <a:pPr>
                  <a:spcBef>
                    <a:spcPts val="600"/>
                  </a:spcBef>
                </a:pPr>
                <a:r>
                  <a:rPr lang="en-US" altLang="zh-CN" sz="1800" dirty="0">
                    <a:latin typeface="Microsoft YaHei UI" panose="020B0503020204020204" pitchFamily="34" charset="-122"/>
                    <a:ea typeface="Microsoft YaHei UI" panose="020B0503020204020204" pitchFamily="34" charset="-122"/>
                  </a:rPr>
                  <a:t>First-stage retrieval: 1) vector search by embedding, 2) keyword search by term-weights</a:t>
                </a:r>
              </a:p>
              <a:p>
                <a:pPr>
                  <a:spcBef>
                    <a:spcPts val="600"/>
                  </a:spcBef>
                </a:pPr>
                <a:r>
                  <a:rPr lang="en-US" altLang="zh-CN" sz="1800" dirty="0">
                    <a:latin typeface="Microsoft YaHei UI" panose="020B0503020204020204" pitchFamily="34" charset="-122"/>
                    <a:ea typeface="Microsoft YaHei UI" panose="020B0503020204020204" pitchFamily="34" charset="-122"/>
                  </a:rPr>
                  <a:t>Second-stage retrieval: two group of candidates re-ranked by the unified score</a:t>
                </a:r>
              </a:p>
              <a:p>
                <a:pPr>
                  <a:spcBef>
                    <a:spcPts val="600"/>
                  </a:spcBef>
                </a:pPr>
                <a:r>
                  <a:rPr lang="en-US" altLang="zh-CN" sz="1800" dirty="0">
                    <a:latin typeface="Microsoft YaHei UI" panose="020B0503020204020204" pitchFamily="34" charset="-122"/>
                    <a:ea typeface="Microsoft YaHei UI" panose="020B0503020204020204" pitchFamily="34" charset="-122"/>
                  </a:rPr>
                  <a:t>The unified score:  </a:t>
                </a:r>
                <a14:m>
                  <m:oMath xmlns:m="http://schemas.openxmlformats.org/officeDocument/2006/math">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1" i="1" smtClean="0">
                            <a:latin typeface="Cambria Math" panose="02040503050406030204" pitchFamily="18" charset="0"/>
                            <a:ea typeface="Microsoft YaHei UI" panose="020B0503020204020204" pitchFamily="34" charset="-122"/>
                          </a:rPr>
                          <m:t>𝑺</m:t>
                        </m:r>
                      </m:e>
                      <m:sub>
                        <m:r>
                          <a:rPr lang="en-US" altLang="zh-CN" sz="1800" b="0" i="1" smtClean="0">
                            <a:latin typeface="Cambria Math" panose="02040503050406030204" pitchFamily="18" charset="0"/>
                            <a:ea typeface="Microsoft YaHei UI" panose="020B0503020204020204" pitchFamily="34" charset="-122"/>
                          </a:rPr>
                          <m:t>𝑢𝑛𝑖</m:t>
                        </m:r>
                      </m:sub>
                    </m:sSub>
                    <m:r>
                      <a:rPr lang="en-US" altLang="zh-CN" sz="1800" b="0" i="1" smtClean="0">
                        <a:latin typeface="Cambria Math" panose="02040503050406030204" pitchFamily="18" charset="0"/>
                        <a:ea typeface="Microsoft YaHei UI" panose="020B0503020204020204" pitchFamily="34" charset="-122"/>
                      </a:rPr>
                      <m:t>=</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1" i="1" smtClean="0">
                            <a:latin typeface="Cambria Math" panose="02040503050406030204" pitchFamily="18" charset="0"/>
                            <a:ea typeface="Microsoft YaHei UI" panose="020B0503020204020204" pitchFamily="34" charset="-122"/>
                          </a:rPr>
                          <m:t>𝑺</m:t>
                        </m:r>
                      </m:e>
                      <m:sub>
                        <m:r>
                          <a:rPr lang="en-US" altLang="zh-CN" sz="1800" b="0" i="1" smtClean="0">
                            <a:latin typeface="Cambria Math" panose="02040503050406030204" pitchFamily="18" charset="0"/>
                            <a:ea typeface="Microsoft YaHei UI" panose="020B0503020204020204" pitchFamily="34" charset="-122"/>
                          </a:rPr>
                          <m:t>𝑑𝑒𝑛𝑠𝑒</m:t>
                        </m:r>
                      </m:sub>
                    </m:sSub>
                    <m:r>
                      <a:rPr lang="en-US" altLang="zh-CN" sz="1800" b="0" i="1" smtClean="0">
                        <a:latin typeface="Cambria Math" panose="02040503050406030204" pitchFamily="18" charset="0"/>
                        <a:ea typeface="Microsoft YaHei UI" panose="020B0503020204020204" pitchFamily="34" charset="-122"/>
                      </a:rPr>
                      <m:t>+</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1" i="1" smtClean="0">
                            <a:latin typeface="Cambria Math" panose="02040503050406030204" pitchFamily="18" charset="0"/>
                            <a:ea typeface="Microsoft YaHei UI" panose="020B0503020204020204" pitchFamily="34" charset="-122"/>
                          </a:rPr>
                          <m:t>𝑺</m:t>
                        </m:r>
                      </m:e>
                      <m:sub>
                        <m:r>
                          <a:rPr lang="en-US" altLang="zh-CN" sz="1800" b="0" i="1" smtClean="0">
                            <a:latin typeface="Cambria Math" panose="02040503050406030204" pitchFamily="18" charset="0"/>
                            <a:ea typeface="Microsoft YaHei UI" panose="020B0503020204020204" pitchFamily="34" charset="-122"/>
                          </a:rPr>
                          <m:t>𝑠𝑝𝑎𝑟𝑠𝑒</m:t>
                        </m:r>
                      </m:sub>
                    </m:sSub>
                    <m:r>
                      <a:rPr lang="en-US" altLang="zh-CN" sz="1800" b="0" i="1" smtClean="0">
                        <a:latin typeface="Cambria Math" panose="02040503050406030204" pitchFamily="18" charset="0"/>
                        <a:ea typeface="Microsoft YaHei UI" panose="020B0503020204020204" pitchFamily="34" charset="-122"/>
                      </a:rPr>
                      <m:t>+</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1" i="1" smtClean="0">
                            <a:latin typeface="Cambria Math" panose="02040503050406030204" pitchFamily="18" charset="0"/>
                            <a:ea typeface="Microsoft YaHei UI" panose="020B0503020204020204" pitchFamily="34" charset="-122"/>
                          </a:rPr>
                          <m:t>𝑺</m:t>
                        </m:r>
                      </m:e>
                      <m:sub>
                        <m:r>
                          <a:rPr lang="en-US" altLang="zh-CN" sz="1800" b="0" i="1" smtClean="0">
                            <a:latin typeface="Cambria Math" panose="02040503050406030204" pitchFamily="18" charset="0"/>
                            <a:ea typeface="Microsoft YaHei UI" panose="020B0503020204020204" pitchFamily="34" charset="-122"/>
                          </a:rPr>
                          <m:t>𝑚𝑢𝑙𝑡𝑖</m:t>
                        </m:r>
                      </m:sub>
                    </m:sSub>
                  </m:oMath>
                </a14:m>
                <a:r>
                  <a:rPr lang="zh-CN" altLang="en-US" sz="1800"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(cost-free ensemble, more accurate)</a:t>
                </a:r>
              </a:p>
            </p:txBody>
          </p:sp>
        </mc:Choice>
        <mc:Fallback>
          <p:sp>
            <p:nvSpPr>
              <p:cNvPr id="7" name="Content Placeholder 2">
                <a:extLst>
                  <a:ext uri="{FF2B5EF4-FFF2-40B4-BE49-F238E27FC236}">
                    <a16:creationId xmlns:a16="http://schemas.microsoft.com/office/drawing/2014/main" id="{61E679B0-982B-E5A5-ADB6-55F3D3D06EA4}"/>
                  </a:ext>
                </a:extLst>
              </p:cNvPr>
              <p:cNvSpPr txBox="1">
                <a:spLocks noRot="1" noChangeAspect="1" noMove="1" noResize="1" noEditPoints="1" noAdjustHandles="1" noChangeArrowheads="1" noChangeShapeType="1" noTextEdit="1"/>
              </p:cNvSpPr>
              <p:nvPr/>
            </p:nvSpPr>
            <p:spPr>
              <a:xfrm>
                <a:off x="838198" y="1518645"/>
                <a:ext cx="10930667" cy="1910353"/>
              </a:xfrm>
              <a:prstGeom prst="rect">
                <a:avLst/>
              </a:prstGeom>
              <a:blipFill>
                <a:blip r:embed="rId3"/>
                <a:stretch>
                  <a:fillRect l="-464" t="-2649"/>
                </a:stretch>
              </a:blipFill>
            </p:spPr>
            <p:txBody>
              <a:bodyPr/>
              <a:lstStyle/>
              <a:p>
                <a:r>
                  <a:rPr lang="en-CN">
                    <a:noFill/>
                  </a:rPr>
                  <a:t> </a:t>
                </a:r>
              </a:p>
            </p:txBody>
          </p:sp>
        </mc:Fallback>
      </mc:AlternateContent>
      <p:pic>
        <p:nvPicPr>
          <p:cNvPr id="3" name="Picture 2" descr="Database DB icon PNG and SVG Vector Free Download">
            <a:extLst>
              <a:ext uri="{FF2B5EF4-FFF2-40B4-BE49-F238E27FC236}">
                <a16:creationId xmlns:a16="http://schemas.microsoft.com/office/drawing/2014/main" id="{661FF1B9-CB8F-4E27-F3E4-157F3AD4E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290" y="3385804"/>
            <a:ext cx="559005" cy="6081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3DB7717-C8C1-B116-1662-93E22EAE2B6D}"/>
              </a:ext>
            </a:extLst>
          </p:cNvPr>
          <p:cNvGrpSpPr/>
          <p:nvPr/>
        </p:nvGrpSpPr>
        <p:grpSpPr>
          <a:xfrm>
            <a:off x="1077215" y="4969322"/>
            <a:ext cx="1370680" cy="338554"/>
            <a:chOff x="4558653" y="3579359"/>
            <a:chExt cx="1370680" cy="338554"/>
          </a:xfrm>
        </p:grpSpPr>
        <p:grpSp>
          <p:nvGrpSpPr>
            <p:cNvPr id="6" name="Group 5">
              <a:extLst>
                <a:ext uri="{FF2B5EF4-FFF2-40B4-BE49-F238E27FC236}">
                  <a16:creationId xmlns:a16="http://schemas.microsoft.com/office/drawing/2014/main" id="{C400D5D9-506F-BA9D-487E-D53FF7D9D01B}"/>
                </a:ext>
              </a:extLst>
            </p:cNvPr>
            <p:cNvGrpSpPr/>
            <p:nvPr/>
          </p:nvGrpSpPr>
          <p:grpSpPr>
            <a:xfrm>
              <a:off x="4558653" y="3630095"/>
              <a:ext cx="1370680" cy="282130"/>
              <a:chOff x="1164442" y="3956064"/>
              <a:chExt cx="1370680" cy="282130"/>
            </a:xfrm>
          </p:grpSpPr>
          <p:sp>
            <p:nvSpPr>
              <p:cNvPr id="9" name="Rounded Rectangle 8">
                <a:extLst>
                  <a:ext uri="{FF2B5EF4-FFF2-40B4-BE49-F238E27FC236}">
                    <a16:creationId xmlns:a16="http://schemas.microsoft.com/office/drawing/2014/main" id="{ED6CFB6C-9676-B4EE-EF21-1DF3D28D2BB6}"/>
                  </a:ext>
                </a:extLst>
              </p:cNvPr>
              <p:cNvSpPr/>
              <p:nvPr/>
            </p:nvSpPr>
            <p:spPr>
              <a:xfrm>
                <a:off x="1164442" y="3956064"/>
                <a:ext cx="1370680"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10" name="Picture 2" descr="Magnification lens - User Interface &amp; Gesture Icons">
                <a:extLst>
                  <a:ext uri="{FF2B5EF4-FFF2-40B4-BE49-F238E27FC236}">
                    <a16:creationId xmlns:a16="http://schemas.microsoft.com/office/drawing/2014/main" id="{D9F2804A-7489-4DF3-C695-C66421CC8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11904" y="3997731"/>
                <a:ext cx="198796" cy="19879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781E858-E565-BF8F-26FF-A88F2228C002}"/>
                </a:ext>
              </a:extLst>
            </p:cNvPr>
            <p:cNvSpPr txBox="1"/>
            <p:nvPr/>
          </p:nvSpPr>
          <p:spPr>
            <a:xfrm>
              <a:off x="4691590" y="3579359"/>
              <a:ext cx="883024"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query</a:t>
              </a:r>
              <a:endParaRPr lang="en-CN" sz="1600" b="1" dirty="0">
                <a:latin typeface="Constantia" panose="02030602050306030303" pitchFamily="18" charset="0"/>
              </a:endParaRPr>
            </a:p>
          </p:txBody>
        </p:sp>
      </p:grpSp>
      <p:grpSp>
        <p:nvGrpSpPr>
          <p:cNvPr id="11" name="Group 10">
            <a:extLst>
              <a:ext uri="{FF2B5EF4-FFF2-40B4-BE49-F238E27FC236}">
                <a16:creationId xmlns:a16="http://schemas.microsoft.com/office/drawing/2014/main" id="{DB2FD554-3B49-A8F6-11F3-D9701F8681E5}"/>
              </a:ext>
            </a:extLst>
          </p:cNvPr>
          <p:cNvGrpSpPr/>
          <p:nvPr/>
        </p:nvGrpSpPr>
        <p:grpSpPr>
          <a:xfrm>
            <a:off x="2927675" y="4461315"/>
            <a:ext cx="1965935" cy="438207"/>
            <a:chOff x="3473857" y="4579563"/>
            <a:chExt cx="1780793" cy="438207"/>
          </a:xfrm>
        </p:grpSpPr>
        <p:sp>
          <p:nvSpPr>
            <p:cNvPr id="12" name="Rounded Rectangle 11">
              <a:extLst>
                <a:ext uri="{FF2B5EF4-FFF2-40B4-BE49-F238E27FC236}">
                  <a16:creationId xmlns:a16="http://schemas.microsoft.com/office/drawing/2014/main" id="{57163C67-311C-17CB-E5BD-6BE4ED6CBA59}"/>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341910D1-B568-3B23-16A2-9578A2657932}"/>
                </a:ext>
              </a:extLst>
            </p:cNvPr>
            <p:cNvSpPr txBox="1"/>
            <p:nvPr/>
          </p:nvSpPr>
          <p:spPr>
            <a:xfrm>
              <a:off x="3508819" y="4629389"/>
              <a:ext cx="1710867"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Vector Search</a:t>
              </a:r>
              <a:endParaRPr lang="en-CN" sz="1600" b="1" dirty="0">
                <a:latin typeface="Constantia" panose="02030602050306030303" pitchFamily="18" charset="0"/>
              </a:endParaRPr>
            </a:p>
          </p:txBody>
        </p:sp>
      </p:grpSp>
      <p:grpSp>
        <p:nvGrpSpPr>
          <p:cNvPr id="14" name="Group 13">
            <a:extLst>
              <a:ext uri="{FF2B5EF4-FFF2-40B4-BE49-F238E27FC236}">
                <a16:creationId xmlns:a16="http://schemas.microsoft.com/office/drawing/2014/main" id="{B0DA26F4-9DEC-8B27-8A71-56B25C19FB42}"/>
              </a:ext>
            </a:extLst>
          </p:cNvPr>
          <p:cNvGrpSpPr/>
          <p:nvPr/>
        </p:nvGrpSpPr>
        <p:grpSpPr>
          <a:xfrm>
            <a:off x="2927673" y="5386218"/>
            <a:ext cx="1965935" cy="438207"/>
            <a:chOff x="3473857" y="4579563"/>
            <a:chExt cx="1780793" cy="438207"/>
          </a:xfrm>
        </p:grpSpPr>
        <p:sp>
          <p:nvSpPr>
            <p:cNvPr id="15" name="Rounded Rectangle 14">
              <a:extLst>
                <a:ext uri="{FF2B5EF4-FFF2-40B4-BE49-F238E27FC236}">
                  <a16:creationId xmlns:a16="http://schemas.microsoft.com/office/drawing/2014/main" id="{28ACF847-2968-69DB-9CE0-55EDEAE0CEFF}"/>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E20EEC30-9FCE-208B-3713-523672D18088}"/>
                </a:ext>
              </a:extLst>
            </p:cNvPr>
            <p:cNvSpPr txBox="1"/>
            <p:nvPr/>
          </p:nvSpPr>
          <p:spPr>
            <a:xfrm>
              <a:off x="3473857" y="4629389"/>
              <a:ext cx="1780793"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Keyword Search</a:t>
              </a:r>
              <a:endParaRPr lang="en-CN" sz="1600" b="1" dirty="0">
                <a:latin typeface="Constantia" panose="02030602050306030303" pitchFamily="18" charset="0"/>
              </a:endParaRPr>
            </a:p>
          </p:txBody>
        </p:sp>
      </p:grpSp>
      <p:cxnSp>
        <p:nvCxnSpPr>
          <p:cNvPr id="17" name="Straight Connector 16">
            <a:extLst>
              <a:ext uri="{FF2B5EF4-FFF2-40B4-BE49-F238E27FC236}">
                <a16:creationId xmlns:a16="http://schemas.microsoft.com/office/drawing/2014/main" id="{6B27C9C2-0B69-E2DB-2168-786BF8E631B7}"/>
              </a:ext>
            </a:extLst>
          </p:cNvPr>
          <p:cNvCxnSpPr>
            <a:cxnSpLocks/>
            <a:stCxn id="12" idx="0"/>
            <a:endCxn id="3" idx="2"/>
          </p:cNvCxnSpPr>
          <p:nvPr/>
        </p:nvCxnSpPr>
        <p:spPr>
          <a:xfrm flipH="1" flipV="1">
            <a:off x="3906793" y="3993915"/>
            <a:ext cx="3850" cy="46740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36CA95E8-DF33-6095-CE06-A2F507607FD1}"/>
              </a:ext>
            </a:extLst>
          </p:cNvPr>
          <p:cNvSpPr/>
          <p:nvPr/>
        </p:nvSpPr>
        <p:spPr>
          <a:xfrm>
            <a:off x="3174239" y="3982450"/>
            <a:ext cx="744821" cy="1371173"/>
          </a:xfrm>
          <a:custGeom>
            <a:avLst/>
            <a:gdLst>
              <a:gd name="connsiteX0" fmla="*/ 637775 w 637775"/>
              <a:gd name="connsiteY0" fmla="*/ 18783 h 1371173"/>
              <a:gd name="connsiteX1" fmla="*/ 115261 w 637775"/>
              <a:gd name="connsiteY1" fmla="*/ 187832 h 1371173"/>
              <a:gd name="connsiteX2" fmla="*/ 0 w 637775"/>
              <a:gd name="connsiteY2" fmla="*/ 1371173 h 1371173"/>
            </a:gdLst>
            <a:ahLst/>
            <a:cxnLst>
              <a:cxn ang="0">
                <a:pos x="connsiteX0" y="connsiteY0"/>
              </a:cxn>
              <a:cxn ang="0">
                <a:pos x="connsiteX1" y="connsiteY1"/>
              </a:cxn>
              <a:cxn ang="0">
                <a:pos x="connsiteX2" y="connsiteY2"/>
              </a:cxn>
            </a:cxnLst>
            <a:rect l="l" t="t" r="r" b="b"/>
            <a:pathLst>
              <a:path w="637775" h="1371173">
                <a:moveTo>
                  <a:pt x="637775" y="18783"/>
                </a:moveTo>
                <a:cubicBezTo>
                  <a:pt x="429666" y="-9392"/>
                  <a:pt x="221557" y="-37566"/>
                  <a:pt x="115261" y="187832"/>
                </a:cubicBezTo>
                <a:cubicBezTo>
                  <a:pt x="8965" y="413230"/>
                  <a:pt x="4482" y="892201"/>
                  <a:pt x="0" y="1371173"/>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Left Brace 18">
            <a:extLst>
              <a:ext uri="{FF2B5EF4-FFF2-40B4-BE49-F238E27FC236}">
                <a16:creationId xmlns:a16="http://schemas.microsoft.com/office/drawing/2014/main" id="{66384787-FC82-C20A-9CAB-D7A661C6B83A}"/>
              </a:ext>
            </a:extLst>
          </p:cNvPr>
          <p:cNvSpPr/>
          <p:nvPr/>
        </p:nvSpPr>
        <p:spPr>
          <a:xfrm>
            <a:off x="2544579" y="4603897"/>
            <a:ext cx="297134" cy="110387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grpSp>
        <p:nvGrpSpPr>
          <p:cNvPr id="20" name="Group 19">
            <a:extLst>
              <a:ext uri="{FF2B5EF4-FFF2-40B4-BE49-F238E27FC236}">
                <a16:creationId xmlns:a16="http://schemas.microsoft.com/office/drawing/2014/main" id="{690E41C4-ECA5-817A-6643-3441F6666A3D}"/>
              </a:ext>
            </a:extLst>
          </p:cNvPr>
          <p:cNvGrpSpPr/>
          <p:nvPr/>
        </p:nvGrpSpPr>
        <p:grpSpPr>
          <a:xfrm>
            <a:off x="5787513" y="4372287"/>
            <a:ext cx="539894" cy="543419"/>
            <a:chOff x="8298622" y="4293031"/>
            <a:chExt cx="539894" cy="543419"/>
          </a:xfrm>
        </p:grpSpPr>
        <p:pic>
          <p:nvPicPr>
            <p:cNvPr id="21" name="Picture 20" descr="Document Icons Responsive Color 128px icon">
              <a:extLst>
                <a:ext uri="{FF2B5EF4-FFF2-40B4-BE49-F238E27FC236}">
                  <a16:creationId xmlns:a16="http://schemas.microsoft.com/office/drawing/2014/main" id="{39490286-56E6-ECB8-360A-C091979BA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Document Icons Responsive Color 128px icon">
              <a:extLst>
                <a:ext uri="{FF2B5EF4-FFF2-40B4-BE49-F238E27FC236}">
                  <a16:creationId xmlns:a16="http://schemas.microsoft.com/office/drawing/2014/main" id="{65C0C981-B9F6-E8A3-CD3F-DAD2EE0A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Document Icons Responsive Color 128px icon">
              <a:extLst>
                <a:ext uri="{FF2B5EF4-FFF2-40B4-BE49-F238E27FC236}">
                  <a16:creationId xmlns:a16="http://schemas.microsoft.com/office/drawing/2014/main" id="{91490B78-B459-92B0-17B2-32D974BAE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7EDE6E7-4D23-F01E-6CFF-0DD30B864407}"/>
              </a:ext>
            </a:extLst>
          </p:cNvPr>
          <p:cNvGrpSpPr/>
          <p:nvPr/>
        </p:nvGrpSpPr>
        <p:grpSpPr>
          <a:xfrm>
            <a:off x="5790846" y="5302086"/>
            <a:ext cx="539894" cy="543419"/>
            <a:chOff x="8298622" y="4293031"/>
            <a:chExt cx="539894" cy="543419"/>
          </a:xfrm>
        </p:grpSpPr>
        <p:pic>
          <p:nvPicPr>
            <p:cNvPr id="25" name="Picture 24" descr="Document Icons Responsive Color 128px icon">
              <a:extLst>
                <a:ext uri="{FF2B5EF4-FFF2-40B4-BE49-F238E27FC236}">
                  <a16:creationId xmlns:a16="http://schemas.microsoft.com/office/drawing/2014/main" id="{C5C6C14C-61C3-B997-1BED-80F54F413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Document Icons Responsive Color 128px icon">
              <a:extLst>
                <a:ext uri="{FF2B5EF4-FFF2-40B4-BE49-F238E27FC236}">
                  <a16:creationId xmlns:a16="http://schemas.microsoft.com/office/drawing/2014/main" id="{D25DC629-4063-2DC9-37E9-B64A6BE9C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ocument Icons Responsive Color 128px icon">
              <a:extLst>
                <a:ext uri="{FF2B5EF4-FFF2-40B4-BE49-F238E27FC236}">
                  <a16:creationId xmlns:a16="http://schemas.microsoft.com/office/drawing/2014/main" id="{C0B7B913-6ABD-0F39-D017-4083A1ABD3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Connector 27">
            <a:extLst>
              <a:ext uri="{FF2B5EF4-FFF2-40B4-BE49-F238E27FC236}">
                <a16:creationId xmlns:a16="http://schemas.microsoft.com/office/drawing/2014/main" id="{16BA6021-3048-EFC5-0C1D-6722DB00E78A}"/>
              </a:ext>
            </a:extLst>
          </p:cNvPr>
          <p:cNvCxnSpPr>
            <a:cxnSpLocks/>
            <a:stCxn id="23" idx="1"/>
            <a:endCxn id="12" idx="3"/>
          </p:cNvCxnSpPr>
          <p:nvPr/>
        </p:nvCxnSpPr>
        <p:spPr>
          <a:xfrm flipH="1">
            <a:off x="4893610" y="4676453"/>
            <a:ext cx="893903" cy="396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4595918-C425-3986-1168-FA84F992A023}"/>
              </a:ext>
            </a:extLst>
          </p:cNvPr>
          <p:cNvCxnSpPr>
            <a:cxnSpLocks/>
            <a:stCxn id="27" idx="1"/>
            <a:endCxn id="16" idx="3"/>
          </p:cNvCxnSpPr>
          <p:nvPr/>
        </p:nvCxnSpPr>
        <p:spPr>
          <a:xfrm flipH="1" flipV="1">
            <a:off x="4893608" y="5605321"/>
            <a:ext cx="897238" cy="93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6694FCC-1120-DB86-C01A-80D15B723609}"/>
              </a:ext>
            </a:extLst>
          </p:cNvPr>
          <p:cNvGrpSpPr/>
          <p:nvPr/>
        </p:nvGrpSpPr>
        <p:grpSpPr>
          <a:xfrm>
            <a:off x="6812097" y="4927675"/>
            <a:ext cx="1965935" cy="438207"/>
            <a:chOff x="3473857" y="4579563"/>
            <a:chExt cx="1780793" cy="438207"/>
          </a:xfrm>
        </p:grpSpPr>
        <p:sp>
          <p:nvSpPr>
            <p:cNvPr id="31" name="Rounded Rectangle 30">
              <a:extLst>
                <a:ext uri="{FF2B5EF4-FFF2-40B4-BE49-F238E27FC236}">
                  <a16:creationId xmlns:a16="http://schemas.microsoft.com/office/drawing/2014/main" id="{64C987CB-190F-8F46-329E-23B65E6AFD98}"/>
                </a:ext>
              </a:extLst>
            </p:cNvPr>
            <p:cNvSpPr/>
            <p:nvPr/>
          </p:nvSpPr>
          <p:spPr>
            <a:xfrm>
              <a:off x="3473857" y="4579563"/>
              <a:ext cx="1780793" cy="438207"/>
            </a:xfrm>
            <a:prstGeom prst="roundRect">
              <a:avLst>
                <a:gd name="adj" fmla="val 20908"/>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1088129C-5A0E-1AED-00C8-4414FDF6784E}"/>
                </a:ext>
              </a:extLst>
            </p:cNvPr>
            <p:cNvSpPr txBox="1"/>
            <p:nvPr/>
          </p:nvSpPr>
          <p:spPr>
            <a:xfrm>
              <a:off x="3473857" y="4629389"/>
              <a:ext cx="1780793" cy="338554"/>
            </a:xfrm>
            <a:prstGeom prst="rect">
              <a:avLst/>
            </a:prstGeom>
            <a:noFill/>
          </p:spPr>
          <p:txBody>
            <a:bodyPr wrap="square">
              <a:spAutoFit/>
            </a:bodyPr>
            <a:lstStyle/>
            <a:p>
              <a:pPr algn="ctr"/>
              <a:r>
                <a:rPr lang="en-US" sz="1600" b="1" dirty="0">
                  <a:latin typeface="Constantia" panose="02030602050306030303" pitchFamily="18" charset="0"/>
                  <a:ea typeface="Microsoft YaHei UI" panose="020B0503020204020204" pitchFamily="34" charset="-122"/>
                </a:rPr>
                <a:t>Re-ranking</a:t>
              </a:r>
              <a:endParaRPr lang="en-CN" sz="1600" b="1" dirty="0">
                <a:latin typeface="Constantia" panose="02030602050306030303" pitchFamily="18" charset="0"/>
              </a:endParaRPr>
            </a:p>
          </p:txBody>
        </p:sp>
      </p:grpSp>
      <p:sp>
        <p:nvSpPr>
          <p:cNvPr id="33" name="Left Brace 32">
            <a:extLst>
              <a:ext uri="{FF2B5EF4-FFF2-40B4-BE49-F238E27FC236}">
                <a16:creationId xmlns:a16="http://schemas.microsoft.com/office/drawing/2014/main" id="{3F6EA23C-9B5E-6A41-0E14-2866E4D53EF7}"/>
              </a:ext>
            </a:extLst>
          </p:cNvPr>
          <p:cNvSpPr/>
          <p:nvPr/>
        </p:nvSpPr>
        <p:spPr>
          <a:xfrm rot="10800000">
            <a:off x="6395318" y="4586664"/>
            <a:ext cx="297134" cy="1103870"/>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cxnSp>
        <p:nvCxnSpPr>
          <p:cNvPr id="34" name="Straight Connector 33">
            <a:extLst>
              <a:ext uri="{FF2B5EF4-FFF2-40B4-BE49-F238E27FC236}">
                <a16:creationId xmlns:a16="http://schemas.microsoft.com/office/drawing/2014/main" id="{225F49EA-BAAB-4F37-26FF-EAC2594A1D44}"/>
              </a:ext>
            </a:extLst>
          </p:cNvPr>
          <p:cNvCxnSpPr>
            <a:cxnSpLocks/>
          </p:cNvCxnSpPr>
          <p:nvPr/>
        </p:nvCxnSpPr>
        <p:spPr>
          <a:xfrm flipH="1" flipV="1">
            <a:off x="8778032" y="5159914"/>
            <a:ext cx="897238" cy="93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F087928-D332-5F69-53A6-852CB01624B2}"/>
              </a:ext>
            </a:extLst>
          </p:cNvPr>
          <p:cNvGrpSpPr/>
          <p:nvPr/>
        </p:nvGrpSpPr>
        <p:grpSpPr>
          <a:xfrm>
            <a:off x="9700607" y="4901327"/>
            <a:ext cx="511475" cy="509009"/>
            <a:chOff x="8327041" y="4293031"/>
            <a:chExt cx="511475" cy="509009"/>
          </a:xfrm>
        </p:grpSpPr>
        <p:pic>
          <p:nvPicPr>
            <p:cNvPr id="36" name="Picture 35" descr="Document Icons Responsive Color 128px icon">
              <a:extLst>
                <a:ext uri="{FF2B5EF4-FFF2-40B4-BE49-F238E27FC236}">
                  <a16:creationId xmlns:a16="http://schemas.microsoft.com/office/drawing/2014/main" id="{E986943D-F126-1070-78F4-C9AE5AFE0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Document Icons Responsive Color 128px icon">
              <a:extLst>
                <a:ext uri="{FF2B5EF4-FFF2-40B4-BE49-F238E27FC236}">
                  <a16:creationId xmlns:a16="http://schemas.microsoft.com/office/drawing/2014/main" id="{308B20EF-99ED-B2C4-4456-8A1B3D657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12" descr="38,067 Artificial Intelligence Icons - Free in SVG, PNG, ICO - IconScout">
            <a:extLst>
              <a:ext uri="{FF2B5EF4-FFF2-40B4-BE49-F238E27FC236}">
                <a16:creationId xmlns:a16="http://schemas.microsoft.com/office/drawing/2014/main" id="{8229BF37-E4BA-36B7-1848-9ABD6E75D877}"/>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10800000">
            <a:off x="5228702" y="3349301"/>
            <a:ext cx="417040" cy="41704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93B9605-E881-C122-8087-3649EFF49C63}"/>
              </a:ext>
            </a:extLst>
          </p:cNvPr>
          <p:cNvSpPr txBox="1"/>
          <p:nvPr/>
        </p:nvSpPr>
        <p:spPr>
          <a:xfrm>
            <a:off x="5541519" y="3302759"/>
            <a:ext cx="1958903" cy="338554"/>
          </a:xfrm>
          <a:prstGeom prst="rect">
            <a:avLst/>
          </a:prstGeom>
          <a:noFill/>
        </p:spPr>
        <p:txBody>
          <a:bodyPr wrap="square">
            <a:spAutoFit/>
          </a:bodyPr>
          <a:lstStyle/>
          <a:p>
            <a:pPr algn="ctr"/>
            <a:r>
              <a:rPr lang="es-ES" sz="1600" b="1" dirty="0">
                <a:solidFill>
                  <a:srgbClr val="C00000"/>
                </a:solidFill>
                <a:latin typeface="Constantia" panose="02030602050306030303" pitchFamily="18" charset="0"/>
              </a:rPr>
              <a:t>Unified Model</a:t>
            </a:r>
            <a:endParaRPr lang="en-CN" b="1" dirty="0">
              <a:solidFill>
                <a:srgbClr val="C00000"/>
              </a:solidFill>
              <a:latin typeface="Constantia" panose="02030602050306030303" pitchFamily="18" charset="0"/>
            </a:endParaRPr>
          </a:p>
        </p:txBody>
      </p:sp>
      <p:cxnSp>
        <p:nvCxnSpPr>
          <p:cNvPr id="44" name="Straight Connector 43">
            <a:extLst>
              <a:ext uri="{FF2B5EF4-FFF2-40B4-BE49-F238E27FC236}">
                <a16:creationId xmlns:a16="http://schemas.microsoft.com/office/drawing/2014/main" id="{96D74179-B4A7-9B59-E577-535CBF34DF8C}"/>
              </a:ext>
            </a:extLst>
          </p:cNvPr>
          <p:cNvCxnSpPr>
            <a:cxnSpLocks/>
            <a:endCxn id="38" idx="0"/>
          </p:cNvCxnSpPr>
          <p:nvPr/>
        </p:nvCxnSpPr>
        <p:spPr>
          <a:xfrm flipV="1">
            <a:off x="4443168" y="3766341"/>
            <a:ext cx="994054" cy="691009"/>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B86DEE-A9CE-E8BC-36AA-8190B1B04C9C}"/>
              </a:ext>
            </a:extLst>
          </p:cNvPr>
          <p:cNvCxnSpPr>
            <a:cxnSpLocks/>
            <a:endCxn id="38" idx="0"/>
          </p:cNvCxnSpPr>
          <p:nvPr/>
        </p:nvCxnSpPr>
        <p:spPr>
          <a:xfrm flipV="1">
            <a:off x="4755805" y="3766341"/>
            <a:ext cx="681417" cy="1611407"/>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F74457-C8D5-10E2-D941-F30B09C8CC7A}"/>
              </a:ext>
            </a:extLst>
          </p:cNvPr>
          <p:cNvCxnSpPr>
            <a:cxnSpLocks/>
            <a:endCxn id="38" idx="0"/>
          </p:cNvCxnSpPr>
          <p:nvPr/>
        </p:nvCxnSpPr>
        <p:spPr>
          <a:xfrm flipH="1" flipV="1">
            <a:off x="5437222" y="3766341"/>
            <a:ext cx="2167718" cy="1155178"/>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5C18D4B9-5C33-CFD4-7500-55197C044D11}"/>
                  </a:ext>
                </a:extLst>
              </p:cNvPr>
              <p:cNvSpPr txBox="1"/>
              <p:nvPr/>
            </p:nvSpPr>
            <p:spPr>
              <a:xfrm>
                <a:off x="7500422" y="4024666"/>
                <a:ext cx="2233153"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en-US" altLang="zh-CN" b="1" i="1" smtClean="0">
                              <a:latin typeface="Cambria Math" panose="02040503050406030204" pitchFamily="18" charset="0"/>
                              <a:ea typeface="Microsoft YaHei UI" panose="020B0503020204020204" pitchFamily="34" charset="-122"/>
                            </a:rPr>
                            <m:t>𝑺</m:t>
                          </m:r>
                        </m:e>
                        <m:sub>
                          <m:r>
                            <a:rPr lang="en-US" altLang="zh-CN" b="0" i="1" smtClean="0">
                              <a:latin typeface="Cambria Math" panose="02040503050406030204" pitchFamily="18" charset="0"/>
                              <a:ea typeface="Microsoft YaHei UI" panose="020B0503020204020204" pitchFamily="34" charset="-122"/>
                            </a:rPr>
                            <m:t>𝑢𝑛𝑖</m:t>
                          </m:r>
                        </m:sub>
                      </m:sSub>
                      <m:r>
                        <a:rPr lang="en-US" altLang="zh-CN" b="0" i="1" smtClean="0">
                          <a:latin typeface="Cambria Math" panose="02040503050406030204" pitchFamily="18" charset="0"/>
                          <a:ea typeface="Microsoft YaHei UI" panose="020B0503020204020204" pitchFamily="34" charset="-122"/>
                        </a:rPr>
                        <m:t>=</m:t>
                      </m:r>
                      <m:nary>
                        <m:naryPr>
                          <m:chr m:val="∑"/>
                          <m:supHide m:val="on"/>
                          <m:ctrlPr>
                            <a:rPr lang="en-US" altLang="zh-CN" b="0" i="1" smtClean="0">
                              <a:latin typeface="Cambria Math" panose="02040503050406030204" pitchFamily="18" charset="0"/>
                              <a:ea typeface="Microsoft YaHei UI" panose="020B0503020204020204" pitchFamily="34" charset="-122"/>
                            </a:rPr>
                          </m:ctrlPr>
                        </m:naryPr>
                        <m:sub>
                          <m:r>
                            <a:rPr lang="en-US" altLang="zh-CN" b="0" i="1" smtClean="0">
                              <a:latin typeface="Cambria Math" panose="02040503050406030204" pitchFamily="18" charset="0"/>
                              <a:ea typeface="Microsoft YaHei UI" panose="020B0503020204020204" pitchFamily="34" charset="-122"/>
                            </a:rPr>
                            <m:t>𝑎𝑙𝑙</m:t>
                          </m:r>
                        </m:sub>
                        <m:sup/>
                        <m:e>
                          <m:r>
                            <a:rPr lang="en-US" altLang="zh-CN" b="1" i="1" smtClean="0">
                              <a:latin typeface="Cambria Math" panose="02040503050406030204" pitchFamily="18" charset="0"/>
                              <a:ea typeface="Microsoft YaHei UI" panose="020B0503020204020204" pitchFamily="34" charset="-122"/>
                            </a:rPr>
                            <m:t>𝑺𝒄𝒐𝒓</m:t>
                          </m:r>
                          <m:sSub>
                            <m:sSubPr>
                              <m:ctrlPr>
                                <a:rPr lang="en-US" altLang="zh-CN" b="1" i="1" smtClean="0">
                                  <a:latin typeface="Cambria Math" panose="02040503050406030204" pitchFamily="18" charset="0"/>
                                  <a:ea typeface="Microsoft YaHei UI" panose="020B0503020204020204" pitchFamily="34" charset="-122"/>
                                </a:rPr>
                              </m:ctrlPr>
                            </m:sSubPr>
                            <m:e>
                              <m:r>
                                <a:rPr lang="en-US" altLang="zh-CN" b="1" i="1" smtClean="0">
                                  <a:latin typeface="Cambria Math" panose="02040503050406030204" pitchFamily="18" charset="0"/>
                                  <a:ea typeface="Microsoft YaHei UI" panose="020B0503020204020204" pitchFamily="34" charset="-122"/>
                                </a:rPr>
                                <m:t>𝒆</m:t>
                              </m:r>
                            </m:e>
                            <m:sub>
                              <m:r>
                                <a:rPr lang="en-US" altLang="zh-CN" b="1" i="1" smtClean="0">
                                  <a:latin typeface="Cambria Math" panose="02040503050406030204" pitchFamily="18" charset="0"/>
                                  <a:ea typeface="Microsoft YaHei UI" panose="020B0503020204020204" pitchFamily="34" charset="-122"/>
                                </a:rPr>
                                <m:t>∗</m:t>
                              </m:r>
                            </m:sub>
                          </m:sSub>
                        </m:e>
                      </m:nary>
                    </m:oMath>
                  </m:oMathPara>
                </a14:m>
                <a:endParaRPr lang="en-CN" dirty="0"/>
              </a:p>
            </p:txBody>
          </p:sp>
        </mc:Choice>
        <mc:Fallback>
          <p:sp>
            <p:nvSpPr>
              <p:cNvPr id="59" name="TextBox 58">
                <a:extLst>
                  <a:ext uri="{FF2B5EF4-FFF2-40B4-BE49-F238E27FC236}">
                    <a16:creationId xmlns:a16="http://schemas.microsoft.com/office/drawing/2014/main" id="{5C18D4B9-5C33-CFD4-7500-55197C044D11}"/>
                  </a:ext>
                </a:extLst>
              </p:cNvPr>
              <p:cNvSpPr txBox="1">
                <a:spLocks noRot="1" noChangeAspect="1" noMove="1" noResize="1" noEditPoints="1" noAdjustHandles="1" noChangeArrowheads="1" noChangeShapeType="1" noTextEdit="1"/>
              </p:cNvSpPr>
              <p:nvPr/>
            </p:nvSpPr>
            <p:spPr>
              <a:xfrm>
                <a:off x="7500422" y="4024666"/>
                <a:ext cx="2233153" cy="764505"/>
              </a:xfrm>
              <a:prstGeom prst="rect">
                <a:avLst/>
              </a:prstGeom>
              <a:blipFill>
                <a:blip r:embed="rId9"/>
                <a:stretch>
                  <a:fillRect t="-119355" b="-166129"/>
                </a:stretch>
              </a:blipFill>
            </p:spPr>
            <p:txBody>
              <a:bodyPr/>
              <a:lstStyle/>
              <a:p>
                <a:r>
                  <a:rPr lang="en-CN">
                    <a:noFill/>
                  </a:rPr>
                  <a:t> </a:t>
                </a:r>
              </a:p>
            </p:txBody>
          </p:sp>
        </mc:Fallback>
      </mc:AlternateContent>
      <p:sp>
        <p:nvSpPr>
          <p:cNvPr id="60" name="TextBox 59">
            <a:extLst>
              <a:ext uri="{FF2B5EF4-FFF2-40B4-BE49-F238E27FC236}">
                <a16:creationId xmlns:a16="http://schemas.microsoft.com/office/drawing/2014/main" id="{C7D5A29E-E4A1-D4F1-A9D5-C41DC8A5B63F}"/>
              </a:ext>
            </a:extLst>
          </p:cNvPr>
          <p:cNvSpPr txBox="1"/>
          <p:nvPr/>
        </p:nvSpPr>
        <p:spPr>
          <a:xfrm>
            <a:off x="7604940" y="3713836"/>
            <a:ext cx="2533833" cy="338554"/>
          </a:xfrm>
          <a:prstGeom prst="rect">
            <a:avLst/>
          </a:prstGeom>
          <a:noFill/>
        </p:spPr>
        <p:txBody>
          <a:bodyPr wrap="square">
            <a:spAutoFit/>
          </a:bodyPr>
          <a:lstStyle/>
          <a:p>
            <a:r>
              <a:rPr lang="en-US" sz="1600" b="1" dirty="0">
                <a:latin typeface="Constantia" panose="02030602050306030303" pitchFamily="18" charset="0"/>
                <a:ea typeface="Microsoft YaHei UI" panose="020B0503020204020204" pitchFamily="34" charset="-122"/>
              </a:rPr>
              <a:t>Ensemble of all 3 scores</a:t>
            </a:r>
          </a:p>
        </p:txBody>
      </p:sp>
    </p:spTree>
    <p:extLst>
      <p:ext uri="{BB962C8B-B14F-4D97-AF65-F5344CB8AC3E}">
        <p14:creationId xmlns:p14="http://schemas.microsoft.com/office/powerpoint/2010/main" val="327430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8" y="1518645"/>
            <a:ext cx="10681254" cy="1771204"/>
          </a:xfrm>
        </p:spPr>
        <p:txBody>
          <a:bodyPr>
            <a:normAutofit/>
          </a:bodyPr>
          <a:lstStyle/>
          <a:p>
            <a:r>
              <a:rPr lang="en-US" altLang="zh-CN" sz="1800" b="1" dirty="0">
                <a:latin typeface="Microsoft YaHei UI" panose="020B0503020204020204" pitchFamily="34" charset="-122"/>
                <a:ea typeface="Microsoft YaHei UI" panose="020B0503020204020204" pitchFamily="34" charset="-122"/>
              </a:rPr>
              <a:t>Embedding</a:t>
            </a:r>
            <a:r>
              <a:rPr lang="zh-CN" altLang="en-US" sz="1800" b="1"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Model</a:t>
            </a:r>
            <a:r>
              <a:rPr lang="en-US" altLang="zh-CN" sz="1800" dirty="0">
                <a:latin typeface="Microsoft YaHei UI" panose="020B0503020204020204" pitchFamily="34" charset="-122"/>
                <a:ea typeface="Microsoft YaHei UI" panose="020B0503020204020204" pitchFamily="34" charset="-122"/>
              </a:rPr>
              <a:t>: map data (text/image/video/molecular/…) into high-dim vector (embedding), i.e. the process of Data2Vec </a:t>
            </a:r>
          </a:p>
          <a:p>
            <a:r>
              <a:rPr lang="en-US" altLang="zh-CN" sz="1800" b="1" dirty="0">
                <a:latin typeface="Microsoft YaHei UI" panose="020B0503020204020204" pitchFamily="34" charset="-122"/>
                <a:ea typeface="Microsoft YaHei UI" panose="020B0503020204020204" pitchFamily="34" charset="-122"/>
              </a:rPr>
              <a:t>Embedding</a:t>
            </a:r>
            <a:r>
              <a:rPr lang="en-US" altLang="zh-CN" sz="1800" dirty="0">
                <a:latin typeface="Microsoft YaHei UI" panose="020B0503020204020204" pitchFamily="34" charset="-122"/>
                <a:ea typeface="Microsoft YaHei UI" panose="020B0503020204020204" pitchFamily="34" charset="-122"/>
              </a:rPr>
              <a:t>: the </a:t>
            </a:r>
            <a:r>
              <a:rPr lang="en-US" altLang="zh-CN" sz="1800" u="sng" dirty="0">
                <a:latin typeface="Microsoft YaHei UI" panose="020B0503020204020204" pitchFamily="34" charset="-122"/>
                <a:ea typeface="Microsoft YaHei UI" panose="020B0503020204020204" pitchFamily="34" charset="-122"/>
              </a:rPr>
              <a:t>semantic relationship is reflected the embedding similarity</a:t>
            </a:r>
            <a:r>
              <a:rPr lang="en-US" altLang="zh-CN" sz="1800" dirty="0">
                <a:latin typeface="Microsoft YaHei UI" panose="020B0503020204020204" pitchFamily="34" charset="-122"/>
                <a:ea typeface="Microsoft YaHei UI" panose="020B0503020204020204" pitchFamily="34" charset="-122"/>
              </a:rPr>
              <a:t>, e.g., cosine or inner-product (relevant documents produce similar embeddings)</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B29414-CB3E-5841-CBE3-F7625C57703A}"/>
              </a:ext>
            </a:extLst>
          </p:cNvPr>
          <p:cNvPicPr>
            <a:picLocks noChangeAspect="1"/>
          </p:cNvPicPr>
          <p:nvPr/>
        </p:nvPicPr>
        <p:blipFill>
          <a:blip r:embed="rId3"/>
          <a:stretch>
            <a:fillRect/>
          </a:stretch>
        </p:blipFill>
        <p:spPr>
          <a:xfrm>
            <a:off x="1021421" y="2952764"/>
            <a:ext cx="2995405" cy="3290800"/>
          </a:xfrm>
          <a:prstGeom prst="rect">
            <a:avLst/>
          </a:prstGeom>
        </p:spPr>
      </p:pic>
      <p:pic>
        <p:nvPicPr>
          <p:cNvPr id="8" name="Picture 14">
            <a:extLst>
              <a:ext uri="{FF2B5EF4-FFF2-40B4-BE49-F238E27FC236}">
                <a16:creationId xmlns:a16="http://schemas.microsoft.com/office/drawing/2014/main" id="{FBB56856-2683-621F-3AB9-F4CB9E15080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0216" y="3572490"/>
            <a:ext cx="324786" cy="291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071622F7-015A-7EE6-4EBD-AA301D62E39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0216" y="4452414"/>
            <a:ext cx="324786" cy="2915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a:extLst>
              <a:ext uri="{FF2B5EF4-FFF2-40B4-BE49-F238E27FC236}">
                <a16:creationId xmlns:a16="http://schemas.microsoft.com/office/drawing/2014/main" id="{7098446D-28CF-1907-8BC5-9758AF7544F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0216" y="4874949"/>
            <a:ext cx="324786" cy="2915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2BB31CE7-3300-364D-F1D7-28508BC76CC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0216" y="4024929"/>
            <a:ext cx="324786" cy="291501"/>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2EDCE296-31D2-3273-969A-4380405E5D30}"/>
              </a:ext>
            </a:extLst>
          </p:cNvPr>
          <p:cNvSpPr/>
          <p:nvPr/>
        </p:nvSpPr>
        <p:spPr>
          <a:xfrm>
            <a:off x="8771168" y="3736528"/>
            <a:ext cx="1368000" cy="1368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Oval 21">
            <a:extLst>
              <a:ext uri="{FF2B5EF4-FFF2-40B4-BE49-F238E27FC236}">
                <a16:creationId xmlns:a16="http://schemas.microsoft.com/office/drawing/2014/main" id="{DECC7237-4A58-017A-A5B2-0A95DC50891C}"/>
              </a:ext>
            </a:extLst>
          </p:cNvPr>
          <p:cNvSpPr/>
          <p:nvPr/>
        </p:nvSpPr>
        <p:spPr>
          <a:xfrm>
            <a:off x="8836591" y="4004914"/>
            <a:ext cx="108000" cy="108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B9B9F34A-0B36-23EC-2861-8A1F39A50ADB}"/>
              </a:ext>
            </a:extLst>
          </p:cNvPr>
          <p:cNvSpPr/>
          <p:nvPr/>
        </p:nvSpPr>
        <p:spPr>
          <a:xfrm>
            <a:off x="8944591" y="3863991"/>
            <a:ext cx="108000" cy="108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Oval 24">
            <a:extLst>
              <a:ext uri="{FF2B5EF4-FFF2-40B4-BE49-F238E27FC236}">
                <a16:creationId xmlns:a16="http://schemas.microsoft.com/office/drawing/2014/main" id="{4DD43525-AC2A-DE99-E3D8-5FE06CC03F12}"/>
              </a:ext>
            </a:extLst>
          </p:cNvPr>
          <p:cNvSpPr/>
          <p:nvPr/>
        </p:nvSpPr>
        <p:spPr>
          <a:xfrm>
            <a:off x="9971183" y="4756020"/>
            <a:ext cx="108000" cy="108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8" name="Straight Connector 27">
            <a:extLst>
              <a:ext uri="{FF2B5EF4-FFF2-40B4-BE49-F238E27FC236}">
                <a16:creationId xmlns:a16="http://schemas.microsoft.com/office/drawing/2014/main" id="{23928B97-260D-221D-75FB-2111321D6C16}"/>
              </a:ext>
            </a:extLst>
          </p:cNvPr>
          <p:cNvCxnSpPr>
            <a:cxnSpLocks/>
            <a:stCxn id="23" idx="2"/>
            <a:endCxn id="8" idx="3"/>
          </p:cNvCxnSpPr>
          <p:nvPr/>
        </p:nvCxnSpPr>
        <p:spPr>
          <a:xfrm flipH="1" flipV="1">
            <a:off x="6925002" y="3718241"/>
            <a:ext cx="2019589" cy="19975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252273-81A8-128A-DD97-DF1F5831403B}"/>
              </a:ext>
            </a:extLst>
          </p:cNvPr>
          <p:cNvCxnSpPr>
            <a:cxnSpLocks/>
            <a:stCxn id="22" idx="2"/>
            <a:endCxn id="10" idx="3"/>
          </p:cNvCxnSpPr>
          <p:nvPr/>
        </p:nvCxnSpPr>
        <p:spPr>
          <a:xfrm flipH="1">
            <a:off x="6925002" y="4058914"/>
            <a:ext cx="1911589" cy="539251"/>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8E8FAA-0403-404F-D76B-8314F474896B}"/>
              </a:ext>
            </a:extLst>
          </p:cNvPr>
          <p:cNvCxnSpPr>
            <a:cxnSpLocks/>
            <a:endCxn id="19" idx="3"/>
          </p:cNvCxnSpPr>
          <p:nvPr/>
        </p:nvCxnSpPr>
        <p:spPr>
          <a:xfrm flipH="1" flipV="1">
            <a:off x="6925002" y="4170680"/>
            <a:ext cx="3100181" cy="485094"/>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046F8D-0E1B-EF93-BAAA-D13DA44302AD}"/>
              </a:ext>
            </a:extLst>
          </p:cNvPr>
          <p:cNvCxnSpPr>
            <a:cxnSpLocks/>
            <a:stCxn id="25" idx="2"/>
            <a:endCxn id="18" idx="3"/>
          </p:cNvCxnSpPr>
          <p:nvPr/>
        </p:nvCxnSpPr>
        <p:spPr>
          <a:xfrm flipH="1">
            <a:off x="6925002" y="4810020"/>
            <a:ext cx="3046181" cy="21068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55435B9-E357-0CA8-83C2-033311BDA21D}"/>
              </a:ext>
            </a:extLst>
          </p:cNvPr>
          <p:cNvSpPr txBox="1"/>
          <p:nvPr/>
        </p:nvSpPr>
        <p:spPr>
          <a:xfrm>
            <a:off x="4082572" y="4743915"/>
            <a:ext cx="1184427" cy="369332"/>
          </a:xfrm>
          <a:prstGeom prst="rect">
            <a:avLst/>
          </a:prstGeom>
          <a:noFill/>
        </p:spPr>
        <p:txBody>
          <a:bodyPr wrap="none" rtlCol="0">
            <a:spAutoFit/>
          </a:bodyPr>
          <a:lstStyle/>
          <a:p>
            <a:r>
              <a:rPr lang="en-US" b="1" dirty="0">
                <a:latin typeface="Constantia" panose="02030602050306030303" pitchFamily="18" charset="0"/>
              </a:rPr>
              <a:t>Data2Vec</a:t>
            </a:r>
            <a:endParaRPr lang="en-CN" b="1" dirty="0">
              <a:latin typeface="Constantia" panose="02030602050306030303" pitchFamily="18" charset="0"/>
            </a:endParaRPr>
          </a:p>
        </p:txBody>
      </p:sp>
      <p:sp>
        <p:nvSpPr>
          <p:cNvPr id="64" name="TextBox 63">
            <a:extLst>
              <a:ext uri="{FF2B5EF4-FFF2-40B4-BE49-F238E27FC236}">
                <a16:creationId xmlns:a16="http://schemas.microsoft.com/office/drawing/2014/main" id="{9BB60F74-5394-02AF-4768-C30E1374A137}"/>
              </a:ext>
            </a:extLst>
          </p:cNvPr>
          <p:cNvSpPr txBox="1"/>
          <p:nvPr/>
        </p:nvSpPr>
        <p:spPr>
          <a:xfrm>
            <a:off x="6437611" y="5521020"/>
            <a:ext cx="4074962" cy="369332"/>
          </a:xfrm>
          <a:prstGeom prst="rect">
            <a:avLst/>
          </a:prstGeom>
          <a:noFill/>
        </p:spPr>
        <p:txBody>
          <a:bodyPr wrap="none" rtlCol="0">
            <a:spAutoFit/>
          </a:bodyPr>
          <a:lstStyle/>
          <a:p>
            <a:r>
              <a:rPr lang="en-US" b="1" dirty="0">
                <a:latin typeface="Constantia" panose="02030602050306030303" pitchFamily="18" charset="0"/>
              </a:rPr>
              <a:t>relevant data -&gt; similar embeddings</a:t>
            </a:r>
            <a:endParaRPr lang="en-CN" b="1" dirty="0">
              <a:latin typeface="Constantia" panose="02030602050306030303" pitchFamily="18" charset="0"/>
            </a:endParaRPr>
          </a:p>
        </p:txBody>
      </p:sp>
      <p:sp>
        <p:nvSpPr>
          <p:cNvPr id="77" name="Oval 76">
            <a:extLst>
              <a:ext uri="{FF2B5EF4-FFF2-40B4-BE49-F238E27FC236}">
                <a16:creationId xmlns:a16="http://schemas.microsoft.com/office/drawing/2014/main" id="{3B0584A0-15E8-5CE1-3EA3-EB9759C00FCE}"/>
              </a:ext>
            </a:extLst>
          </p:cNvPr>
          <p:cNvSpPr/>
          <p:nvPr/>
        </p:nvSpPr>
        <p:spPr>
          <a:xfrm>
            <a:off x="10025183" y="4601774"/>
            <a:ext cx="108000" cy="108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637605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191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The improved BGE: </a:t>
            </a:r>
            <a:r>
              <a:rPr lang="en-US" altLang="zh-CN" sz="1800" b="1" u="sng" dirty="0">
                <a:latin typeface="Microsoft YaHei UI" panose="020B0503020204020204" pitchFamily="34" charset="-122"/>
                <a:ea typeface="Microsoft YaHei UI" panose="020B0503020204020204" pitchFamily="34" charset="-122"/>
              </a:rPr>
              <a:t>M3 Embedding</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(BGE v2.0)</a:t>
            </a:r>
            <a:endParaRPr lang="en-US" altLang="zh-CN" sz="1800" b="1" u="sng" dirty="0">
              <a:latin typeface="Microsoft YaHei UI" panose="020B0503020204020204" pitchFamily="34" charset="-122"/>
              <a:ea typeface="Microsoft YaHei UI" panose="020B0503020204020204" pitchFamily="34" charset="-122"/>
            </a:endParaRPr>
          </a:p>
          <a:p>
            <a:r>
              <a:rPr lang="en-US" altLang="zh-CN" sz="1800" u="sng" dirty="0">
                <a:latin typeface="Microsoft YaHei UI" panose="020B0503020204020204" pitchFamily="34" charset="-122"/>
                <a:ea typeface="Microsoft YaHei UI" panose="020B0503020204020204" pitchFamily="34" charset="-122"/>
              </a:rPr>
              <a:t>Multi-lingual</a:t>
            </a:r>
            <a:r>
              <a:rPr lang="en-US" altLang="zh-CN" sz="1800" dirty="0">
                <a:latin typeface="Microsoft YaHei UI" panose="020B0503020204020204" pitchFamily="34" charset="-122"/>
                <a:ea typeface="Microsoft YaHei UI" panose="020B0503020204020204" pitchFamily="34" charset="-122"/>
              </a:rPr>
              <a:t>: 100+ working languages, multi-lingual and cross-lingual</a:t>
            </a:r>
          </a:p>
          <a:p>
            <a:r>
              <a:rPr lang="en-US" altLang="zh-CN" sz="1800" u="sng" dirty="0">
                <a:latin typeface="Microsoft YaHei UI" panose="020B0503020204020204" pitchFamily="34" charset="-122"/>
                <a:ea typeface="Microsoft YaHei UI" panose="020B0503020204020204" pitchFamily="34" charset="-122"/>
              </a:rPr>
              <a:t>Multi-granularity</a:t>
            </a:r>
            <a:r>
              <a:rPr lang="en-US" altLang="zh-CN" sz="1800" dirty="0">
                <a:latin typeface="Microsoft YaHei UI" panose="020B0503020204020204" pitchFamily="34" charset="-122"/>
                <a:ea typeface="Microsoft YaHei UI" panose="020B0503020204020204" pitchFamily="34" charset="-122"/>
              </a:rPr>
              <a:t>: input length up to 8192 tokens </a:t>
            </a:r>
          </a:p>
          <a:p>
            <a:r>
              <a:rPr lang="en-US" altLang="zh-CN" sz="1800" u="sng" dirty="0">
                <a:latin typeface="Microsoft YaHei UI" panose="020B0503020204020204" pitchFamily="34" charset="-122"/>
                <a:ea typeface="Microsoft YaHei UI" panose="020B0503020204020204" pitchFamily="34" charset="-122"/>
              </a:rPr>
              <a:t>Multi-functional</a:t>
            </a:r>
            <a:r>
              <a:rPr lang="en-US" altLang="zh-CN" sz="1800" dirty="0">
                <a:latin typeface="Microsoft YaHei UI" panose="020B0503020204020204" pitchFamily="34" charset="-122"/>
                <a:ea typeface="Microsoft YaHei UI" panose="020B0503020204020204" pitchFamily="34" charset="-122"/>
              </a:rPr>
              <a:t>: dense, sparse, multi-vec retrieval, all in one model, in a unified pipeline</a:t>
            </a:r>
          </a:p>
        </p:txBody>
      </p:sp>
    </p:spTree>
    <p:extLst>
      <p:ext uri="{BB962C8B-B14F-4D97-AF65-F5344CB8AC3E}">
        <p14:creationId xmlns:p14="http://schemas.microsoft.com/office/powerpoint/2010/main" val="1663091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937242" cy="3162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Problem: </a:t>
            </a:r>
            <a:r>
              <a:rPr lang="en-US" altLang="zh-CN" sz="1800" dirty="0">
                <a:latin typeface="Microsoft YaHei UI" panose="020B0503020204020204" pitchFamily="34" charset="-122"/>
                <a:ea typeface="Microsoft YaHei UI" panose="020B0503020204020204" pitchFamily="34" charset="-122"/>
              </a:rPr>
              <a:t>how we create the training data?</a:t>
            </a:r>
          </a:p>
          <a:p>
            <a:pPr marL="0" indent="0">
              <a:buNone/>
            </a:pPr>
            <a:r>
              <a:rPr lang="en-US" altLang="zh-CN" sz="1800" b="1" dirty="0">
                <a:latin typeface="Microsoft YaHei UI" panose="020B0503020204020204" pitchFamily="34" charset="-122"/>
                <a:ea typeface="Microsoft YaHei UI" panose="020B0503020204020204" pitchFamily="34" charset="-122"/>
              </a:rPr>
              <a:t>Method</a:t>
            </a:r>
            <a:r>
              <a:rPr lang="en-US" altLang="zh-CN" sz="1800" dirty="0">
                <a:latin typeface="Microsoft YaHei UI" panose="020B0503020204020204" pitchFamily="34" charset="-122"/>
                <a:ea typeface="Microsoft YaHei UI" panose="020B0503020204020204" pitchFamily="34" charset="-122"/>
              </a:rPr>
              <a:t>: still rely on the mixture of two types of data</a:t>
            </a:r>
          </a:p>
          <a:p>
            <a:r>
              <a:rPr lang="en-US" altLang="zh-CN" sz="1800" b="1" dirty="0">
                <a:latin typeface="Microsoft YaHei UI" panose="020B0503020204020204" pitchFamily="34" charset="-122"/>
                <a:ea typeface="Microsoft YaHei UI" panose="020B0503020204020204" pitchFamily="34" charset="-122"/>
              </a:rPr>
              <a:t>Type 1 data</a:t>
            </a:r>
            <a:r>
              <a:rPr lang="en-US" altLang="zh-CN" sz="1800" dirty="0">
                <a:latin typeface="Microsoft YaHei UI" panose="020B0503020204020204" pitchFamily="34" charset="-122"/>
                <a:ea typeface="Microsoft YaHei UI" panose="020B0503020204020204" pitchFamily="34" charset="-122"/>
              </a:rPr>
              <a:t>, m</a:t>
            </a:r>
            <a:r>
              <a:rPr lang="en-US" altLang="zh-CN" sz="1800" u="sng" dirty="0">
                <a:latin typeface="Microsoft YaHei UI" panose="020B0503020204020204" pitchFamily="34" charset="-122"/>
                <a:ea typeface="Microsoft YaHei UI" panose="020B0503020204020204" pitchFamily="34" charset="-122"/>
              </a:rPr>
              <a:t>assive and diverse</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1.2 billion </a:t>
            </a:r>
            <a:r>
              <a:rPr lang="en-US" altLang="zh-CN" sz="1800" dirty="0">
                <a:latin typeface="Microsoft YaHei UI" panose="020B0503020204020204" pitchFamily="34" charset="-122"/>
                <a:ea typeface="Microsoft YaHei UI" panose="020B0503020204020204" pitchFamily="34" charset="-122"/>
              </a:rPr>
              <a:t>text pairs in total)</a:t>
            </a:r>
          </a:p>
          <a:p>
            <a:pPr lvl="1"/>
            <a:r>
              <a:rPr lang="en-US" altLang="zh-CN" sz="1800" u="sng" dirty="0">
                <a:latin typeface="Microsoft YaHei UI" panose="020B0503020204020204" pitchFamily="34" charset="-122"/>
                <a:ea typeface="Microsoft YaHei UI" panose="020B0503020204020204" pitchFamily="34" charset="-122"/>
              </a:rPr>
              <a:t>Multi-lingual data</a:t>
            </a:r>
            <a:r>
              <a:rPr lang="en-US" altLang="zh-CN" sz="1800" dirty="0">
                <a:latin typeface="Microsoft YaHei UI" panose="020B0503020204020204" pitchFamily="34" charset="-122"/>
                <a:ea typeface="Microsoft YaHei UI" panose="020B0503020204020204" pitchFamily="34" charset="-122"/>
              </a:rPr>
              <a:t> from unlabeled web corpus, e.g., Common Crawl</a:t>
            </a:r>
          </a:p>
          <a:p>
            <a:pPr lvl="1"/>
            <a:r>
              <a:rPr lang="en-US" altLang="zh-CN" sz="1800" u="sng" dirty="0">
                <a:latin typeface="Microsoft YaHei UI" panose="020B0503020204020204" pitchFamily="34" charset="-122"/>
                <a:ea typeface="Microsoft YaHei UI" panose="020B0503020204020204" pitchFamily="34" charset="-122"/>
              </a:rPr>
              <a:t>Cross-lingual data</a:t>
            </a:r>
            <a:r>
              <a:rPr lang="en-US" altLang="zh-CN" sz="1800" dirty="0">
                <a:latin typeface="Microsoft YaHei UI" panose="020B0503020204020204" pitchFamily="34" charset="-122"/>
                <a:ea typeface="Microsoft YaHei UI" panose="020B0503020204020204" pitchFamily="34" charset="-122"/>
              </a:rPr>
              <a:t> from open parallel corpus, e.g., NLLB (No Language Left Behind), CC-Matrix (translation pairs)</a:t>
            </a:r>
          </a:p>
          <a:p>
            <a:pPr lvl="1"/>
            <a:r>
              <a:rPr lang="en-US" altLang="zh-CN" sz="1800" u="sng" dirty="0">
                <a:latin typeface="Microsoft YaHei UI" panose="020B0503020204020204" pitchFamily="34" charset="-122"/>
                <a:ea typeface="Microsoft YaHei UI" panose="020B0503020204020204" pitchFamily="34" charset="-122"/>
              </a:rPr>
              <a:t>Long-doc matching data</a:t>
            </a:r>
            <a:r>
              <a:rPr lang="en-US" altLang="zh-CN" sz="1800" dirty="0">
                <a:latin typeface="Microsoft YaHei UI" panose="020B0503020204020204" pitchFamily="34" charset="-122"/>
                <a:ea typeface="Microsoft YaHei UI" panose="020B0503020204020204" pitchFamily="34" charset="-122"/>
              </a:rPr>
              <a:t>: synthesized by </a:t>
            </a:r>
            <a:r>
              <a:rPr lang="en-US" altLang="zh-CN" sz="1800" b="1" dirty="0">
                <a:latin typeface="Microsoft YaHei UI" panose="020B0503020204020204" pitchFamily="34" charset="-122"/>
                <a:ea typeface="Microsoft YaHei UI" panose="020B0503020204020204" pitchFamily="34" charset="-122"/>
              </a:rPr>
              <a:t>ChatGPT</a:t>
            </a:r>
            <a:r>
              <a:rPr lang="en-US" altLang="zh-CN" sz="1800" dirty="0">
                <a:latin typeface="Microsoft YaHei UI" panose="020B0503020204020204" pitchFamily="34" charset="-122"/>
                <a:ea typeface="Microsoft YaHei UI" panose="020B0503020204020204" pitchFamily="34" charset="-122"/>
              </a:rPr>
              <a:t> (no existing labeled data is long enough)</a:t>
            </a:r>
          </a:p>
          <a:p>
            <a:r>
              <a:rPr lang="en-US" altLang="zh-CN" sz="1800" b="1" dirty="0">
                <a:latin typeface="Microsoft YaHei UI" panose="020B0503020204020204" pitchFamily="34" charset="-122"/>
                <a:ea typeface="Microsoft YaHei UI" panose="020B0503020204020204" pitchFamily="34" charset="-122"/>
              </a:rPr>
              <a:t>Type 2 data</a:t>
            </a:r>
            <a:r>
              <a:rPr lang="en-US" altLang="zh-CN" sz="1800" dirty="0">
                <a:latin typeface="Microsoft YaHei UI" panose="020B0503020204020204" pitchFamily="34" charset="-122"/>
                <a:ea typeface="Microsoft YaHei UI" panose="020B0503020204020204" pitchFamily="34" charset="-122"/>
              </a:rPr>
              <a:t>, smaller but high-quality, domain-specific</a:t>
            </a:r>
          </a:p>
          <a:p>
            <a:pPr lvl="1"/>
            <a:r>
              <a:rPr lang="en-US" altLang="zh-CN" sz="1800" u="sng" dirty="0">
                <a:latin typeface="Microsoft YaHei UI" panose="020B0503020204020204" pitchFamily="34" charset="-122"/>
                <a:ea typeface="Microsoft YaHei UI" panose="020B0503020204020204" pitchFamily="34" charset="-122"/>
              </a:rPr>
              <a:t>BGE-v1 Fine-tuning data</a:t>
            </a:r>
            <a:r>
              <a:rPr lang="en-US" altLang="zh-CN" sz="1800" dirty="0">
                <a:latin typeface="Microsoft YaHei UI" panose="020B0503020204020204" pitchFamily="34" charset="-122"/>
                <a:ea typeface="Microsoft YaHei UI" panose="020B0503020204020204" pitchFamily="34" charset="-122"/>
              </a:rPr>
              <a:t> (EN, ZH) plus </a:t>
            </a:r>
            <a:r>
              <a:rPr lang="en-US" altLang="zh-CN" sz="1800" u="sng" dirty="0">
                <a:latin typeface="Microsoft YaHei UI" panose="020B0503020204020204" pitchFamily="34" charset="-122"/>
                <a:ea typeface="Microsoft YaHei UI" panose="020B0503020204020204" pitchFamily="34" charset="-122"/>
              </a:rPr>
              <a:t>MIRACL</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Mr. TyDi</a:t>
            </a:r>
            <a:r>
              <a:rPr lang="en-US" altLang="zh-CN" sz="1800" dirty="0">
                <a:latin typeface="Microsoft YaHei UI" panose="020B0503020204020204" pitchFamily="34" charset="-122"/>
                <a:ea typeface="Microsoft YaHei UI" panose="020B0503020204020204" pitchFamily="34" charset="-122"/>
              </a:rPr>
              <a:t> (multi-lingual QA) (</a:t>
            </a:r>
            <a:r>
              <a:rPr lang="en-US" altLang="zh-CN" sz="1800" b="1" dirty="0">
                <a:latin typeface="Microsoft YaHei UI" panose="020B0503020204020204" pitchFamily="34" charset="-122"/>
                <a:ea typeface="Microsoft YaHei UI" panose="020B0503020204020204" pitchFamily="34" charset="-122"/>
              </a:rPr>
              <a:t>within 2M</a:t>
            </a:r>
            <a:r>
              <a:rPr lang="en-US" altLang="zh-CN" sz="1800" dirty="0">
                <a:latin typeface="Microsoft YaHei UI" panose="020B0503020204020204" pitchFamily="34" charset="-122"/>
                <a:ea typeface="Microsoft YaHei UI" panose="020B0503020204020204" pitchFamily="34" charset="-122"/>
              </a:rPr>
              <a:t>)</a:t>
            </a:r>
          </a:p>
        </p:txBody>
      </p:sp>
      <p:sp>
        <p:nvSpPr>
          <p:cNvPr id="3" name="Can 2">
            <a:extLst>
              <a:ext uri="{FF2B5EF4-FFF2-40B4-BE49-F238E27FC236}">
                <a16:creationId xmlns:a16="http://schemas.microsoft.com/office/drawing/2014/main" id="{9D4F6DED-3E39-18E0-C330-BD214D99ADAA}"/>
              </a:ext>
            </a:extLst>
          </p:cNvPr>
          <p:cNvSpPr/>
          <p:nvPr/>
        </p:nvSpPr>
        <p:spPr>
          <a:xfrm>
            <a:off x="1384783" y="4866092"/>
            <a:ext cx="1547752" cy="1422404"/>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6DDCB87E-FF0B-544B-A59B-52BDFFE5550E}"/>
              </a:ext>
            </a:extLst>
          </p:cNvPr>
          <p:cNvSpPr txBox="1"/>
          <p:nvPr/>
        </p:nvSpPr>
        <p:spPr>
          <a:xfrm>
            <a:off x="3191706" y="5088167"/>
            <a:ext cx="3492558" cy="1200329"/>
          </a:xfrm>
          <a:prstGeom prst="rect">
            <a:avLst/>
          </a:prstGeom>
          <a:noFill/>
        </p:spPr>
        <p:txBody>
          <a:bodyPr wrap="square" rtlCol="0">
            <a:spAutoFit/>
          </a:bodyPr>
          <a:lstStyle/>
          <a:p>
            <a:r>
              <a:rPr lang="en-CN" b="1" dirty="0">
                <a:latin typeface="Constantia" panose="02030602050306030303" pitchFamily="18" charset="0"/>
              </a:rPr>
              <a:t>Type 1 data</a:t>
            </a:r>
            <a:endParaRPr lang="en-CN" dirty="0">
              <a:latin typeface="Constantia" panose="02030602050306030303" pitchFamily="18" charset="0"/>
            </a:endParaRPr>
          </a:p>
          <a:p>
            <a:pPr marL="285750" indent="-285750">
              <a:buFont typeface="Arial" panose="020B0604020202020204" pitchFamily="34" charset="0"/>
              <a:buChar char="•"/>
            </a:pPr>
            <a:r>
              <a:rPr lang="en-CN" dirty="0">
                <a:latin typeface="Constantia" panose="02030602050306030303" pitchFamily="18" charset="0"/>
              </a:rPr>
              <a:t>Multi-lingual web corpus</a:t>
            </a:r>
          </a:p>
          <a:p>
            <a:pPr marL="285750" indent="-285750">
              <a:buFont typeface="Arial" panose="020B0604020202020204" pitchFamily="34" charset="0"/>
              <a:buChar char="•"/>
            </a:pPr>
            <a:r>
              <a:rPr lang="en-CN" dirty="0">
                <a:latin typeface="Constantia" panose="02030602050306030303" pitchFamily="18" charset="0"/>
              </a:rPr>
              <a:t>Cross-lingal Parallel corpus</a:t>
            </a:r>
          </a:p>
          <a:p>
            <a:pPr marL="285750" indent="-285750">
              <a:buFont typeface="Arial" panose="020B0604020202020204" pitchFamily="34" charset="0"/>
              <a:buChar char="•"/>
            </a:pPr>
            <a:r>
              <a:rPr lang="en-CN" dirty="0">
                <a:latin typeface="Constantia" panose="02030602050306030303" pitchFamily="18" charset="0"/>
              </a:rPr>
              <a:t>Synthetic long-document data</a:t>
            </a:r>
          </a:p>
        </p:txBody>
      </p:sp>
      <p:sp>
        <p:nvSpPr>
          <p:cNvPr id="6" name="Can 5">
            <a:extLst>
              <a:ext uri="{FF2B5EF4-FFF2-40B4-BE49-F238E27FC236}">
                <a16:creationId xmlns:a16="http://schemas.microsoft.com/office/drawing/2014/main" id="{8BAAF838-E725-9BEB-9535-CDA8AEEB96D8}"/>
              </a:ext>
            </a:extLst>
          </p:cNvPr>
          <p:cNvSpPr/>
          <p:nvPr/>
        </p:nvSpPr>
        <p:spPr>
          <a:xfrm>
            <a:off x="7202606" y="5418886"/>
            <a:ext cx="807054" cy="679697"/>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C803159D-7B3A-8CFF-E89A-A41FDAC142A9}"/>
              </a:ext>
            </a:extLst>
          </p:cNvPr>
          <p:cNvSpPr txBox="1"/>
          <p:nvPr/>
        </p:nvSpPr>
        <p:spPr>
          <a:xfrm>
            <a:off x="8228102" y="5322314"/>
            <a:ext cx="2524758" cy="923330"/>
          </a:xfrm>
          <a:prstGeom prst="rect">
            <a:avLst/>
          </a:prstGeom>
          <a:noFill/>
        </p:spPr>
        <p:txBody>
          <a:bodyPr wrap="square" rtlCol="0">
            <a:spAutoFit/>
          </a:bodyPr>
          <a:lstStyle/>
          <a:p>
            <a:r>
              <a:rPr lang="en-CN" b="1" dirty="0">
                <a:latin typeface="Constantia" panose="02030602050306030303" pitchFamily="18" charset="0"/>
              </a:rPr>
              <a:t>Type 2 data</a:t>
            </a:r>
          </a:p>
          <a:p>
            <a:pPr marL="285750" indent="-285750">
              <a:buFont typeface="Arial" panose="020B0604020202020204" pitchFamily="34" charset="0"/>
              <a:buChar char="•"/>
            </a:pPr>
            <a:r>
              <a:rPr lang="en-CN" dirty="0">
                <a:latin typeface="Constantia" panose="02030602050306030303" pitchFamily="18" charset="0"/>
              </a:rPr>
              <a:t>BGEv1.0 (EN, ZH)</a:t>
            </a:r>
          </a:p>
          <a:p>
            <a:pPr marL="285750" indent="-285750">
              <a:buFont typeface="Arial" panose="020B0604020202020204" pitchFamily="34" charset="0"/>
              <a:buChar char="•"/>
            </a:pPr>
            <a:r>
              <a:rPr lang="en-CN" dirty="0">
                <a:latin typeface="Constantia" panose="02030602050306030303" pitchFamily="18" charset="0"/>
              </a:rPr>
              <a:t>MIRACL, Mr. TyDi</a:t>
            </a:r>
          </a:p>
        </p:txBody>
      </p:sp>
    </p:spTree>
    <p:extLst>
      <p:ext uri="{BB962C8B-B14F-4D97-AF65-F5344CB8AC3E}">
        <p14:creationId xmlns:p14="http://schemas.microsoft.com/office/powerpoint/2010/main" val="4275082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928685" cy="1910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Training method: </a:t>
            </a:r>
            <a:r>
              <a:rPr lang="en-US" altLang="zh-CN" sz="1800" dirty="0">
                <a:latin typeface="Microsoft YaHei UI" panose="020B0503020204020204" pitchFamily="34" charset="-122"/>
                <a:ea typeface="Microsoft YaHei UI" panose="020B0503020204020204" pitchFamily="34" charset="-122"/>
              </a:rPr>
              <a:t>still utilizes </a:t>
            </a:r>
            <a:r>
              <a:rPr lang="en-US" altLang="zh-CN" sz="1800" u="sng" dirty="0">
                <a:latin typeface="Microsoft YaHei UI" panose="020B0503020204020204" pitchFamily="34" charset="-122"/>
                <a:ea typeface="Microsoft YaHei UI" panose="020B0503020204020204" pitchFamily="34" charset="-122"/>
              </a:rPr>
              <a:t>multi-stage training,</a:t>
            </a:r>
            <a:r>
              <a:rPr lang="en-US" altLang="zh-CN" sz="1800" dirty="0">
                <a:latin typeface="Microsoft YaHei UI" panose="020B0503020204020204" pitchFamily="34" charset="-122"/>
                <a:ea typeface="Microsoft YaHei UI" panose="020B0503020204020204" pitchFamily="34" charset="-122"/>
              </a:rPr>
              <a:t> basic contrastive learning with Type-1 data, fine-grained learning with Type-2 data</a:t>
            </a:r>
          </a:p>
          <a:p>
            <a:r>
              <a:rPr lang="en-US" altLang="zh-CN" sz="1800" dirty="0">
                <a:latin typeface="Microsoft YaHei UI" panose="020B0503020204020204" pitchFamily="34" charset="-122"/>
                <a:ea typeface="Microsoft YaHei UI" panose="020B0503020204020204" pitchFamily="34" charset="-122"/>
              </a:rPr>
              <a:t>To ensure the embedding’s discriminativeness, </a:t>
            </a:r>
            <a:r>
              <a:rPr lang="en-US" altLang="zh-CN" sz="1800" u="sng" dirty="0">
                <a:latin typeface="Microsoft YaHei UI" panose="020B0503020204020204" pitchFamily="34" charset="-122"/>
                <a:ea typeface="Microsoft YaHei UI" panose="020B0503020204020204" pitchFamily="34" charset="-122"/>
              </a:rPr>
              <a:t>batch size</a:t>
            </a:r>
            <a:r>
              <a:rPr lang="en-US" altLang="zh-CN" sz="1800" dirty="0">
                <a:latin typeface="Microsoft YaHei UI" panose="020B0503020204020204" pitchFamily="34" charset="-122"/>
                <a:ea typeface="Microsoft YaHei UI" panose="020B0503020204020204" pitchFamily="34" charset="-122"/>
              </a:rPr>
              <a:t> is further expanded (with more GPUs) </a:t>
            </a:r>
          </a:p>
          <a:p>
            <a:pPr>
              <a:spcBef>
                <a:spcPts val="600"/>
              </a:spcBef>
            </a:pPr>
            <a:r>
              <a:rPr lang="en-US" altLang="zh-CN" sz="1800" dirty="0">
                <a:latin typeface="Microsoft YaHei UI" panose="020B0503020204020204" pitchFamily="34" charset="-122"/>
                <a:ea typeface="Microsoft YaHei UI" panose="020B0503020204020204" pitchFamily="34" charset="-122"/>
              </a:rPr>
              <a:t>Take advantage of </a:t>
            </a:r>
            <a:r>
              <a:rPr lang="en-US" altLang="zh-CN" sz="1800" b="1" dirty="0">
                <a:latin typeface="Microsoft YaHei UI" panose="020B0503020204020204" pitchFamily="34" charset="-122"/>
                <a:ea typeface="Microsoft YaHei UI" panose="020B0503020204020204" pitchFamily="34" charset="-122"/>
              </a:rPr>
              <a:t>self-knowledge distillation </a:t>
            </a:r>
            <a:r>
              <a:rPr lang="en-US" altLang="zh-CN" sz="1800" dirty="0">
                <a:latin typeface="Microsoft YaHei UI" panose="020B0503020204020204" pitchFamily="34" charset="-122"/>
                <a:ea typeface="Microsoft YaHei UI" panose="020B0503020204020204" pitchFamily="34" charset="-122"/>
              </a:rPr>
              <a:t>for fine-grained learning in stage-2</a:t>
            </a:r>
          </a:p>
        </p:txBody>
      </p:sp>
      <p:pic>
        <p:nvPicPr>
          <p:cNvPr id="19" name="Picture 18">
            <a:extLst>
              <a:ext uri="{FF2B5EF4-FFF2-40B4-BE49-F238E27FC236}">
                <a16:creationId xmlns:a16="http://schemas.microsoft.com/office/drawing/2014/main" id="{2F2D72A6-39ED-079E-E306-A3987602A689}"/>
              </a:ext>
            </a:extLst>
          </p:cNvPr>
          <p:cNvPicPr>
            <a:picLocks noChangeAspect="1"/>
          </p:cNvPicPr>
          <p:nvPr/>
        </p:nvPicPr>
        <p:blipFill>
          <a:blip r:embed="rId3"/>
          <a:stretch>
            <a:fillRect/>
          </a:stretch>
        </p:blipFill>
        <p:spPr>
          <a:xfrm>
            <a:off x="1208277" y="2983033"/>
            <a:ext cx="8781699" cy="3149458"/>
          </a:xfrm>
          <a:prstGeom prst="rect">
            <a:avLst/>
          </a:prstGeom>
        </p:spPr>
      </p:pic>
      <p:sp>
        <p:nvSpPr>
          <p:cNvPr id="22" name="TextBox 21">
            <a:extLst>
              <a:ext uri="{FF2B5EF4-FFF2-40B4-BE49-F238E27FC236}">
                <a16:creationId xmlns:a16="http://schemas.microsoft.com/office/drawing/2014/main" id="{28AC7F07-2E39-2D85-84F3-5EB3763A207B}"/>
              </a:ext>
            </a:extLst>
          </p:cNvPr>
          <p:cNvSpPr txBox="1"/>
          <p:nvPr/>
        </p:nvSpPr>
        <p:spPr>
          <a:xfrm flipH="1">
            <a:off x="1208277" y="6257026"/>
            <a:ext cx="3993507" cy="276999"/>
          </a:xfrm>
          <a:prstGeom prst="rect">
            <a:avLst/>
          </a:prstGeom>
          <a:noFill/>
        </p:spPr>
        <p:txBody>
          <a:bodyPr wrap="square" rtlCol="0">
            <a:spAutoFit/>
          </a:bodyPr>
          <a:lstStyle/>
          <a:p>
            <a:pPr algn="ctr"/>
            <a:r>
              <a:rPr lang="en-US" sz="1200" dirty="0">
                <a:latin typeface="Constantia" panose="02030602050306030303" pitchFamily="18" charset="0"/>
                <a:ea typeface="Klee Medium" panose="02020600000000000000" pitchFamily="18" charset="-128"/>
              </a:rPr>
              <a:t>Batch size expanded to </a:t>
            </a:r>
            <a:r>
              <a:rPr lang="en-US" sz="1200" b="1" dirty="0">
                <a:latin typeface="Constantia" panose="02030602050306030303" pitchFamily="18" charset="0"/>
                <a:ea typeface="Klee Medium" panose="02020600000000000000" pitchFamily="18" charset="-128"/>
              </a:rPr>
              <a:t>67,200 </a:t>
            </a:r>
            <a:r>
              <a:rPr lang="en-US" sz="1200" dirty="0">
                <a:latin typeface="Constantia" panose="02030602050306030303" pitchFamily="18" charset="0"/>
                <a:ea typeface="Klee Medium" panose="02020600000000000000" pitchFamily="18" charset="-128"/>
              </a:rPr>
              <a:t>(using 128 A800 GPUs)</a:t>
            </a:r>
            <a:endParaRPr lang="en-CN" sz="1200" dirty="0">
              <a:latin typeface="Constantia" panose="02030602050306030303" pitchFamily="18" charset="0"/>
              <a:ea typeface="Klee Medium" panose="02020600000000000000" pitchFamily="18" charset="-128"/>
            </a:endParaRPr>
          </a:p>
        </p:txBody>
      </p:sp>
      <p:sp>
        <p:nvSpPr>
          <p:cNvPr id="23" name="TextBox 22">
            <a:extLst>
              <a:ext uri="{FF2B5EF4-FFF2-40B4-BE49-F238E27FC236}">
                <a16:creationId xmlns:a16="http://schemas.microsoft.com/office/drawing/2014/main" id="{8BE13ECA-6BFB-8DCF-3462-88467120408A}"/>
              </a:ext>
            </a:extLst>
          </p:cNvPr>
          <p:cNvSpPr txBox="1"/>
          <p:nvPr/>
        </p:nvSpPr>
        <p:spPr>
          <a:xfrm flipH="1">
            <a:off x="5629522" y="6257026"/>
            <a:ext cx="4440757" cy="276999"/>
          </a:xfrm>
          <a:prstGeom prst="rect">
            <a:avLst/>
          </a:prstGeom>
          <a:noFill/>
        </p:spPr>
        <p:txBody>
          <a:bodyPr wrap="square" rtlCol="0">
            <a:spAutoFit/>
          </a:bodyPr>
          <a:lstStyle/>
          <a:p>
            <a:pPr algn="ctr"/>
            <a:r>
              <a:rPr lang="en-US" sz="1200" dirty="0">
                <a:latin typeface="Constantia" panose="02030602050306030303" pitchFamily="18" charset="0"/>
                <a:ea typeface="Klee Medium" panose="02020600000000000000" pitchFamily="18" charset="-128"/>
              </a:rPr>
              <a:t>Leverage </a:t>
            </a:r>
            <a:r>
              <a:rPr lang="en-US" sz="1200" b="1" dirty="0">
                <a:latin typeface="Constantia" panose="02030602050306030303" pitchFamily="18" charset="0"/>
                <a:ea typeface="Klee Medium" panose="02020600000000000000" pitchFamily="18" charset="-128"/>
              </a:rPr>
              <a:t>self-knowledge distillation </a:t>
            </a:r>
            <a:r>
              <a:rPr lang="en-US" sz="1200" dirty="0">
                <a:latin typeface="Constantia" panose="02030602050306030303" pitchFamily="18" charset="0"/>
                <a:ea typeface="Klee Medium" panose="02020600000000000000" pitchFamily="18" charset="-128"/>
              </a:rPr>
              <a:t>for fine-grained learning</a:t>
            </a:r>
            <a:endParaRPr lang="en-CN" sz="1200" dirty="0">
              <a:latin typeface="Constantia" panose="02030602050306030303" pitchFamily="18" charset="0"/>
              <a:ea typeface="Klee Medium" panose="02020600000000000000" pitchFamily="18" charset="-128"/>
            </a:endParaRPr>
          </a:p>
        </p:txBody>
      </p:sp>
      <p:sp>
        <p:nvSpPr>
          <p:cNvPr id="24" name="TextBox 23">
            <a:extLst>
              <a:ext uri="{FF2B5EF4-FFF2-40B4-BE49-F238E27FC236}">
                <a16:creationId xmlns:a16="http://schemas.microsoft.com/office/drawing/2014/main" id="{B9E12D5F-4D57-62FF-2199-07E4DFABD0A3}"/>
              </a:ext>
            </a:extLst>
          </p:cNvPr>
          <p:cNvSpPr txBox="1"/>
          <p:nvPr/>
        </p:nvSpPr>
        <p:spPr>
          <a:xfrm>
            <a:off x="7227586" y="2914088"/>
            <a:ext cx="1289969" cy="307777"/>
          </a:xfrm>
          <a:prstGeom prst="rect">
            <a:avLst/>
          </a:prstGeom>
          <a:solidFill>
            <a:schemeClr val="bg1"/>
          </a:solidFill>
        </p:spPr>
        <p:txBody>
          <a:bodyPr wrap="none" rtlCol="0">
            <a:spAutoFit/>
          </a:bodyPr>
          <a:lstStyle/>
          <a:p>
            <a:r>
              <a:rPr lang="en-CN" sz="1400" b="1" dirty="0">
                <a:latin typeface="Constantia" panose="02030602050306030303" pitchFamily="18" charset="0"/>
              </a:rPr>
              <a:t>unified score</a:t>
            </a:r>
          </a:p>
        </p:txBody>
      </p:sp>
    </p:spTree>
    <p:extLst>
      <p:ext uri="{BB962C8B-B14F-4D97-AF65-F5344CB8AC3E}">
        <p14:creationId xmlns:p14="http://schemas.microsoft.com/office/powerpoint/2010/main" val="4242868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865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 of M3 Embedding</a:t>
            </a:r>
          </a:p>
          <a:p>
            <a:r>
              <a:rPr lang="en-US" altLang="zh-CN" sz="1800" b="1" dirty="0">
                <a:latin typeface="Microsoft YaHei UI" panose="020B0503020204020204" pitchFamily="34" charset="-122"/>
                <a:ea typeface="Microsoft YaHei UI" panose="020B0503020204020204" pitchFamily="34" charset="-122"/>
              </a:rPr>
              <a:t>Key performances</a:t>
            </a:r>
            <a:r>
              <a:rPr lang="en-US" altLang="zh-CN" sz="1800" dirty="0">
                <a:latin typeface="Microsoft YaHei UI" panose="020B0503020204020204" pitchFamily="34" charset="-122"/>
                <a:ea typeface="Microsoft YaHei UI" panose="020B0503020204020204" pitchFamily="34" charset="-122"/>
              </a:rPr>
              <a:t>: 1) multi-lingual retrieval, 2) cross-lingual retrieval, 3) long-doc retrieval  </a:t>
            </a: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20167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809515" cy="2313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Multi-lingual retrieval</a:t>
            </a:r>
          </a:p>
          <a:p>
            <a:r>
              <a:rPr lang="en-US" altLang="zh-CN" sz="1800" b="1" dirty="0">
                <a:latin typeface="Microsoft YaHei UI" panose="020B0503020204020204" pitchFamily="34" charset="-122"/>
                <a:ea typeface="Microsoft YaHei UI" panose="020B0503020204020204" pitchFamily="34" charset="-122"/>
              </a:rPr>
              <a:t>Benchmark: MIRACL </a:t>
            </a:r>
            <a:r>
              <a:rPr lang="en-US" altLang="zh-CN" sz="1800" dirty="0">
                <a:latin typeface="Microsoft YaHei UI" panose="020B0503020204020204" pitchFamily="34" charset="-122"/>
                <a:ea typeface="Microsoft YaHei UI" panose="020B0503020204020204" pitchFamily="34" charset="-122"/>
              </a:rPr>
              <a:t>(</a:t>
            </a:r>
            <a:r>
              <a:rPr lang="en-US" altLang="zh-CN" sz="1800" u="sng" dirty="0">
                <a:latin typeface="Microsoft YaHei UI" panose="020B0503020204020204" pitchFamily="34" charset="-122"/>
                <a:ea typeface="Microsoft YaHei UI" panose="020B0503020204020204" pitchFamily="34" charset="-122"/>
              </a:rPr>
              <a:t>M</a:t>
            </a:r>
            <a:r>
              <a:rPr lang="en-US" altLang="zh-CN" sz="1800" dirty="0">
                <a:latin typeface="Microsoft YaHei UI" panose="020B0503020204020204" pitchFamily="34" charset="-122"/>
                <a:ea typeface="Microsoft YaHei UI" panose="020B0503020204020204" pitchFamily="34" charset="-122"/>
              </a:rPr>
              <a:t>ultilingual </a:t>
            </a:r>
            <a:r>
              <a:rPr lang="en-US" altLang="zh-CN" sz="1800" u="sng" dirty="0">
                <a:latin typeface="Microsoft YaHei UI" panose="020B0503020204020204" pitchFamily="34" charset="-122"/>
                <a:ea typeface="Microsoft YaHei UI" panose="020B0503020204020204" pitchFamily="34" charset="-122"/>
              </a:rPr>
              <a:t>I</a:t>
            </a:r>
            <a:r>
              <a:rPr lang="en-US" altLang="zh-CN" sz="1800" dirty="0">
                <a:latin typeface="Microsoft YaHei UI" panose="020B0503020204020204" pitchFamily="34" charset="-122"/>
                <a:ea typeface="Microsoft YaHei UI" panose="020B0503020204020204" pitchFamily="34" charset="-122"/>
              </a:rPr>
              <a:t>nformation </a:t>
            </a:r>
            <a:r>
              <a:rPr lang="en-US" altLang="zh-CN" sz="1800" u="sng" dirty="0">
                <a:latin typeface="Microsoft YaHei UI" panose="020B0503020204020204" pitchFamily="34" charset="-122"/>
                <a:ea typeface="Microsoft YaHei UI" panose="020B0503020204020204" pitchFamily="34" charset="-122"/>
              </a:rPr>
              <a:t>R</a:t>
            </a:r>
            <a:r>
              <a:rPr lang="en-US" altLang="zh-CN" sz="1800" dirty="0">
                <a:latin typeface="Microsoft YaHei UI" panose="020B0503020204020204" pitchFamily="34" charset="-122"/>
                <a:ea typeface="Microsoft YaHei UI" panose="020B0503020204020204" pitchFamily="34" charset="-122"/>
              </a:rPr>
              <a:t>etrieval </a:t>
            </a:r>
            <a:r>
              <a:rPr lang="en-US" altLang="zh-CN" sz="1800" u="sng" dirty="0">
                <a:latin typeface="Microsoft YaHei UI" panose="020B0503020204020204" pitchFamily="34" charset="-122"/>
                <a:ea typeface="Microsoft YaHei UI" panose="020B0503020204020204" pitchFamily="34" charset="-122"/>
              </a:rPr>
              <a:t>A</a:t>
            </a:r>
            <a:r>
              <a:rPr lang="en-US" altLang="zh-CN" sz="1800" dirty="0">
                <a:latin typeface="Microsoft YaHei UI" panose="020B0503020204020204" pitchFamily="34" charset="-122"/>
                <a:ea typeface="Microsoft YaHei UI" panose="020B0503020204020204" pitchFamily="34" charset="-122"/>
              </a:rPr>
              <a:t>cross a </a:t>
            </a:r>
            <a:r>
              <a:rPr lang="en-US" altLang="zh-CN" sz="1800" u="sng" dirty="0">
                <a:latin typeface="Microsoft YaHei UI" panose="020B0503020204020204" pitchFamily="34" charset="-122"/>
                <a:ea typeface="Microsoft YaHei UI" panose="020B0503020204020204" pitchFamily="34" charset="-122"/>
              </a:rPr>
              <a:t>C</a:t>
            </a:r>
            <a:r>
              <a:rPr lang="en-US" altLang="zh-CN" sz="1800" dirty="0">
                <a:latin typeface="Microsoft YaHei UI" panose="020B0503020204020204" pitchFamily="34" charset="-122"/>
                <a:ea typeface="Microsoft YaHei UI" panose="020B0503020204020204" pitchFamily="34" charset="-122"/>
              </a:rPr>
              <a:t>ontinuum of </a:t>
            </a:r>
            <a:r>
              <a:rPr lang="en-US" altLang="zh-CN" sz="1800" u="sng" dirty="0">
                <a:latin typeface="Microsoft YaHei UI" panose="020B0503020204020204" pitchFamily="34" charset="-122"/>
                <a:ea typeface="Microsoft YaHei UI" panose="020B0503020204020204" pitchFamily="34" charset="-122"/>
              </a:rPr>
              <a:t>L</a:t>
            </a:r>
            <a:r>
              <a:rPr lang="en-US" altLang="zh-CN" sz="1800" dirty="0">
                <a:latin typeface="Microsoft YaHei UI" panose="020B0503020204020204" pitchFamily="34" charset="-122"/>
                <a:ea typeface="Microsoft YaHei UI" panose="020B0503020204020204" pitchFamily="34" charset="-122"/>
              </a:rPr>
              <a:t>anguages)</a:t>
            </a:r>
            <a:endParaRPr lang="en-US" altLang="zh-CN" sz="1800" b="1" dirty="0">
              <a:latin typeface="Microsoft YaHei UI" panose="020B0503020204020204" pitchFamily="34" charset="-122"/>
              <a:ea typeface="Microsoft YaHei UI" panose="020B0503020204020204" pitchFamily="34" charset="-122"/>
            </a:endParaRPr>
          </a:p>
          <a:p>
            <a:r>
              <a:rPr lang="en-US" altLang="zh-CN" sz="1800" dirty="0">
                <a:latin typeface="Microsoft YaHei UI" panose="020B0503020204020204" pitchFamily="34" charset="-122"/>
                <a:ea typeface="Microsoft YaHei UI" panose="020B0503020204020204" pitchFamily="34" charset="-122"/>
              </a:rPr>
              <a:t>Created by University of </a:t>
            </a:r>
            <a:r>
              <a:rPr lang="en-US" altLang="zh-CN" sz="1800" u="sng" dirty="0">
                <a:latin typeface="Microsoft YaHei UI" panose="020B0503020204020204" pitchFamily="34" charset="-122"/>
                <a:ea typeface="Microsoft YaHei UI" panose="020B0503020204020204" pitchFamily="34" charset="-122"/>
              </a:rPr>
              <a:t>Waterloo</a:t>
            </a:r>
            <a:r>
              <a:rPr lang="en-US" altLang="zh-CN" sz="1800" dirty="0">
                <a:latin typeface="Microsoft YaHei UI" panose="020B0503020204020204" pitchFamily="34" charset="-122"/>
                <a:ea typeface="Microsoft YaHei UI" panose="020B0503020204020204" pitchFamily="34" charset="-122"/>
              </a:rPr>
              <a:t> (Prof. Jimmy Lin’s team) and </a:t>
            </a:r>
            <a:r>
              <a:rPr lang="en-US" altLang="zh-CN" sz="1800" u="sng" dirty="0">
                <a:latin typeface="Microsoft YaHei UI" panose="020B0503020204020204" pitchFamily="34" charset="-122"/>
                <a:ea typeface="Microsoft YaHei UI" panose="020B0503020204020204" pitchFamily="34" charset="-122"/>
              </a:rPr>
              <a:t>Huawei</a:t>
            </a:r>
            <a:r>
              <a:rPr lang="en-US" altLang="zh-CN" sz="1800" dirty="0">
                <a:latin typeface="Microsoft YaHei UI" panose="020B0503020204020204" pitchFamily="34" charset="-122"/>
                <a:ea typeface="Microsoft YaHei UI" panose="020B0503020204020204" pitchFamily="34" charset="-122"/>
              </a:rPr>
              <a:t> Noah Ark Lab</a:t>
            </a:r>
          </a:p>
          <a:p>
            <a:r>
              <a:rPr lang="en-US" altLang="zh-CN" sz="1800" dirty="0">
                <a:latin typeface="Microsoft YaHei UI" panose="020B0503020204020204" pitchFamily="34" charset="-122"/>
                <a:ea typeface="Microsoft YaHei UI" panose="020B0503020204020204" pitchFamily="34" charset="-122"/>
              </a:rPr>
              <a:t>18 languages, both </a:t>
            </a:r>
            <a:r>
              <a:rPr lang="en-US" altLang="zh-CN" sz="1800" b="1" dirty="0">
                <a:latin typeface="Microsoft YaHei UI" panose="020B0503020204020204" pitchFamily="34" charset="-122"/>
                <a:ea typeface="Microsoft YaHei UI" panose="020B0503020204020204" pitchFamily="34" charset="-122"/>
              </a:rPr>
              <a:t>majority</a:t>
            </a:r>
            <a:r>
              <a:rPr lang="en-US" altLang="zh-CN" sz="1800" dirty="0">
                <a:latin typeface="Microsoft YaHei UI" panose="020B0503020204020204" pitchFamily="34" charset="-122"/>
                <a:ea typeface="Microsoft YaHei UI" panose="020B0503020204020204" pitchFamily="34" charset="-122"/>
              </a:rPr>
              <a:t> (EN, ZH) and </a:t>
            </a:r>
            <a:r>
              <a:rPr lang="en-US" altLang="zh-CN" sz="1800" b="1" dirty="0">
                <a:latin typeface="Microsoft YaHei UI" panose="020B0503020204020204" pitchFamily="34" charset="-122"/>
                <a:ea typeface="Microsoft YaHei UI" panose="020B0503020204020204" pitchFamily="34" charset="-122"/>
              </a:rPr>
              <a:t>minority</a:t>
            </a:r>
            <a:r>
              <a:rPr lang="en-US" altLang="zh-CN" sz="1800" dirty="0">
                <a:latin typeface="Microsoft YaHei UI" panose="020B0503020204020204" pitchFamily="34" charset="-122"/>
                <a:ea typeface="Microsoft YaHei UI" panose="020B0503020204020204" pitchFamily="34" charset="-122"/>
              </a:rPr>
              <a:t> (Telugu/</a:t>
            </a:r>
            <a:r>
              <a:rPr lang="ja-JP" altLang="en-US" sz="1800">
                <a:latin typeface="Microsoft YaHei UI" panose="020B0503020204020204" pitchFamily="34" charset="-122"/>
                <a:ea typeface="Microsoft YaHei UI" panose="020B0503020204020204" pitchFamily="34" charset="-122"/>
              </a:rPr>
              <a:t>泰卢固语</a:t>
            </a:r>
            <a:r>
              <a:rPr lang="en-US" altLang="ja-JP" sz="1800"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 Swahili/</a:t>
            </a:r>
            <a:r>
              <a:rPr lang="ja-JP" altLang="en-US" sz="1800">
                <a:latin typeface="Microsoft YaHei UI" panose="020B0503020204020204" pitchFamily="34" charset="-122"/>
                <a:ea typeface="Microsoft YaHei UI" panose="020B0503020204020204" pitchFamily="34" charset="-122"/>
              </a:rPr>
              <a:t>斯瓦希里语</a:t>
            </a:r>
            <a:r>
              <a:rPr lang="en-US" altLang="zh-CN" sz="1800" dirty="0">
                <a:latin typeface="Microsoft YaHei UI" panose="020B0503020204020204" pitchFamily="34" charset="-122"/>
                <a:ea typeface="Microsoft YaHei UI" panose="020B0503020204020204" pitchFamily="34" charset="-122"/>
              </a:rPr>
              <a:t>)</a:t>
            </a:r>
          </a:p>
          <a:p>
            <a:r>
              <a:rPr lang="en-US" altLang="zh-CN" sz="1800" b="1" dirty="0">
                <a:latin typeface="Microsoft YaHei UI" panose="020B0503020204020204" pitchFamily="34" charset="-122"/>
                <a:ea typeface="Microsoft YaHei UI" panose="020B0503020204020204" pitchFamily="34" charset="-122"/>
              </a:rPr>
              <a:t>Human generated </a:t>
            </a:r>
            <a:r>
              <a:rPr lang="en-US" altLang="zh-CN" sz="1800" dirty="0">
                <a:latin typeface="Microsoft YaHei UI" panose="020B0503020204020204" pitchFamily="34" charset="-122"/>
                <a:ea typeface="Microsoft YaHei UI" panose="020B0503020204020204" pitchFamily="34" charset="-122"/>
              </a:rPr>
              <a:t>query and relevance labels</a:t>
            </a:r>
          </a:p>
          <a:p>
            <a:endParaRPr lang="en-US" altLang="zh-CN" sz="1800" dirty="0">
              <a:latin typeface="Microsoft YaHei UI" panose="020B0503020204020204" pitchFamily="34" charset="-122"/>
              <a:ea typeface="Microsoft YaHei UI" panose="020B0503020204020204" pitchFamily="34" charset="-122"/>
            </a:endParaRPr>
          </a:p>
          <a:p>
            <a:pPr marL="0" indent="0">
              <a:spcBef>
                <a:spcPts val="600"/>
              </a:spcBef>
              <a:buNone/>
            </a:pPr>
            <a:endParaRPr lang="en-US" altLang="zh-CN" sz="1800" dirty="0">
              <a:latin typeface="Microsoft YaHei UI" panose="020B0503020204020204" pitchFamily="34" charset="-122"/>
              <a:ea typeface="Microsoft YaHei UI" panose="020B0503020204020204" pitchFamily="34" charset="-122"/>
            </a:endParaRPr>
          </a:p>
        </p:txBody>
      </p:sp>
      <p:pic>
        <p:nvPicPr>
          <p:cNvPr id="3" name="Picture 2">
            <a:extLst>
              <a:ext uri="{FF2B5EF4-FFF2-40B4-BE49-F238E27FC236}">
                <a16:creationId xmlns:a16="http://schemas.microsoft.com/office/drawing/2014/main" id="{0FD51431-5BD1-25F0-EDB3-AC6EF3E4DFD7}"/>
              </a:ext>
            </a:extLst>
          </p:cNvPr>
          <p:cNvPicPr>
            <a:picLocks noChangeAspect="1"/>
          </p:cNvPicPr>
          <p:nvPr/>
        </p:nvPicPr>
        <p:blipFill>
          <a:blip r:embed="rId3"/>
          <a:stretch>
            <a:fillRect/>
          </a:stretch>
        </p:blipFill>
        <p:spPr>
          <a:xfrm>
            <a:off x="1032888" y="4167723"/>
            <a:ext cx="4771988" cy="925287"/>
          </a:xfrm>
          <a:prstGeom prst="rect">
            <a:avLst/>
          </a:prstGeom>
        </p:spPr>
      </p:pic>
      <p:pic>
        <p:nvPicPr>
          <p:cNvPr id="4" name="Picture 3">
            <a:extLst>
              <a:ext uri="{FF2B5EF4-FFF2-40B4-BE49-F238E27FC236}">
                <a16:creationId xmlns:a16="http://schemas.microsoft.com/office/drawing/2014/main" id="{A69617E3-2E1C-CD69-CA13-95ED51881040}"/>
              </a:ext>
            </a:extLst>
          </p:cNvPr>
          <p:cNvPicPr>
            <a:picLocks noChangeAspect="1"/>
          </p:cNvPicPr>
          <p:nvPr/>
        </p:nvPicPr>
        <p:blipFill>
          <a:blip r:embed="rId4"/>
          <a:stretch>
            <a:fillRect/>
          </a:stretch>
        </p:blipFill>
        <p:spPr>
          <a:xfrm>
            <a:off x="6802249" y="3442469"/>
            <a:ext cx="4148779" cy="2746124"/>
          </a:xfrm>
          <a:prstGeom prst="rect">
            <a:avLst/>
          </a:prstGeom>
        </p:spPr>
      </p:pic>
    </p:spTree>
    <p:extLst>
      <p:ext uri="{BB962C8B-B14F-4D97-AF65-F5344CB8AC3E}">
        <p14:creationId xmlns:p14="http://schemas.microsoft.com/office/powerpoint/2010/main" val="2566251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3A0606D-4F6D-7622-A4C1-A6032D7A82B8}"/>
              </a:ext>
            </a:extLst>
          </p:cNvPr>
          <p:cNvPicPr>
            <a:picLocks noChangeAspect="1"/>
          </p:cNvPicPr>
          <p:nvPr/>
        </p:nvPicPr>
        <p:blipFill>
          <a:blip r:embed="rId3"/>
          <a:stretch>
            <a:fillRect/>
          </a:stretch>
        </p:blipFill>
        <p:spPr>
          <a:xfrm>
            <a:off x="1118050" y="1721293"/>
            <a:ext cx="9116144" cy="3415414"/>
          </a:xfrm>
          <a:prstGeom prst="rect">
            <a:avLst/>
          </a:prstGeom>
        </p:spPr>
      </p:pic>
      <p:sp>
        <p:nvSpPr>
          <p:cNvPr id="8" name="TextBox 7">
            <a:extLst>
              <a:ext uri="{FF2B5EF4-FFF2-40B4-BE49-F238E27FC236}">
                <a16:creationId xmlns:a16="http://schemas.microsoft.com/office/drawing/2014/main" id="{967E1C1D-517A-8EC6-C387-7480934DF879}"/>
              </a:ext>
            </a:extLst>
          </p:cNvPr>
          <p:cNvSpPr txBox="1"/>
          <p:nvPr/>
        </p:nvSpPr>
        <p:spPr>
          <a:xfrm flipH="1">
            <a:off x="1150708" y="1382738"/>
            <a:ext cx="3993507"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MIRACL evaluation</a:t>
            </a:r>
            <a:endParaRPr lang="en-CN" sz="1600" b="1" dirty="0">
              <a:latin typeface="Constantia" panose="02030602050306030303" pitchFamily="18" charset="0"/>
              <a:ea typeface="Klee Medium" panose="02020600000000000000" pitchFamily="18" charset="-128"/>
            </a:endParaRPr>
          </a:p>
        </p:txBody>
      </p:sp>
      <p:sp>
        <p:nvSpPr>
          <p:cNvPr id="9" name="TextBox 8">
            <a:extLst>
              <a:ext uri="{FF2B5EF4-FFF2-40B4-BE49-F238E27FC236}">
                <a16:creationId xmlns:a16="http://schemas.microsoft.com/office/drawing/2014/main" id="{054C5D1E-1F7F-2C17-7106-1A9C2198C17D}"/>
              </a:ext>
            </a:extLst>
          </p:cNvPr>
          <p:cNvSpPr txBox="1"/>
          <p:nvPr/>
        </p:nvSpPr>
        <p:spPr>
          <a:xfrm flipH="1">
            <a:off x="1118048" y="5284661"/>
            <a:ext cx="9033658"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Huge advantages</a:t>
            </a:r>
            <a:r>
              <a:rPr lang="en-US" sz="1600" dirty="0">
                <a:latin typeface="Constantia" panose="02030602050306030303" pitchFamily="18" charset="0"/>
                <a:ea typeface="Klee Medium" panose="02020600000000000000" pitchFamily="18" charset="-128"/>
              </a:rPr>
              <a:t> over baselines (</a:t>
            </a:r>
            <a:r>
              <a:rPr lang="en-US" sz="1600" i="1" dirty="0">
                <a:latin typeface="Constantia" panose="02030602050306030303" pitchFamily="18" charset="0"/>
                <a:ea typeface="Klee Medium" panose="02020600000000000000" pitchFamily="18" charset="-128"/>
              </a:rPr>
              <a:t>esp</a:t>
            </a:r>
            <a:r>
              <a:rPr lang="en-US" sz="1600" dirty="0">
                <a:latin typeface="Constantia" panose="02030602050306030303" pitchFamily="18" charset="0"/>
                <a:ea typeface="Klee Medium" panose="02020600000000000000" pitchFamily="18" charset="-128"/>
              </a:rPr>
              <a:t>. OpenAI-TE3), both on average and for each single language</a:t>
            </a:r>
          </a:p>
          <a:p>
            <a:pPr marL="285750" indent="-28575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Dense </a:t>
            </a:r>
            <a:r>
              <a:rPr lang="en-US" sz="1600" dirty="0">
                <a:latin typeface="Constantia" panose="02030602050306030303" pitchFamily="18" charset="0"/>
                <a:ea typeface="Klee Medium" panose="02020600000000000000" pitchFamily="18" charset="-128"/>
              </a:rPr>
              <a:t>method alone is sufficient to yield the notable empirical advantage over baselines</a:t>
            </a:r>
          </a:p>
          <a:p>
            <a:pPr marL="285750" indent="-28575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Unification </a:t>
            </a:r>
            <a:r>
              <a:rPr lang="en-US" sz="1600" dirty="0">
                <a:latin typeface="Constantia" panose="02030602050306030303" pitchFamily="18" charset="0"/>
                <a:ea typeface="Klee Medium" panose="02020600000000000000" pitchFamily="18" charset="-128"/>
              </a:rPr>
              <a:t>of three retrieval functions (i.e. </a:t>
            </a:r>
            <a:r>
              <a:rPr lang="en-US" sz="1600" b="1" dirty="0">
                <a:latin typeface="Constantia" panose="02030602050306030303" pitchFamily="18" charset="0"/>
                <a:ea typeface="Klee Medium" panose="02020600000000000000" pitchFamily="18" charset="-128"/>
              </a:rPr>
              <a:t>All</a:t>
            </a:r>
            <a:r>
              <a:rPr lang="en-US" sz="1600" dirty="0">
                <a:latin typeface="Constantia" panose="02030602050306030303" pitchFamily="18" charset="0"/>
                <a:ea typeface="Klee Medium" panose="02020600000000000000" pitchFamily="18" charset="-128"/>
              </a:rPr>
              <a:t>) leads to the best performance</a:t>
            </a:r>
            <a:endParaRPr lang="en-CN" sz="1600" b="1"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1108346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702160" cy="2744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Cross-lingual evaluation</a:t>
            </a:r>
          </a:p>
          <a:p>
            <a:r>
              <a:rPr lang="en-US" altLang="zh-CN" sz="1800" b="1" dirty="0">
                <a:latin typeface="Microsoft YaHei UI" panose="020B0503020204020204" pitchFamily="34" charset="-122"/>
                <a:ea typeface="Microsoft YaHei UI" panose="020B0503020204020204" pitchFamily="34" charset="-122"/>
              </a:rPr>
              <a:t>Benchmark: </a:t>
            </a:r>
            <a:r>
              <a:rPr lang="en-US" altLang="zh-CN" sz="1800" b="1" u="sng" dirty="0">
                <a:latin typeface="Microsoft YaHei UI" panose="020B0503020204020204" pitchFamily="34" charset="-122"/>
                <a:ea typeface="Microsoft YaHei UI" panose="020B0503020204020204" pitchFamily="34" charset="-122"/>
              </a:rPr>
              <a:t>MKQA</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a:t>
            </a:r>
            <a:r>
              <a:rPr lang="en-US" altLang="zh-CN" sz="1800" u="sng" dirty="0">
                <a:latin typeface="Microsoft YaHei UI" panose="020B0503020204020204" pitchFamily="34" charset="-122"/>
                <a:ea typeface="Microsoft YaHei UI" panose="020B0503020204020204" pitchFamily="34" charset="-122"/>
              </a:rPr>
              <a:t>M</a:t>
            </a:r>
            <a:r>
              <a:rPr lang="en-US" altLang="zh-CN" sz="1800" dirty="0">
                <a:latin typeface="Microsoft YaHei UI" panose="020B0503020204020204" pitchFamily="34" charset="-122"/>
                <a:ea typeface="Microsoft YaHei UI" panose="020B0503020204020204" pitchFamily="34" charset="-122"/>
              </a:rPr>
              <a:t>ultilingual </a:t>
            </a:r>
            <a:r>
              <a:rPr lang="en-US" altLang="zh-CN" sz="1800" u="sng" dirty="0">
                <a:latin typeface="Microsoft YaHei UI" panose="020B0503020204020204" pitchFamily="34" charset="-122"/>
                <a:ea typeface="Microsoft YaHei UI" panose="020B0503020204020204" pitchFamily="34" charset="-122"/>
              </a:rPr>
              <a:t>K</a:t>
            </a:r>
            <a:r>
              <a:rPr lang="en-US" altLang="zh-CN" sz="1800" dirty="0">
                <a:latin typeface="Microsoft YaHei UI" panose="020B0503020204020204" pitchFamily="34" charset="-122"/>
                <a:ea typeface="Microsoft YaHei UI" panose="020B0503020204020204" pitchFamily="34" charset="-122"/>
              </a:rPr>
              <a:t>nowledge </a:t>
            </a:r>
            <a:r>
              <a:rPr lang="en-US" altLang="zh-CN" sz="1800" u="sng" dirty="0">
                <a:latin typeface="Microsoft YaHei UI" panose="020B0503020204020204" pitchFamily="34" charset="-122"/>
                <a:ea typeface="Microsoft YaHei UI" panose="020B0503020204020204" pitchFamily="34" charset="-122"/>
              </a:rPr>
              <a:t>Q</a:t>
            </a:r>
            <a:r>
              <a:rPr lang="en-US" altLang="zh-CN" sz="1800" dirty="0">
                <a:latin typeface="Microsoft YaHei UI" panose="020B0503020204020204" pitchFamily="34" charset="-122"/>
                <a:ea typeface="Microsoft YaHei UI" panose="020B0503020204020204" pitchFamily="34" charset="-122"/>
              </a:rPr>
              <a:t>uestions &amp; </a:t>
            </a:r>
            <a:r>
              <a:rPr lang="en-US" altLang="zh-CN" sz="1800" u="sng" dirty="0">
                <a:latin typeface="Microsoft YaHei UI" panose="020B0503020204020204" pitchFamily="34" charset="-122"/>
                <a:ea typeface="Microsoft YaHei UI" panose="020B0503020204020204" pitchFamily="34" charset="-122"/>
              </a:rPr>
              <a:t>A</a:t>
            </a:r>
            <a:r>
              <a:rPr lang="en-US" altLang="zh-CN" sz="1800" dirty="0">
                <a:latin typeface="Microsoft YaHei UI" panose="020B0503020204020204" pitchFamily="34" charset="-122"/>
                <a:ea typeface="Microsoft YaHei UI" panose="020B0503020204020204" pitchFamily="34" charset="-122"/>
              </a:rPr>
              <a:t>nswers)</a:t>
            </a:r>
          </a:p>
          <a:p>
            <a:r>
              <a:rPr lang="en-US" altLang="zh-CN" sz="1800" dirty="0">
                <a:latin typeface="Microsoft YaHei UI" panose="020B0503020204020204" pitchFamily="34" charset="-122"/>
                <a:ea typeface="Microsoft YaHei UI" panose="020B0503020204020204" pitchFamily="34" charset="-122"/>
              </a:rPr>
              <a:t>Created by Apple Inc.</a:t>
            </a:r>
          </a:p>
          <a:p>
            <a:r>
              <a:rPr lang="en-US" altLang="zh-CN" sz="1800" dirty="0">
                <a:latin typeface="Microsoft YaHei UI" panose="020B0503020204020204" pitchFamily="34" charset="-122"/>
                <a:ea typeface="Microsoft YaHei UI" panose="020B0503020204020204" pitchFamily="34" charset="-122"/>
              </a:rPr>
              <a:t>Queries in </a:t>
            </a:r>
            <a:r>
              <a:rPr lang="en-US" altLang="zh-CN" sz="1800" u="sng" dirty="0">
                <a:latin typeface="Microsoft YaHei UI" panose="020B0503020204020204" pitchFamily="34" charset="-122"/>
                <a:ea typeface="Microsoft YaHei UI" panose="020B0503020204020204" pitchFamily="34" charset="-122"/>
              </a:rPr>
              <a:t>25 languages</a:t>
            </a:r>
            <a:r>
              <a:rPr lang="en-US" altLang="zh-CN" sz="1800" dirty="0">
                <a:latin typeface="Microsoft YaHei UI" panose="020B0503020204020204" pitchFamily="34" charset="-122"/>
                <a:ea typeface="Microsoft YaHei UI" panose="020B0503020204020204" pitchFamily="34" charset="-122"/>
              </a:rPr>
              <a:t>, document from </a:t>
            </a:r>
            <a:r>
              <a:rPr lang="en-US" altLang="zh-CN" sz="1800" b="1" dirty="0">
                <a:latin typeface="Microsoft YaHei UI" panose="020B0503020204020204" pitchFamily="34" charset="-122"/>
                <a:ea typeface="Microsoft YaHei UI" panose="020B0503020204020204" pitchFamily="34" charset="-122"/>
              </a:rPr>
              <a:t>English</a:t>
            </a:r>
            <a:r>
              <a:rPr lang="en-US" altLang="zh-CN" sz="1800" dirty="0">
                <a:latin typeface="Microsoft YaHei UI" panose="020B0503020204020204" pitchFamily="34" charset="-122"/>
                <a:ea typeface="Microsoft YaHei UI" panose="020B0503020204020204" pitchFamily="34" charset="-122"/>
              </a:rPr>
              <a:t> Wikipedia, i.e., *-to-EN retrieval</a:t>
            </a:r>
          </a:p>
          <a:p>
            <a:r>
              <a:rPr lang="en-US" altLang="zh-CN" sz="1800" dirty="0">
                <a:latin typeface="Microsoft YaHei UI" panose="020B0503020204020204" pitchFamily="34" charset="-122"/>
                <a:ea typeface="Microsoft YaHei UI" panose="020B0503020204020204" pitchFamily="34" charset="-122"/>
              </a:rPr>
              <a:t>Human generated query and answer in </a:t>
            </a:r>
            <a:r>
              <a:rPr lang="en-US" altLang="zh-CN" sz="1800" b="1" dirty="0">
                <a:latin typeface="Microsoft YaHei UI" panose="020B0503020204020204" pitchFamily="34" charset="-122"/>
                <a:ea typeface="Microsoft YaHei UI" panose="020B0503020204020204" pitchFamily="34" charset="-122"/>
              </a:rPr>
              <a:t>English, </a:t>
            </a:r>
            <a:r>
              <a:rPr lang="en-US" altLang="zh-CN" sz="1800" dirty="0">
                <a:latin typeface="Microsoft YaHei UI" panose="020B0503020204020204" pitchFamily="34" charset="-122"/>
                <a:ea typeface="Microsoft YaHei UI" panose="020B0503020204020204" pitchFamily="34" charset="-122"/>
              </a:rPr>
              <a:t>human </a:t>
            </a:r>
            <a:r>
              <a:rPr lang="en-US" altLang="zh-CN" sz="1800" b="1" dirty="0">
                <a:latin typeface="Microsoft YaHei UI" panose="020B0503020204020204" pitchFamily="34" charset="-122"/>
                <a:ea typeface="Microsoft YaHei UI" panose="020B0503020204020204" pitchFamily="34" charset="-122"/>
              </a:rPr>
              <a:t>translation</a:t>
            </a:r>
            <a:r>
              <a:rPr lang="en-US" altLang="zh-CN" sz="1800" dirty="0">
                <a:latin typeface="Microsoft YaHei UI" panose="020B0503020204020204" pitchFamily="34" charset="-122"/>
                <a:ea typeface="Microsoft YaHei UI" panose="020B0503020204020204" pitchFamily="34" charset="-122"/>
              </a:rPr>
              <a:t> to other languages</a:t>
            </a:r>
          </a:p>
          <a:p>
            <a:endParaRPr lang="en-US" altLang="zh-CN" sz="1800" dirty="0">
              <a:latin typeface="Microsoft YaHei UI" panose="020B0503020204020204" pitchFamily="34" charset="-122"/>
              <a:ea typeface="Microsoft YaHei UI" panose="020B0503020204020204" pitchFamily="34" charset="-122"/>
            </a:endParaRPr>
          </a:p>
          <a:p>
            <a:pPr marL="0" indent="0">
              <a:buNone/>
            </a:pPr>
            <a:endParaRPr lang="en-US" altLang="zh-CN" sz="1800" u="sng" dirty="0">
              <a:latin typeface="Microsoft YaHei UI" panose="020B0503020204020204" pitchFamily="34" charset="-122"/>
              <a:ea typeface="Microsoft YaHei UI" panose="020B0503020204020204" pitchFamily="34" charset="-122"/>
            </a:endParaRPr>
          </a:p>
          <a:p>
            <a:pPr>
              <a:spcBef>
                <a:spcPts val="600"/>
              </a:spcBef>
            </a:pPr>
            <a:endParaRPr lang="en-US" altLang="zh-CN" sz="1800" dirty="0">
              <a:latin typeface="Microsoft YaHei UI" panose="020B0503020204020204" pitchFamily="34" charset="-122"/>
              <a:ea typeface="Microsoft YaHei UI" panose="020B0503020204020204" pitchFamily="34" charset="-122"/>
            </a:endParaRPr>
          </a:p>
        </p:txBody>
      </p:sp>
      <p:pic>
        <p:nvPicPr>
          <p:cNvPr id="61442" name="Picture 2" descr="GitHub - apple/ml-mkqa: We introduce MKQA, an open-domain question  answering evaluation set comprising 10k question-answer pairs aligned  across 26 typologically diverse languages (260k question-answer pairs in  total). The goal of this dataset">
            <a:extLst>
              <a:ext uri="{FF2B5EF4-FFF2-40B4-BE49-F238E27FC236}">
                <a16:creationId xmlns:a16="http://schemas.microsoft.com/office/drawing/2014/main" id="{C1008927-2740-E515-F127-F30F738A36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7" r="22358" b="29567"/>
          <a:stretch/>
        </p:blipFill>
        <p:spPr bwMode="auto">
          <a:xfrm>
            <a:off x="1032888" y="3771114"/>
            <a:ext cx="3920359" cy="1908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3867AA3-498C-610F-77F2-4B1BB82B1C8F}"/>
              </a:ext>
            </a:extLst>
          </p:cNvPr>
          <p:cNvPicPr>
            <a:picLocks noChangeAspect="1"/>
          </p:cNvPicPr>
          <p:nvPr/>
        </p:nvPicPr>
        <p:blipFill>
          <a:blip r:embed="rId4"/>
          <a:stretch>
            <a:fillRect/>
          </a:stretch>
        </p:blipFill>
        <p:spPr>
          <a:xfrm>
            <a:off x="5147936" y="3771114"/>
            <a:ext cx="5436244" cy="2756137"/>
          </a:xfrm>
          <a:prstGeom prst="rect">
            <a:avLst/>
          </a:prstGeom>
        </p:spPr>
      </p:pic>
    </p:spTree>
    <p:extLst>
      <p:ext uri="{BB962C8B-B14F-4D97-AF65-F5344CB8AC3E}">
        <p14:creationId xmlns:p14="http://schemas.microsoft.com/office/powerpoint/2010/main" val="111697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E803E1-0980-485A-DA9C-1D59DF2F1914}"/>
              </a:ext>
            </a:extLst>
          </p:cNvPr>
          <p:cNvPicPr>
            <a:picLocks noChangeAspect="1"/>
          </p:cNvPicPr>
          <p:nvPr/>
        </p:nvPicPr>
        <p:blipFill>
          <a:blip r:embed="rId3"/>
          <a:stretch>
            <a:fillRect/>
          </a:stretch>
        </p:blipFill>
        <p:spPr>
          <a:xfrm>
            <a:off x="4241675" y="1129090"/>
            <a:ext cx="7772400" cy="5584558"/>
          </a:xfrm>
          <a:prstGeom prst="rect">
            <a:avLst/>
          </a:prstGeom>
        </p:spPr>
      </p:pic>
      <p:sp>
        <p:nvSpPr>
          <p:cNvPr id="6" name="Rounded Rectangle 5">
            <a:extLst>
              <a:ext uri="{FF2B5EF4-FFF2-40B4-BE49-F238E27FC236}">
                <a16:creationId xmlns:a16="http://schemas.microsoft.com/office/drawing/2014/main" id="{196B90AE-DD88-F498-A915-20ED37E3D922}"/>
              </a:ext>
            </a:extLst>
          </p:cNvPr>
          <p:cNvSpPr/>
          <p:nvPr/>
        </p:nvSpPr>
        <p:spPr>
          <a:xfrm>
            <a:off x="8809703" y="1229056"/>
            <a:ext cx="3204372" cy="5397885"/>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A6E357B2-978D-B66B-0E9D-C816F4C9A175}"/>
              </a:ext>
            </a:extLst>
          </p:cNvPr>
          <p:cNvSpPr txBox="1"/>
          <p:nvPr/>
        </p:nvSpPr>
        <p:spPr>
          <a:xfrm flipH="1">
            <a:off x="488783" y="2644170"/>
            <a:ext cx="3522778"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Big advantages</a:t>
            </a:r>
            <a:r>
              <a:rPr lang="en-US" sz="1600" dirty="0">
                <a:latin typeface="Constantia" panose="02030602050306030303" pitchFamily="18" charset="0"/>
                <a:ea typeface="Klee Medium" panose="02020600000000000000" pitchFamily="18" charset="-128"/>
              </a:rPr>
              <a:t> as well</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a:t>
            </a:r>
            <a:r>
              <a:rPr lang="en-US" sz="1600" b="1" dirty="0">
                <a:latin typeface="Constantia" panose="02030602050306030303" pitchFamily="18" charset="0"/>
                <a:ea typeface="Klee Medium" panose="02020600000000000000" pitchFamily="18" charset="-128"/>
              </a:rPr>
              <a:t> unified </a:t>
            </a:r>
            <a:r>
              <a:rPr lang="en-US" sz="1600" dirty="0">
                <a:latin typeface="Constantia" panose="02030602050306030303" pitchFamily="18" charset="0"/>
                <a:ea typeface="Klee Medium" panose="02020600000000000000" pitchFamily="18" charset="-128"/>
              </a:rPr>
              <a:t>score</a:t>
            </a:r>
            <a:r>
              <a:rPr lang="en-US" sz="1600" b="1" dirty="0">
                <a:latin typeface="Constantia" panose="02030602050306030303" pitchFamily="18" charset="0"/>
                <a:ea typeface="Klee Medium" panose="02020600000000000000" pitchFamily="18" charset="-128"/>
              </a:rPr>
              <a:t> </a:t>
            </a:r>
            <a:r>
              <a:rPr lang="en-US" sz="1600" dirty="0">
                <a:latin typeface="Constantia" panose="02030602050306030303" pitchFamily="18" charset="0"/>
                <a:ea typeface="Klee Medium" panose="02020600000000000000" pitchFamily="18" charset="-128"/>
              </a:rPr>
              <a:t>(i.e. </a:t>
            </a:r>
            <a:r>
              <a:rPr lang="en-US" sz="1600" b="1" dirty="0">
                <a:latin typeface="Constantia" panose="02030602050306030303" pitchFamily="18" charset="0"/>
                <a:ea typeface="Klee Medium" panose="02020600000000000000" pitchFamily="18" charset="-128"/>
              </a:rPr>
              <a:t>All</a:t>
            </a:r>
            <a:r>
              <a:rPr lang="en-US" sz="1600" dirty="0">
                <a:latin typeface="Constantia" panose="02030602050306030303" pitchFamily="18" charset="0"/>
                <a:ea typeface="Klee Medium" panose="02020600000000000000" pitchFamily="18" charset="-128"/>
              </a:rPr>
              <a:t>) still  to the best performance</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a:t>
            </a:r>
            <a:r>
              <a:rPr lang="en-US" sz="1600" b="1" dirty="0">
                <a:latin typeface="Constantia" panose="02030602050306030303" pitchFamily="18" charset="0"/>
                <a:ea typeface="Klee Medium" panose="02020600000000000000" pitchFamily="18" charset="-128"/>
              </a:rPr>
              <a:t>sparse</a:t>
            </a:r>
            <a:r>
              <a:rPr lang="en-US" sz="1600" dirty="0">
                <a:latin typeface="Constantia" panose="02030602050306030303" pitchFamily="18" charset="0"/>
                <a:ea typeface="Klee Medium" panose="02020600000000000000" pitchFamily="18" charset="-128"/>
              </a:rPr>
              <a:t> methods doesn’t work well (unlikely to have overlapped keywords for different languages)</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94496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683093" y="1518647"/>
            <a:ext cx="5019617" cy="396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Long-doc Evaluation</a:t>
            </a:r>
          </a:p>
          <a:p>
            <a:r>
              <a:rPr lang="en-US" altLang="zh-CN" sz="1800" dirty="0">
                <a:latin typeface="Microsoft YaHei UI" panose="020B0503020204020204" pitchFamily="34" charset="-122"/>
                <a:ea typeface="Microsoft YaHei UI" panose="020B0503020204020204" pitchFamily="34" charset="-122"/>
              </a:rPr>
              <a:t>Benchmark</a:t>
            </a:r>
            <a:r>
              <a:rPr lang="en-US" altLang="zh-CN" sz="1800" b="1" dirty="0">
                <a:latin typeface="Microsoft YaHei UI" panose="020B0503020204020204" pitchFamily="34" charset="-122"/>
                <a:ea typeface="Microsoft YaHei UI" panose="020B0503020204020204" pitchFamily="34" charset="-122"/>
              </a:rPr>
              <a:t>: Narrative-QA</a:t>
            </a:r>
          </a:p>
          <a:p>
            <a:r>
              <a:rPr lang="en-US" altLang="zh-CN" sz="1800" dirty="0">
                <a:latin typeface="Microsoft YaHei UI" panose="020B0503020204020204" pitchFamily="34" charset="-122"/>
                <a:ea typeface="Microsoft YaHei UI" panose="020B0503020204020204" pitchFamily="34" charset="-122"/>
              </a:rPr>
              <a:t>Created by Google</a:t>
            </a:r>
          </a:p>
          <a:p>
            <a:r>
              <a:rPr lang="en-US" altLang="zh-CN" sz="1800" dirty="0">
                <a:latin typeface="Microsoft YaHei UI" panose="020B0503020204020204" pitchFamily="34" charset="-122"/>
                <a:ea typeface="Microsoft YaHei UI" panose="020B0503020204020204" pitchFamily="34" charset="-122"/>
              </a:rPr>
              <a:t>Question asked for a </a:t>
            </a:r>
            <a:r>
              <a:rPr lang="en-US" altLang="zh-CN" sz="1800" b="1" dirty="0">
                <a:latin typeface="Microsoft YaHei UI" panose="020B0503020204020204" pitchFamily="34" charset="-122"/>
                <a:ea typeface="Microsoft YaHei UI" panose="020B0503020204020204" pitchFamily="34" charset="-122"/>
              </a:rPr>
              <a:t>long document</a:t>
            </a:r>
          </a:p>
          <a:p>
            <a:r>
              <a:rPr lang="en-US" altLang="zh-CN" sz="1800" dirty="0">
                <a:latin typeface="Microsoft YaHei UI" panose="020B0503020204020204" pitchFamily="34" charset="-122"/>
                <a:ea typeface="Microsoft YaHei UI" panose="020B0503020204020204" pitchFamily="34" charset="-122"/>
              </a:rPr>
              <a:t>Average document length is </a:t>
            </a:r>
            <a:r>
              <a:rPr lang="en-US" altLang="zh-CN" sz="1800" u="sng" dirty="0">
                <a:latin typeface="Microsoft YaHei UI" panose="020B0503020204020204" pitchFamily="34" charset="-122"/>
                <a:ea typeface="Microsoft YaHei UI" panose="020B0503020204020204" pitchFamily="34" charset="-122"/>
              </a:rPr>
              <a:t>9.8K</a:t>
            </a:r>
            <a:r>
              <a:rPr lang="en-US" altLang="zh-CN" sz="1800" dirty="0">
                <a:latin typeface="Microsoft YaHei UI" panose="020B0503020204020204" pitchFamily="34" charset="-122"/>
                <a:ea typeface="Microsoft YaHei UI" panose="020B0503020204020204" pitchFamily="34" charset="-122"/>
              </a:rPr>
              <a:t> tokens, can almost be covered by the context of M3 Embedding (8192)</a:t>
            </a:r>
          </a:p>
        </p:txBody>
      </p:sp>
      <p:pic>
        <p:nvPicPr>
          <p:cNvPr id="6" name="Picture 5">
            <a:extLst>
              <a:ext uri="{FF2B5EF4-FFF2-40B4-BE49-F238E27FC236}">
                <a16:creationId xmlns:a16="http://schemas.microsoft.com/office/drawing/2014/main" id="{A2B154EE-85B8-0EFB-31FA-F1C3D277E4FC}"/>
              </a:ext>
            </a:extLst>
          </p:cNvPr>
          <p:cNvPicPr>
            <a:picLocks noChangeAspect="1"/>
          </p:cNvPicPr>
          <p:nvPr/>
        </p:nvPicPr>
        <p:blipFill>
          <a:blip r:embed="rId3"/>
          <a:stretch>
            <a:fillRect/>
          </a:stretch>
        </p:blipFill>
        <p:spPr>
          <a:xfrm>
            <a:off x="6754760" y="1258530"/>
            <a:ext cx="4674529" cy="4389120"/>
          </a:xfrm>
          <a:prstGeom prst="rect">
            <a:avLst/>
          </a:prstGeom>
        </p:spPr>
      </p:pic>
    </p:spTree>
    <p:extLst>
      <p:ext uri="{BB962C8B-B14F-4D97-AF65-F5344CB8AC3E}">
        <p14:creationId xmlns:p14="http://schemas.microsoft.com/office/powerpoint/2010/main" val="345417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62CCFBD-6016-9722-8C6E-0A843936D7B0}"/>
              </a:ext>
            </a:extLst>
          </p:cNvPr>
          <p:cNvPicPr>
            <a:picLocks noChangeAspect="1"/>
          </p:cNvPicPr>
          <p:nvPr/>
        </p:nvPicPr>
        <p:blipFill>
          <a:blip r:embed="rId3"/>
          <a:stretch>
            <a:fillRect/>
          </a:stretch>
        </p:blipFill>
        <p:spPr>
          <a:xfrm>
            <a:off x="1392792" y="1370860"/>
            <a:ext cx="4071014" cy="3417447"/>
          </a:xfrm>
          <a:prstGeom prst="rect">
            <a:avLst/>
          </a:prstGeom>
        </p:spPr>
      </p:pic>
      <p:pic>
        <p:nvPicPr>
          <p:cNvPr id="4" name="Picture 3">
            <a:extLst>
              <a:ext uri="{FF2B5EF4-FFF2-40B4-BE49-F238E27FC236}">
                <a16:creationId xmlns:a16="http://schemas.microsoft.com/office/drawing/2014/main" id="{6624D5B4-0456-4DFA-9214-E41AA25648CA}"/>
              </a:ext>
            </a:extLst>
          </p:cNvPr>
          <p:cNvPicPr>
            <a:picLocks noChangeAspect="1"/>
          </p:cNvPicPr>
          <p:nvPr/>
        </p:nvPicPr>
        <p:blipFill>
          <a:blip r:embed="rId4"/>
          <a:stretch>
            <a:fillRect/>
          </a:stretch>
        </p:blipFill>
        <p:spPr>
          <a:xfrm>
            <a:off x="6095999" y="1262806"/>
            <a:ext cx="4064571" cy="3855645"/>
          </a:xfrm>
          <a:prstGeom prst="rect">
            <a:avLst/>
          </a:prstGeom>
        </p:spPr>
      </p:pic>
      <p:sp>
        <p:nvSpPr>
          <p:cNvPr id="6" name="TextBox 5">
            <a:extLst>
              <a:ext uri="{FF2B5EF4-FFF2-40B4-BE49-F238E27FC236}">
                <a16:creationId xmlns:a16="http://schemas.microsoft.com/office/drawing/2014/main" id="{E18C55A7-4B28-49E5-940E-1E6430903D6F}"/>
              </a:ext>
            </a:extLst>
          </p:cNvPr>
          <p:cNvSpPr txBox="1"/>
          <p:nvPr/>
        </p:nvSpPr>
        <p:spPr>
          <a:xfrm flipH="1">
            <a:off x="1392792" y="5255589"/>
            <a:ext cx="955928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Big advantages</a:t>
            </a:r>
            <a:r>
              <a:rPr lang="en-US" sz="1600" dirty="0">
                <a:latin typeface="Constantia" panose="02030602050306030303" pitchFamily="18" charset="0"/>
                <a:ea typeface="Klee Medium" panose="02020600000000000000" pitchFamily="18" charset="-128"/>
              </a:rPr>
              <a:t> as well (left table)</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longer input, the better retrieval performance (right figure)</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a:t>
            </a:r>
            <a:r>
              <a:rPr lang="en-US" sz="1600" b="1" dirty="0">
                <a:latin typeface="Constantia" panose="02030602050306030303" pitchFamily="18" charset="0"/>
                <a:ea typeface="Klee Medium" panose="02020600000000000000" pitchFamily="18" charset="-128"/>
              </a:rPr>
              <a:t>sparse</a:t>
            </a:r>
            <a:r>
              <a:rPr lang="en-US" sz="1600" dirty="0">
                <a:latin typeface="Constantia" panose="02030602050306030303" pitchFamily="18" charset="0"/>
                <a:ea typeface="Klee Medium" panose="02020600000000000000" pitchFamily="18" charset="-128"/>
              </a:rPr>
              <a:t> (keyword search) method is better than dense method (vector search), probably because the strong </a:t>
            </a:r>
            <a:r>
              <a:rPr lang="en-US" sz="1600" b="1" dirty="0">
                <a:latin typeface="Constantia" panose="02030602050306030303" pitchFamily="18" charset="0"/>
                <a:ea typeface="Klee Medium" panose="02020600000000000000" pitchFamily="18" charset="-128"/>
              </a:rPr>
              <a:t>background noise</a:t>
            </a:r>
            <a:r>
              <a:rPr lang="en-US" sz="1600" dirty="0">
                <a:latin typeface="Constantia" panose="02030602050306030303" pitchFamily="18" charset="0"/>
                <a:ea typeface="Klee Medium" panose="02020600000000000000" pitchFamily="18" charset="-128"/>
              </a:rPr>
              <a:t> within the long document</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377204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4"/>
            <a:ext cx="10515600" cy="2259977"/>
          </a:xfrm>
        </p:spPr>
        <p:txBody>
          <a:bodyPr>
            <a:normAutofit/>
          </a:bodyPr>
          <a:lstStyle/>
          <a:p>
            <a:pPr marL="0" indent="0">
              <a:buNone/>
            </a:pPr>
            <a:r>
              <a:rPr lang="en-US" sz="2000" b="1" dirty="0">
                <a:latin typeface="Microsoft YaHei UI" panose="020B0503020204020204" pitchFamily="34" charset="-122"/>
                <a:ea typeface="Microsoft YaHei UI" panose="020B0503020204020204" pitchFamily="34" charset="-122"/>
              </a:rPr>
              <a:t>Application</a:t>
            </a:r>
            <a:r>
              <a:rPr lang="en-US" sz="2000" dirty="0">
                <a:latin typeface="Microsoft YaHei UI" panose="020B0503020204020204" pitchFamily="34" charset="-122"/>
                <a:ea typeface="Microsoft YaHei UI" panose="020B0503020204020204" pitchFamily="34" charset="-122"/>
              </a:rPr>
              <a:t>:</a:t>
            </a:r>
            <a:r>
              <a:rPr lang="en-US" sz="2000" b="1" dirty="0">
                <a:latin typeface="Microsoft YaHei UI" panose="020B0503020204020204" pitchFamily="34" charset="-122"/>
                <a:ea typeface="Microsoft YaHei UI" panose="020B0503020204020204" pitchFamily="34" charset="-122"/>
              </a:rPr>
              <a:t> </a:t>
            </a:r>
            <a:r>
              <a:rPr lang="en-US" altLang="zh-CN" sz="2000" b="1" dirty="0">
                <a:latin typeface="Microsoft YaHei UI" panose="020B0503020204020204" pitchFamily="34" charset="-122"/>
                <a:ea typeface="Microsoft YaHei UI" panose="020B0503020204020204" pitchFamily="34" charset="-122"/>
              </a:rPr>
              <a:t>a foundation model for IR</a:t>
            </a:r>
          </a:p>
          <a:p>
            <a:pPr>
              <a:spcBef>
                <a:spcPts val="600"/>
              </a:spcBef>
            </a:pPr>
            <a:r>
              <a:rPr lang="en-US" altLang="zh-CN" sz="1900" dirty="0">
                <a:latin typeface="Microsoft YaHei UI" panose="020B0503020204020204" pitchFamily="34" charset="-122"/>
                <a:ea typeface="Microsoft YaHei UI" panose="020B0503020204020204" pitchFamily="34" charset="-122"/>
              </a:rPr>
              <a:t>Search engine, question answering system, recommender system, etc.</a:t>
            </a:r>
          </a:p>
          <a:p>
            <a:pPr marL="0" indent="0">
              <a:buNone/>
            </a:pPr>
            <a:r>
              <a:rPr lang="en-US" altLang="zh-CN" sz="2000" b="1" dirty="0">
                <a:latin typeface="Microsoft YaHei UI" panose="020B0503020204020204" pitchFamily="34" charset="-122"/>
                <a:ea typeface="Microsoft YaHei UI" panose="020B0503020204020204" pitchFamily="34" charset="-122"/>
              </a:rPr>
              <a:t>Advantages</a:t>
            </a:r>
          </a:p>
          <a:p>
            <a:pPr>
              <a:spcBef>
                <a:spcPts val="600"/>
              </a:spcBef>
            </a:pPr>
            <a:r>
              <a:rPr lang="en-US" sz="1900" u="sng" dirty="0">
                <a:latin typeface="Microsoft YaHei UI" panose="020B0503020204020204" pitchFamily="34" charset="-122"/>
                <a:ea typeface="Microsoft YaHei UI" panose="020B0503020204020204" pitchFamily="34" charset="-122"/>
              </a:rPr>
              <a:t>Accurate</a:t>
            </a:r>
            <a:r>
              <a:rPr lang="en-US" sz="1900" dirty="0">
                <a:latin typeface="Microsoft YaHei UI" panose="020B0503020204020204" pitchFamily="34" charset="-122"/>
                <a:ea typeface="Microsoft YaHei UI" panose="020B0503020204020204" pitchFamily="34" charset="-122"/>
              </a:rPr>
              <a:t>: accurately measure semantic closeness based on discriminative embeddings</a:t>
            </a:r>
          </a:p>
          <a:p>
            <a:pPr>
              <a:spcBef>
                <a:spcPts val="600"/>
              </a:spcBef>
            </a:pPr>
            <a:r>
              <a:rPr lang="en-US" sz="1900" u="sng" dirty="0">
                <a:latin typeface="Microsoft YaHei UI" panose="020B0503020204020204" pitchFamily="34" charset="-122"/>
                <a:ea typeface="Microsoft YaHei UI" panose="020B0503020204020204" pitchFamily="34" charset="-122"/>
              </a:rPr>
              <a:t>Efficient</a:t>
            </a:r>
            <a:r>
              <a:rPr lang="en-US" sz="1900" dirty="0">
                <a:latin typeface="Microsoft YaHei UI" panose="020B0503020204020204" pitchFamily="34" charset="-122"/>
                <a:ea typeface="Microsoft YaHei UI" panose="020B0503020204020204" pitchFamily="34" charset="-122"/>
              </a:rPr>
              <a:t>: efficient measurement of semantic closeness based on similarity computation</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4" name="Picture 6" descr="How to Build an Open-Domain Question Answering System? | Lil'Log">
            <a:extLst>
              <a:ext uri="{FF2B5EF4-FFF2-40B4-BE49-F238E27FC236}">
                <a16:creationId xmlns:a16="http://schemas.microsoft.com/office/drawing/2014/main" id="{A9C813F3-AAE3-118F-AD98-C1DE36560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35" y="3745274"/>
            <a:ext cx="5160560" cy="2269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1811C-A28B-F221-DFB4-B589AF5000CE}"/>
              </a:ext>
            </a:extLst>
          </p:cNvPr>
          <p:cNvSpPr txBox="1"/>
          <p:nvPr/>
        </p:nvSpPr>
        <p:spPr>
          <a:xfrm>
            <a:off x="6095999" y="4536307"/>
            <a:ext cx="5257800" cy="1077218"/>
          </a:xfrm>
          <a:prstGeom prst="rect">
            <a:avLst/>
          </a:prstGeom>
          <a:noFill/>
        </p:spPr>
        <p:txBody>
          <a:bodyPr wrap="square">
            <a:spAutoFit/>
          </a:bodyPr>
          <a:lstStyle/>
          <a:p>
            <a:r>
              <a:rPr lang="en-CN" sz="1600" dirty="0">
                <a:latin typeface="Constantia" panose="02030602050306030303" pitchFamily="18" charset="0"/>
              </a:rPr>
              <a:t>[1] Danqi Chen &amp; Scott Yih. ACL2020 Tutorial: “ </a:t>
            </a:r>
            <a:r>
              <a:rPr lang="en-CN" sz="1600" dirty="0">
                <a:solidFill>
                  <a:srgbClr val="0070C0"/>
                </a:solidFill>
                <a:latin typeface="Constantia" panose="02030602050306030303" pitchFamily="18" charset="0"/>
              </a:rPr>
              <a:t>Open-Domain Question Answering</a:t>
            </a:r>
            <a:r>
              <a:rPr lang="en-CN" sz="1600" dirty="0">
                <a:latin typeface="Constantia" panose="02030602050306030303" pitchFamily="18" charset="0"/>
              </a:rPr>
              <a:t> ”</a:t>
            </a:r>
            <a:endParaRPr lang="en-CN" sz="1600" dirty="0">
              <a:solidFill>
                <a:srgbClr val="0070C0"/>
              </a:solidFill>
              <a:latin typeface="Constantia" panose="02030602050306030303" pitchFamily="18" charset="0"/>
            </a:endParaRPr>
          </a:p>
          <a:p>
            <a:r>
              <a:rPr lang="en-CN" sz="1600" dirty="0">
                <a:latin typeface="Constantia" panose="02030602050306030303" pitchFamily="18" charset="0"/>
              </a:rPr>
              <a:t>[2] Danqi Chen, et al. “</a:t>
            </a:r>
            <a:r>
              <a:rPr lang="en-CN" sz="1600" dirty="0">
                <a:solidFill>
                  <a:srgbClr val="0070C0"/>
                </a:solidFill>
                <a:latin typeface="Constantia" panose="02030602050306030303" pitchFamily="18" charset="0"/>
              </a:rPr>
              <a:t>Reading Wikipedia to Answer Open-Domain Questions</a:t>
            </a:r>
            <a:r>
              <a:rPr lang="en-CN" sz="1600" dirty="0">
                <a:latin typeface="Constantia" panose="02030602050306030303" pitchFamily="18" charset="0"/>
              </a:rPr>
              <a:t>” ACL 2017</a:t>
            </a:r>
          </a:p>
        </p:txBody>
      </p:sp>
      <p:sp>
        <p:nvSpPr>
          <p:cNvPr id="7" name="TextBox 6">
            <a:extLst>
              <a:ext uri="{FF2B5EF4-FFF2-40B4-BE49-F238E27FC236}">
                <a16:creationId xmlns:a16="http://schemas.microsoft.com/office/drawing/2014/main" id="{C39F1A91-A78B-0EA3-209D-13E35E8726DA}"/>
              </a:ext>
            </a:extLst>
          </p:cNvPr>
          <p:cNvSpPr txBox="1"/>
          <p:nvPr/>
        </p:nvSpPr>
        <p:spPr>
          <a:xfrm>
            <a:off x="3237815" y="3788132"/>
            <a:ext cx="2103589" cy="369332"/>
          </a:xfrm>
          <a:prstGeom prst="rect">
            <a:avLst/>
          </a:prstGeom>
          <a:noFill/>
        </p:spPr>
        <p:txBody>
          <a:bodyPr wrap="none" rtlCol="0">
            <a:spAutoFit/>
          </a:bodyPr>
          <a:lstStyle/>
          <a:p>
            <a:r>
              <a:rPr lang="en-US" b="1" dirty="0">
                <a:latin typeface="Constantia" panose="02030602050306030303" pitchFamily="18" charset="0"/>
              </a:rPr>
              <a:t>Open-domain QA</a:t>
            </a:r>
            <a:endParaRPr lang="en-CN" b="1" dirty="0">
              <a:latin typeface="Constantia" panose="02030602050306030303" pitchFamily="18" charset="0"/>
            </a:endParaRPr>
          </a:p>
        </p:txBody>
      </p:sp>
    </p:spTree>
    <p:extLst>
      <p:ext uri="{BB962C8B-B14F-4D97-AF65-F5344CB8AC3E}">
        <p14:creationId xmlns:p14="http://schemas.microsoft.com/office/powerpoint/2010/main" val="2394420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BGE模型开发与实践</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9BF1235-6047-0FBF-38AE-4312502C941A}"/>
              </a:ext>
            </a:extLst>
          </p:cNvPr>
          <p:cNvPicPr>
            <a:picLocks noChangeAspect="1"/>
          </p:cNvPicPr>
          <p:nvPr/>
        </p:nvPicPr>
        <p:blipFill>
          <a:blip r:embed="rId3"/>
          <a:stretch>
            <a:fillRect/>
          </a:stretch>
        </p:blipFill>
        <p:spPr>
          <a:xfrm>
            <a:off x="531514" y="1482101"/>
            <a:ext cx="5054814" cy="3448104"/>
          </a:xfrm>
          <a:prstGeom prst="rect">
            <a:avLst/>
          </a:prstGeom>
        </p:spPr>
      </p:pic>
      <p:sp>
        <p:nvSpPr>
          <p:cNvPr id="4" name="Rounded Rectangle 3">
            <a:extLst>
              <a:ext uri="{FF2B5EF4-FFF2-40B4-BE49-F238E27FC236}">
                <a16:creationId xmlns:a16="http://schemas.microsoft.com/office/drawing/2014/main" id="{E9DB9E0A-C388-B830-5085-8BAB4E2CD587}"/>
              </a:ext>
            </a:extLst>
          </p:cNvPr>
          <p:cNvSpPr/>
          <p:nvPr/>
        </p:nvSpPr>
        <p:spPr>
          <a:xfrm>
            <a:off x="531514" y="2205665"/>
            <a:ext cx="2538257" cy="457200"/>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a:extLst>
              <a:ext uri="{FF2B5EF4-FFF2-40B4-BE49-F238E27FC236}">
                <a16:creationId xmlns:a16="http://schemas.microsoft.com/office/drawing/2014/main" id="{9CD0E807-3604-DCE7-DB13-DCC10538F6F0}"/>
              </a:ext>
            </a:extLst>
          </p:cNvPr>
          <p:cNvPicPr>
            <a:picLocks noChangeAspect="1"/>
          </p:cNvPicPr>
          <p:nvPr/>
        </p:nvPicPr>
        <p:blipFill>
          <a:blip r:embed="rId4"/>
          <a:stretch>
            <a:fillRect/>
          </a:stretch>
        </p:blipFill>
        <p:spPr>
          <a:xfrm>
            <a:off x="5844681" y="1362272"/>
            <a:ext cx="3392625" cy="3733683"/>
          </a:xfrm>
          <a:prstGeom prst="rect">
            <a:avLst/>
          </a:prstGeom>
        </p:spPr>
      </p:pic>
      <p:pic>
        <p:nvPicPr>
          <p:cNvPr id="10" name="Picture 9">
            <a:extLst>
              <a:ext uri="{FF2B5EF4-FFF2-40B4-BE49-F238E27FC236}">
                <a16:creationId xmlns:a16="http://schemas.microsoft.com/office/drawing/2014/main" id="{9BAD3431-61A3-C82B-FEB9-070163161806}"/>
              </a:ext>
            </a:extLst>
          </p:cNvPr>
          <p:cNvPicPr>
            <a:picLocks noChangeAspect="1"/>
          </p:cNvPicPr>
          <p:nvPr/>
        </p:nvPicPr>
        <p:blipFill>
          <a:blip r:embed="rId5"/>
          <a:stretch>
            <a:fillRect/>
          </a:stretch>
        </p:blipFill>
        <p:spPr>
          <a:xfrm>
            <a:off x="8239569" y="2154789"/>
            <a:ext cx="3420917" cy="3406256"/>
          </a:xfrm>
          <a:prstGeom prst="rect">
            <a:avLst/>
          </a:prstGeom>
        </p:spPr>
      </p:pic>
      <p:sp>
        <p:nvSpPr>
          <p:cNvPr id="13" name="TextBox 12">
            <a:extLst>
              <a:ext uri="{FF2B5EF4-FFF2-40B4-BE49-F238E27FC236}">
                <a16:creationId xmlns:a16="http://schemas.microsoft.com/office/drawing/2014/main" id="{4DAE941A-7310-4935-B3C6-AEB501A9708C}"/>
              </a:ext>
            </a:extLst>
          </p:cNvPr>
          <p:cNvSpPr txBox="1"/>
          <p:nvPr/>
        </p:nvSpPr>
        <p:spPr>
          <a:xfrm flipH="1">
            <a:off x="5844681" y="5560460"/>
            <a:ext cx="5320043" cy="830997"/>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On Twitter (X), praised as</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a:t>
            </a:r>
            <a:r>
              <a:rPr lang="en-US" sz="1600" b="1" dirty="0">
                <a:latin typeface="Constantia" panose="02030602050306030303" pitchFamily="18" charset="0"/>
                <a:ea typeface="Klee Medium" panose="02020600000000000000" pitchFamily="18" charset="-128"/>
              </a:rPr>
              <a:t>mother of all </a:t>
            </a:r>
            <a:r>
              <a:rPr lang="en-US" sz="1600" dirty="0">
                <a:latin typeface="Constantia" panose="02030602050306030303" pitchFamily="18" charset="0"/>
                <a:ea typeface="Klee Medium" panose="02020600000000000000" pitchFamily="18" charset="-128"/>
              </a:rPr>
              <a:t>embeddings</a:t>
            </a:r>
          </a:p>
          <a:p>
            <a:pPr marL="285750" indent="-28575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a:t>
            </a:r>
            <a:r>
              <a:rPr lang="en-US" sz="1600" b="1" dirty="0">
                <a:latin typeface="Constantia" panose="02030602050306030303" pitchFamily="18" charset="0"/>
                <a:ea typeface="Klee Medium" panose="02020600000000000000" pitchFamily="18" charset="-128"/>
              </a:rPr>
              <a:t>Swiss Knife </a:t>
            </a:r>
            <a:r>
              <a:rPr lang="en-US" sz="1600" dirty="0">
                <a:latin typeface="Constantia" panose="02030602050306030303" pitchFamily="18" charset="0"/>
                <a:ea typeface="Klee Medium" panose="02020600000000000000" pitchFamily="18" charset="-128"/>
              </a:rPr>
              <a:t>of embedding models</a:t>
            </a:r>
            <a:endParaRPr lang="en-CN" sz="1600" dirty="0">
              <a:latin typeface="Constantia" panose="02030602050306030303" pitchFamily="18" charset="0"/>
              <a:ea typeface="Klee Medium" panose="02020600000000000000" pitchFamily="18" charset="-128"/>
            </a:endParaRPr>
          </a:p>
        </p:txBody>
      </p:sp>
      <p:sp>
        <p:nvSpPr>
          <p:cNvPr id="14" name="TextBox 13">
            <a:extLst>
              <a:ext uri="{FF2B5EF4-FFF2-40B4-BE49-F238E27FC236}">
                <a16:creationId xmlns:a16="http://schemas.microsoft.com/office/drawing/2014/main" id="{4A6283C5-55C5-6571-B084-FB98E8D40C9C}"/>
              </a:ext>
            </a:extLst>
          </p:cNvPr>
          <p:cNvSpPr txBox="1"/>
          <p:nvPr/>
        </p:nvSpPr>
        <p:spPr>
          <a:xfrm flipH="1">
            <a:off x="531514" y="5095955"/>
            <a:ext cx="5054813"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Top-3 trending </a:t>
            </a:r>
            <a:r>
              <a:rPr lang="en-US" sz="1600" dirty="0">
                <a:latin typeface="Constantia" panose="02030602050306030303" pitchFamily="18" charset="0"/>
                <a:ea typeface="Klee Medium" panose="02020600000000000000" pitchFamily="18" charset="-128"/>
              </a:rPr>
              <a:t>model on Huggingface</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489533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000" b="1" dirty="0">
                <a:latin typeface="Microsoft YaHei UI" panose="020B0503020204020204" pitchFamily="34" charset="-122"/>
                <a:ea typeface="Microsoft YaHei UI" panose="020B0503020204020204" pitchFamily="34" charset="-122"/>
              </a:rPr>
              <a:t>报告纲目</a:t>
            </a:r>
          </a:p>
          <a:p>
            <a:r>
              <a:rPr lang="en-CN" sz="2000" dirty="0">
                <a:solidFill>
                  <a:schemeClr val="bg2"/>
                </a:solidFill>
                <a:latin typeface="Microsoft YaHei UI" panose="020B0503020204020204" pitchFamily="34" charset="-122"/>
                <a:ea typeface="Microsoft YaHei UI" panose="020B0503020204020204" pitchFamily="34" charset="-122"/>
              </a:rPr>
              <a:t>什么是语义向量模型</a:t>
            </a:r>
            <a:r>
              <a:rPr lang="en-US" sz="2000" dirty="0">
                <a:solidFill>
                  <a:schemeClr val="bg2"/>
                </a:solidFill>
                <a:latin typeface="Microsoft YaHei UI" panose="020B0503020204020204" pitchFamily="34" charset="-122"/>
                <a:ea typeface="Microsoft YaHei UI" panose="020B0503020204020204" pitchFamily="34" charset="-122"/>
              </a:rPr>
              <a:t> (10min)</a:t>
            </a:r>
            <a:endParaRPr lang="en-CN" sz="2000" dirty="0">
              <a:solidFill>
                <a:schemeClr val="bg2"/>
              </a:solidFill>
              <a:latin typeface="Microsoft YaHei UI" panose="020B0503020204020204" pitchFamily="34" charset="-122"/>
              <a:ea typeface="Microsoft YaHei UI" panose="020B0503020204020204" pitchFamily="34" charset="-122"/>
            </a:endParaRPr>
          </a:p>
          <a:p>
            <a:r>
              <a:rPr lang="en-CN" sz="2000" dirty="0">
                <a:solidFill>
                  <a:schemeClr val="bg2"/>
                </a:solidFill>
                <a:latin typeface="Microsoft YaHei UI" panose="020B0503020204020204" pitchFamily="34" charset="-122"/>
                <a:ea typeface="Microsoft YaHei UI" panose="020B0503020204020204" pitchFamily="34" charset="-122"/>
              </a:rPr>
              <a:t>向量学习的基本模式 (20min)</a:t>
            </a:r>
          </a:p>
          <a:p>
            <a:r>
              <a:rPr lang="en-CN" sz="2000" dirty="0">
                <a:solidFill>
                  <a:schemeClr val="bg2"/>
                </a:solidFill>
                <a:latin typeface="Microsoft YaHei UI" panose="020B0503020204020204" pitchFamily="34" charset="-122"/>
                <a:ea typeface="Microsoft YaHei UI" panose="020B0503020204020204" pitchFamily="34" charset="-122"/>
              </a:rPr>
              <a:t>BGE模型的开发与实践 (10min)</a:t>
            </a:r>
          </a:p>
          <a:p>
            <a:r>
              <a:rPr lang="en-CN" sz="2000" b="1" dirty="0">
                <a:latin typeface="Microsoft YaHei UI" panose="020B0503020204020204" pitchFamily="34" charset="-122"/>
                <a:ea typeface="Microsoft YaHei UI" panose="020B0503020204020204" pitchFamily="34" charset="-122"/>
              </a:rPr>
              <a:t>大语言模型</a:t>
            </a:r>
            <a:r>
              <a:rPr lang="zh-CN" altLang="en-CN" sz="2000" b="1" dirty="0">
                <a:latin typeface="Microsoft YaHei UI" panose="020B0503020204020204" pitchFamily="34" charset="-122"/>
                <a:ea typeface="Microsoft YaHei UI" panose="020B0503020204020204" pitchFamily="34" charset="-122"/>
              </a:rPr>
              <a:t>与</a:t>
            </a:r>
            <a:r>
              <a:rPr lang="zh-CN" altLang="en-US" sz="2000" b="1" dirty="0">
                <a:latin typeface="Microsoft YaHei UI" panose="020B0503020204020204" pitchFamily="34" charset="-122"/>
                <a:ea typeface="Microsoft YaHei UI" panose="020B0503020204020204" pitchFamily="34" charset="-122"/>
              </a:rPr>
              <a:t>信息检索 </a:t>
            </a:r>
            <a:r>
              <a:rPr lang="en-CN" sz="2000" b="1"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2</a:t>
            </a:r>
            <a:r>
              <a:rPr lang="en-CN" sz="2000" b="1" dirty="0">
                <a:latin typeface="Microsoft YaHei UI" panose="020B0503020204020204" pitchFamily="34" charset="-122"/>
                <a:ea typeface="Microsoft YaHei UI" panose="020B0503020204020204" pitchFamily="34" charset="-122"/>
              </a:rPr>
              <a:t>0min)</a:t>
            </a:r>
          </a:p>
          <a:p>
            <a:r>
              <a:rPr lang="en-CN" sz="2000" dirty="0">
                <a:solidFill>
                  <a:schemeClr val="bg2"/>
                </a:solidFill>
                <a:latin typeface="Microsoft YaHei UI" panose="020B0503020204020204" pitchFamily="34" charset="-122"/>
                <a:ea typeface="Microsoft YaHei UI" panose="020B0503020204020204" pitchFamily="34" charset="-122"/>
              </a:rPr>
              <a:t>报告总结</a:t>
            </a:r>
            <a:r>
              <a:rPr lang="zh-CN" altLang="en-US" sz="2000" dirty="0">
                <a:solidFill>
                  <a:schemeClr val="bg2"/>
                </a:solidFill>
                <a:latin typeface="Microsoft YaHei UI" panose="020B0503020204020204" pitchFamily="34" charset="-122"/>
                <a:ea typeface="Microsoft YaHei UI" panose="020B0503020204020204" pitchFamily="34" charset="-122"/>
              </a:rPr>
              <a:t> </a:t>
            </a:r>
            <a:r>
              <a:rPr lang="en-US" altLang="zh-CN" sz="2000" dirty="0">
                <a:solidFill>
                  <a:schemeClr val="bg2"/>
                </a:solidFill>
                <a:latin typeface="Microsoft YaHei UI" panose="020B0503020204020204" pitchFamily="34" charset="-122"/>
                <a:ea typeface="Microsoft YaHei UI" panose="020B0503020204020204" pitchFamily="34" charset="-122"/>
              </a:rPr>
              <a:t>(5min)</a:t>
            </a:r>
            <a:endParaRPr lang="en-CN" sz="2000" dirty="0">
              <a:solidFill>
                <a:schemeClr val="bg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182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381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The binary relationship between LLMs and IR</a:t>
            </a:r>
          </a:p>
          <a:p>
            <a:r>
              <a:rPr lang="en-US" altLang="zh-CN" sz="1800" b="1" dirty="0">
                <a:latin typeface="Microsoft YaHei UI" panose="020B0503020204020204" pitchFamily="34" charset="-122"/>
                <a:ea typeface="Microsoft YaHei UI" panose="020B0503020204020204" pitchFamily="34" charset="-122"/>
              </a:rPr>
              <a:t>IR4LLM </a:t>
            </a:r>
            <a:r>
              <a:rPr lang="en-US" altLang="zh-CN" sz="1800" dirty="0">
                <a:latin typeface="Microsoft YaHei UI" panose="020B0503020204020204" pitchFamily="34" charset="-122"/>
                <a:ea typeface="Microsoft YaHei UI" panose="020B0503020204020204" pitchFamily="34" charset="-122"/>
              </a:rPr>
              <a:t>(</a:t>
            </a:r>
            <a:r>
              <a:rPr lang="en-US" altLang="zh-CN" sz="1800" b="1" dirty="0">
                <a:latin typeface="Microsoft YaHei UI" panose="020B0503020204020204" pitchFamily="34" charset="-122"/>
                <a:ea typeface="Microsoft YaHei UI" panose="020B0503020204020204" pitchFamily="34" charset="-122"/>
              </a:rPr>
              <a:t>RAG</a:t>
            </a:r>
            <a:r>
              <a:rPr lang="en-US" altLang="zh-CN" sz="1800" dirty="0">
                <a:latin typeface="Microsoft YaHei UI" panose="020B0503020204020204" pitchFamily="34" charset="-122"/>
                <a:ea typeface="Microsoft YaHei UI" panose="020B0503020204020204" pitchFamily="34" charset="-122"/>
              </a:rPr>
              <a:t>: retrieval-augmented LLM)</a:t>
            </a:r>
          </a:p>
          <a:p>
            <a:r>
              <a:rPr lang="en-US" altLang="zh-CN" sz="1800" b="1" dirty="0">
                <a:latin typeface="Microsoft YaHei UI" panose="020B0503020204020204" pitchFamily="34" charset="-122"/>
                <a:ea typeface="Microsoft YaHei UI" panose="020B0503020204020204" pitchFamily="34" charset="-122"/>
              </a:rPr>
              <a:t>LLM4IR </a:t>
            </a:r>
            <a:r>
              <a:rPr lang="en-US" altLang="zh-CN" sz="1800" dirty="0">
                <a:latin typeface="Microsoft YaHei UI" panose="020B0503020204020204" pitchFamily="34" charset="-122"/>
                <a:ea typeface="Microsoft YaHei UI" panose="020B0503020204020204" pitchFamily="34" charset="-122"/>
              </a:rPr>
              <a:t>(LLM-enhanced information retrieval)</a:t>
            </a:r>
            <a:r>
              <a:rPr lang="en-US" altLang="zh-CN" sz="1800" b="1" dirty="0">
                <a:latin typeface="Microsoft YaHei UI" panose="020B0503020204020204" pitchFamily="34" charset="-122"/>
                <a:ea typeface="Microsoft YaHei UI" panose="020B0503020204020204" pitchFamily="34" charset="-122"/>
              </a:rPr>
              <a:t> </a:t>
            </a:r>
          </a:p>
        </p:txBody>
      </p:sp>
      <p:pic>
        <p:nvPicPr>
          <p:cNvPr id="3" name="Picture 12" descr="38,067 Artificial Intelligence Icons - Free in SVG, PNG, ICO - IconScout">
            <a:extLst>
              <a:ext uri="{FF2B5EF4-FFF2-40B4-BE49-F238E27FC236}">
                <a16:creationId xmlns:a16="http://schemas.microsoft.com/office/drawing/2014/main" id="{68FD9766-6F0E-7FBF-1B1B-84AB59E44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851915" y="4117695"/>
            <a:ext cx="756343" cy="7563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9A7E4F-F972-DFC3-FD51-BEF2E1628A03}"/>
              </a:ext>
            </a:extLst>
          </p:cNvPr>
          <p:cNvSpPr txBox="1"/>
          <p:nvPr/>
        </p:nvSpPr>
        <p:spPr>
          <a:xfrm>
            <a:off x="5224795" y="5000800"/>
            <a:ext cx="2010582"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Retriever</a:t>
            </a:r>
          </a:p>
        </p:txBody>
      </p:sp>
      <p:sp>
        <p:nvSpPr>
          <p:cNvPr id="8" name="Can 7">
            <a:extLst>
              <a:ext uri="{FF2B5EF4-FFF2-40B4-BE49-F238E27FC236}">
                <a16:creationId xmlns:a16="http://schemas.microsoft.com/office/drawing/2014/main" id="{237AABD3-BC06-858A-A3DE-D04F0ABC6953}"/>
              </a:ext>
            </a:extLst>
          </p:cNvPr>
          <p:cNvSpPr/>
          <p:nvPr/>
        </p:nvSpPr>
        <p:spPr>
          <a:xfrm>
            <a:off x="9096774" y="4117081"/>
            <a:ext cx="756345" cy="75634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75F6238C-E377-EB2C-F136-6C80AEB53ADB}"/>
              </a:ext>
            </a:extLst>
          </p:cNvPr>
          <p:cNvSpPr txBox="1"/>
          <p:nvPr/>
        </p:nvSpPr>
        <p:spPr>
          <a:xfrm>
            <a:off x="8469655" y="5000186"/>
            <a:ext cx="2010582"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Database</a:t>
            </a:r>
          </a:p>
        </p:txBody>
      </p:sp>
      <p:pic>
        <p:nvPicPr>
          <p:cNvPr id="97282" name="Picture 2" descr="Bot Special Lineal color icon">
            <a:extLst>
              <a:ext uri="{FF2B5EF4-FFF2-40B4-BE49-F238E27FC236}">
                <a16:creationId xmlns:a16="http://schemas.microsoft.com/office/drawing/2014/main" id="{D7A19A9E-78E1-681A-FD2E-CE70E4765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545" y="4053662"/>
            <a:ext cx="883178" cy="8831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2A0B040-5CFE-0F02-F613-95EA9B838560}"/>
              </a:ext>
            </a:extLst>
          </p:cNvPr>
          <p:cNvSpPr txBox="1"/>
          <p:nvPr/>
        </p:nvSpPr>
        <p:spPr>
          <a:xfrm>
            <a:off x="632473" y="5000185"/>
            <a:ext cx="2010582"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grpSp>
        <p:nvGrpSpPr>
          <p:cNvPr id="25" name="Group 24">
            <a:extLst>
              <a:ext uri="{FF2B5EF4-FFF2-40B4-BE49-F238E27FC236}">
                <a16:creationId xmlns:a16="http://schemas.microsoft.com/office/drawing/2014/main" id="{248FFB9E-9562-A217-7583-F6642A771061}"/>
              </a:ext>
            </a:extLst>
          </p:cNvPr>
          <p:cNvGrpSpPr/>
          <p:nvPr/>
        </p:nvGrpSpPr>
        <p:grpSpPr>
          <a:xfrm>
            <a:off x="6653967" y="4432189"/>
            <a:ext cx="2391411" cy="127377"/>
            <a:chOff x="6813307" y="4432189"/>
            <a:chExt cx="1325381" cy="127377"/>
          </a:xfrm>
        </p:grpSpPr>
        <p:cxnSp>
          <p:nvCxnSpPr>
            <p:cNvPr id="11" name="Straight Connector 10">
              <a:extLst>
                <a:ext uri="{FF2B5EF4-FFF2-40B4-BE49-F238E27FC236}">
                  <a16:creationId xmlns:a16="http://schemas.microsoft.com/office/drawing/2014/main" id="{F2F2C928-DE51-4344-2224-3BD28860AF6D}"/>
                </a:ext>
              </a:extLst>
            </p:cNvPr>
            <p:cNvCxnSpPr>
              <a:cxnSpLocks/>
            </p:cNvCxnSpPr>
            <p:nvPr/>
          </p:nvCxnSpPr>
          <p:spPr>
            <a:xfrm flipH="1">
              <a:off x="6823817" y="4432189"/>
              <a:ext cx="1314871" cy="61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CBEB11-3CA7-675A-14B0-C61D3FA9CF6A}"/>
                </a:ext>
              </a:extLst>
            </p:cNvPr>
            <p:cNvCxnSpPr>
              <a:cxnSpLocks/>
            </p:cNvCxnSpPr>
            <p:nvPr/>
          </p:nvCxnSpPr>
          <p:spPr>
            <a:xfrm flipV="1">
              <a:off x="6813307" y="4558951"/>
              <a:ext cx="1314871" cy="61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a:extLst>
              <a:ext uri="{FF2B5EF4-FFF2-40B4-BE49-F238E27FC236}">
                <a16:creationId xmlns:a16="http://schemas.microsoft.com/office/drawing/2014/main" id="{F2EE5BD1-2A55-C27E-A27B-E897693983C7}"/>
              </a:ext>
            </a:extLst>
          </p:cNvPr>
          <p:cNvSpPr/>
          <p:nvPr/>
        </p:nvSpPr>
        <p:spPr>
          <a:xfrm>
            <a:off x="1866701" y="3922330"/>
            <a:ext cx="3985213" cy="941253"/>
          </a:xfrm>
          <a:prstGeom prst="arc">
            <a:avLst>
              <a:gd name="adj1" fmla="val 11024906"/>
              <a:gd name="adj2" fmla="val 21370027"/>
            </a:avLst>
          </a:prstGeom>
          <a:ln>
            <a:solidFill>
              <a:srgbClr val="C0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23" name="Arc 22">
            <a:extLst>
              <a:ext uri="{FF2B5EF4-FFF2-40B4-BE49-F238E27FC236}">
                <a16:creationId xmlns:a16="http://schemas.microsoft.com/office/drawing/2014/main" id="{1CC69D92-8514-3E27-D93D-98B2A2450498}"/>
              </a:ext>
            </a:extLst>
          </p:cNvPr>
          <p:cNvSpPr/>
          <p:nvPr/>
        </p:nvSpPr>
        <p:spPr>
          <a:xfrm rot="10800000">
            <a:off x="1866701" y="3995587"/>
            <a:ext cx="3985213" cy="941253"/>
          </a:xfrm>
          <a:prstGeom prst="arc">
            <a:avLst>
              <a:gd name="adj1" fmla="val 11024906"/>
              <a:gd name="adj2" fmla="val 21370027"/>
            </a:avLst>
          </a:prstGeom>
          <a:ln>
            <a:solidFill>
              <a:schemeClr val="tx2">
                <a:lumMod val="75000"/>
                <a:lumOff val="2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24" name="TextBox 23">
            <a:extLst>
              <a:ext uri="{FF2B5EF4-FFF2-40B4-BE49-F238E27FC236}">
                <a16:creationId xmlns:a16="http://schemas.microsoft.com/office/drawing/2014/main" id="{46FB76FC-3967-9D5E-21B2-16DAAD91A7A5}"/>
              </a:ext>
            </a:extLst>
          </p:cNvPr>
          <p:cNvSpPr txBox="1"/>
          <p:nvPr/>
        </p:nvSpPr>
        <p:spPr>
          <a:xfrm>
            <a:off x="1001486" y="2905933"/>
            <a:ext cx="9118209" cy="830997"/>
          </a:xfrm>
          <a:prstGeom prst="rect">
            <a:avLst/>
          </a:prstGeom>
          <a:noFill/>
        </p:spPr>
        <p:txBody>
          <a:bodyPr wrap="square" rtlCol="0">
            <a:spAutoFit/>
          </a:bodyPr>
          <a:lstStyle/>
          <a:p>
            <a:r>
              <a:rPr lang="en-CN" sz="1600" b="1" dirty="0">
                <a:solidFill>
                  <a:srgbClr val="C00000"/>
                </a:solidFill>
                <a:latin typeface="Constantia" panose="02030602050306030303" pitchFamily="18" charset="0"/>
                <a:ea typeface="Hannotate SC" panose="03000500000000000000" pitchFamily="66" charset="-122"/>
              </a:rPr>
              <a:t>IR4LLM, </a:t>
            </a:r>
            <a:r>
              <a:rPr lang="en-CN" sz="1600" b="1" u="sng" dirty="0">
                <a:solidFill>
                  <a:srgbClr val="C00000"/>
                </a:solidFill>
                <a:latin typeface="Constantia" panose="02030602050306030303" pitchFamily="18" charset="0"/>
                <a:ea typeface="Hannotate SC" panose="03000500000000000000" pitchFamily="66" charset="-122"/>
              </a:rPr>
              <a:t>RAG</a:t>
            </a:r>
            <a:endParaRPr lang="en-CN" sz="1600" u="sng" dirty="0">
              <a:solidFill>
                <a:srgbClr val="C00000"/>
              </a:solidFill>
              <a:latin typeface="Constantia" panose="02030602050306030303" pitchFamily="18" charset="0"/>
              <a:ea typeface="Hannotate SC" panose="03000500000000000000" pitchFamily="66" charset="-122"/>
            </a:endParaRPr>
          </a:p>
          <a:p>
            <a:r>
              <a:rPr lang="en-CN" sz="1600" dirty="0">
                <a:latin typeface="Constantia" panose="02030602050306030303" pitchFamily="18" charset="0"/>
                <a:ea typeface="Hannotate SC" panose="03000500000000000000" pitchFamily="66" charset="-122"/>
              </a:rPr>
              <a:t>1) knowledge augmentation, anti-hallucination, 2) attribution, knowledge grounding, trustworthy,     3) customization, domain-adaptation, 4) updatable, knowledge-freshness</a:t>
            </a:r>
            <a:r>
              <a:rPr lang="en-US" sz="1600" dirty="0">
                <a:latin typeface="Constantia" panose="02030602050306030303" pitchFamily="18" charset="0"/>
                <a:ea typeface="Hannotate SC" panose="03000500000000000000" pitchFamily="66" charset="-122"/>
              </a:rPr>
              <a:t>, </a:t>
            </a:r>
            <a:r>
              <a:rPr lang="en-US" altLang="zh-CN" sz="1600" dirty="0">
                <a:latin typeface="Constantia" panose="02030602050306030303" pitchFamily="18" charset="0"/>
                <a:ea typeface="Hannotate SC" panose="03000500000000000000" pitchFamily="66" charset="-122"/>
              </a:rPr>
              <a:t>5) long-context processing</a:t>
            </a:r>
            <a:endParaRPr lang="en-CN" sz="1600" b="1" dirty="0">
              <a:latin typeface="Constantia" panose="02030602050306030303" pitchFamily="18" charset="0"/>
              <a:ea typeface="Hannotate SC" panose="03000500000000000000" pitchFamily="66" charset="-122"/>
            </a:endParaRPr>
          </a:p>
        </p:txBody>
      </p:sp>
      <p:sp>
        <p:nvSpPr>
          <p:cNvPr id="26" name="TextBox 25">
            <a:extLst>
              <a:ext uri="{FF2B5EF4-FFF2-40B4-BE49-F238E27FC236}">
                <a16:creationId xmlns:a16="http://schemas.microsoft.com/office/drawing/2014/main" id="{5A457BA4-A37A-0F5D-26F0-F02B82B9F6F6}"/>
              </a:ext>
            </a:extLst>
          </p:cNvPr>
          <p:cNvSpPr txBox="1"/>
          <p:nvPr/>
        </p:nvSpPr>
        <p:spPr>
          <a:xfrm>
            <a:off x="1001486" y="5504222"/>
            <a:ext cx="9243045" cy="584775"/>
          </a:xfrm>
          <a:prstGeom prst="rect">
            <a:avLst/>
          </a:prstGeom>
          <a:noFill/>
        </p:spPr>
        <p:txBody>
          <a:bodyPr wrap="square" rtlCol="0">
            <a:spAutoFit/>
          </a:bodyPr>
          <a:lstStyle/>
          <a:p>
            <a:r>
              <a:rPr lang="en-US" altLang="zh-CN" sz="1600" b="1" dirty="0">
                <a:solidFill>
                  <a:srgbClr val="0070C0"/>
                </a:solidFill>
                <a:latin typeface="Constantia" panose="02030602050306030303" pitchFamily="18" charset="0"/>
                <a:ea typeface="Hannotate SC" panose="03000500000000000000" pitchFamily="66" charset="-122"/>
              </a:rPr>
              <a:t>LLM4IR</a:t>
            </a:r>
            <a:r>
              <a:rPr lang="zh-CN" altLang="en-US" sz="1600" b="1" dirty="0">
                <a:solidFill>
                  <a:srgbClr val="0070C0"/>
                </a:solidFill>
                <a:latin typeface="Constantia" panose="02030602050306030303" pitchFamily="18" charset="0"/>
                <a:ea typeface="Hannotate SC" panose="03000500000000000000" pitchFamily="66" charset="-122"/>
              </a:rPr>
              <a:t> </a:t>
            </a:r>
            <a:endParaRPr lang="en-CN" sz="1600" dirty="0">
              <a:latin typeface="Constantia" panose="02030602050306030303" pitchFamily="18" charset="0"/>
              <a:ea typeface="Hannotate SC" panose="03000500000000000000" pitchFamily="66" charset="-122"/>
            </a:endParaRPr>
          </a:p>
          <a:p>
            <a:r>
              <a:rPr lang="en-CN" sz="1600" dirty="0">
                <a:latin typeface="Constantia" panose="02030602050306030303" pitchFamily="18" charset="0"/>
                <a:ea typeface="Hannotate SC" panose="03000500000000000000" pitchFamily="66" charset="-122"/>
              </a:rPr>
              <a:t>More </a:t>
            </a:r>
            <a:r>
              <a:rPr lang="en-CN" sz="1600" u="sng" dirty="0">
                <a:latin typeface="Constantia" panose="02030602050306030303" pitchFamily="18" charset="0"/>
                <a:ea typeface="Hannotate SC" panose="03000500000000000000" pitchFamily="66" charset="-122"/>
              </a:rPr>
              <a:t>powerful</a:t>
            </a:r>
            <a:r>
              <a:rPr lang="en-CN" sz="1600" dirty="0">
                <a:latin typeface="Constantia" panose="02030602050306030303" pitchFamily="18" charset="0"/>
                <a:ea typeface="Hannotate SC" panose="03000500000000000000" pitchFamily="66" charset="-122"/>
              </a:rPr>
              <a:t> (更好用), more </a:t>
            </a:r>
            <a:r>
              <a:rPr lang="en-CN" sz="1600" u="sng" dirty="0">
                <a:latin typeface="Constantia" panose="02030602050306030303" pitchFamily="18" charset="0"/>
                <a:ea typeface="Hannotate SC" panose="03000500000000000000" pitchFamily="66" charset="-122"/>
              </a:rPr>
              <a:t>usable</a:t>
            </a:r>
            <a:r>
              <a:rPr lang="zh-CN" altLang="en-US" sz="1600" dirty="0">
                <a:latin typeface="Constantia" panose="02030602050306030303" pitchFamily="18" charset="0"/>
                <a:ea typeface="Hannotate SC" panose="03000500000000000000" pitchFamily="66" charset="-122"/>
              </a:rPr>
              <a:t> </a:t>
            </a:r>
            <a:r>
              <a:rPr lang="en-US" altLang="zh-CN" sz="1600" dirty="0">
                <a:latin typeface="Constantia" panose="02030602050306030303" pitchFamily="18" charset="0"/>
                <a:ea typeface="Hannotate SC" panose="03000500000000000000" pitchFamily="66" charset="-122"/>
              </a:rPr>
              <a:t>(</a:t>
            </a:r>
            <a:r>
              <a:rPr lang="zh-CN" altLang="en-US" sz="1600" dirty="0">
                <a:latin typeface="Constantia" panose="02030602050306030303" pitchFamily="18" charset="0"/>
                <a:ea typeface="Hannotate SC" panose="03000500000000000000" pitchFamily="66" charset="-122"/>
              </a:rPr>
              <a:t>更可用</a:t>
            </a:r>
            <a:r>
              <a:rPr lang="en-US" altLang="zh-CN" sz="1600" dirty="0">
                <a:latin typeface="Constantia" panose="02030602050306030303" pitchFamily="18" charset="0"/>
                <a:ea typeface="Hannotate SC" panose="03000500000000000000" pitchFamily="66" charset="-122"/>
              </a:rPr>
              <a:t>)</a:t>
            </a:r>
            <a:r>
              <a:rPr lang="en-CN" sz="1600" dirty="0">
                <a:latin typeface="Constantia" panose="02030602050306030303" pitchFamily="18" charset="0"/>
                <a:ea typeface="Hannotate SC" panose="03000500000000000000" pitchFamily="66" charset="-122"/>
              </a:rPr>
              <a:t>, more </a:t>
            </a:r>
            <a:r>
              <a:rPr lang="en-CN" sz="1600" u="sng" dirty="0">
                <a:latin typeface="Constantia" panose="02030602050306030303" pitchFamily="18" charset="0"/>
                <a:ea typeface="Hannotate SC" panose="03000500000000000000" pitchFamily="66" charset="-122"/>
              </a:rPr>
              <a:t>generalizable</a:t>
            </a:r>
            <a:r>
              <a:rPr lang="zh-CN" altLang="en-US" sz="1600" dirty="0">
                <a:latin typeface="Constantia" panose="02030602050306030303" pitchFamily="18" charset="0"/>
                <a:ea typeface="Hannotate SC" panose="03000500000000000000" pitchFamily="66" charset="-122"/>
              </a:rPr>
              <a:t> </a:t>
            </a:r>
            <a:r>
              <a:rPr lang="en-US" altLang="zh-CN" sz="1600" dirty="0">
                <a:latin typeface="Constantia" panose="02030602050306030303" pitchFamily="18" charset="0"/>
                <a:ea typeface="Hannotate SC" panose="03000500000000000000" pitchFamily="66" charset="-122"/>
              </a:rPr>
              <a:t>(</a:t>
            </a:r>
            <a:r>
              <a:rPr lang="zh-CN" altLang="en-US" sz="1600" dirty="0">
                <a:latin typeface="Constantia" panose="02030602050306030303" pitchFamily="18" charset="0"/>
                <a:ea typeface="Hannotate SC" panose="03000500000000000000" pitchFamily="66" charset="-122"/>
              </a:rPr>
              <a:t>更通用</a:t>
            </a:r>
            <a:r>
              <a:rPr lang="en-CN" sz="1600" dirty="0">
                <a:latin typeface="Constantia" panose="02030602050306030303" pitchFamily="18" charset="0"/>
                <a:ea typeface="Hannotate SC" panose="03000500000000000000" pitchFamily="66" charset="-122"/>
              </a:rPr>
              <a:t> </a:t>
            </a:r>
            <a:r>
              <a:rPr lang="en-US" altLang="zh-CN" sz="1600" dirty="0">
                <a:latin typeface="Constantia" panose="02030602050306030303" pitchFamily="18" charset="0"/>
                <a:ea typeface="Hannotate SC" panose="03000500000000000000" pitchFamily="66" charset="-122"/>
              </a:rPr>
              <a:t>) </a:t>
            </a:r>
            <a:r>
              <a:rPr lang="en-CN" sz="1600" dirty="0">
                <a:latin typeface="Constantia" panose="02030602050306030303" pitchFamily="18" charset="0"/>
                <a:ea typeface="Hannotate SC" panose="03000500000000000000" pitchFamily="66" charset="-122"/>
              </a:rPr>
              <a:t>retriever on top of LLMs</a:t>
            </a:r>
            <a:endParaRPr lang="en-CN" sz="1600" b="1" dirty="0">
              <a:latin typeface="Constantia" panose="02030602050306030303" pitchFamily="18" charset="0"/>
              <a:ea typeface="Hannotate SC" panose="03000500000000000000" pitchFamily="66" charset="-122"/>
            </a:endParaRPr>
          </a:p>
        </p:txBody>
      </p:sp>
    </p:spTree>
    <p:extLst>
      <p:ext uri="{BB962C8B-B14F-4D97-AF65-F5344CB8AC3E}">
        <p14:creationId xmlns:p14="http://schemas.microsoft.com/office/powerpoint/2010/main" val="2808720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702160" cy="1381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icrosoft YaHei UI" panose="020B0503020204020204" pitchFamily="34" charset="-122"/>
                <a:ea typeface="Microsoft YaHei UI" panose="020B0503020204020204" pitchFamily="34" charset="-122"/>
              </a:rPr>
              <a:t>LLMs have been (or will be) a general foundation to solve any task through </a:t>
            </a:r>
            <a:r>
              <a:rPr lang="en-US" altLang="zh-CN" sz="1800" u="sng" dirty="0">
                <a:latin typeface="Microsoft YaHei UI" panose="020B0503020204020204" pitchFamily="34" charset="-122"/>
                <a:ea typeface="Microsoft YaHei UI" panose="020B0503020204020204" pitchFamily="34" charset="-122"/>
              </a:rPr>
              <a:t>generation</a:t>
            </a:r>
          </a:p>
          <a:p>
            <a:r>
              <a:rPr lang="en-US" altLang="zh-CN" sz="1800" dirty="0">
                <a:latin typeface="Microsoft YaHei UI" panose="020B0503020204020204" pitchFamily="34" charset="-122"/>
                <a:ea typeface="Microsoft YaHei UI" panose="020B0503020204020204" pitchFamily="34" charset="-122"/>
              </a:rPr>
              <a:t>Information retrieval can be accomplished in the form of </a:t>
            </a:r>
            <a:r>
              <a:rPr lang="en-US" altLang="zh-CN" sz="1800" u="sng" dirty="0">
                <a:latin typeface="Microsoft YaHei UI" panose="020B0503020204020204" pitchFamily="34" charset="-122"/>
                <a:ea typeface="Microsoft YaHei UI" panose="020B0503020204020204" pitchFamily="34" charset="-122"/>
              </a:rPr>
              <a:t>generation</a:t>
            </a:r>
            <a:r>
              <a:rPr lang="en-US" altLang="zh-CN" sz="1800" dirty="0">
                <a:latin typeface="Microsoft YaHei UI" panose="020B0503020204020204" pitchFamily="34" charset="-122"/>
                <a:ea typeface="Microsoft YaHei UI" panose="020B0503020204020204" pitchFamily="34" charset="-122"/>
              </a:rPr>
              <a:t> as well</a:t>
            </a:r>
          </a:p>
          <a:p>
            <a:r>
              <a:rPr lang="en-US" altLang="zh-CN" sz="1800" dirty="0">
                <a:latin typeface="Microsoft YaHei UI" panose="020B0503020204020204" pitchFamily="34" charset="-122"/>
                <a:ea typeface="Microsoft YaHei UI" panose="020B0503020204020204" pitchFamily="34" charset="-122"/>
              </a:rPr>
              <a:t>Thus, the so-called </a:t>
            </a:r>
            <a:r>
              <a:rPr lang="en-US" altLang="zh-CN" sz="1800" b="1" u="sng" dirty="0">
                <a:latin typeface="Microsoft YaHei UI" panose="020B0503020204020204" pitchFamily="34" charset="-122"/>
                <a:ea typeface="Microsoft YaHei UI" panose="020B0503020204020204" pitchFamily="34" charset="-122"/>
              </a:rPr>
              <a:t>generative IR</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will be the ultimate solution</a:t>
            </a:r>
          </a:p>
        </p:txBody>
      </p:sp>
      <p:sp>
        <p:nvSpPr>
          <p:cNvPr id="3" name="TextBox 2">
            <a:extLst>
              <a:ext uri="{FF2B5EF4-FFF2-40B4-BE49-F238E27FC236}">
                <a16:creationId xmlns:a16="http://schemas.microsoft.com/office/drawing/2014/main" id="{0B17C4EC-39A9-9476-B799-D6C73D54D7EB}"/>
              </a:ext>
            </a:extLst>
          </p:cNvPr>
          <p:cNvSpPr txBox="1"/>
          <p:nvPr/>
        </p:nvSpPr>
        <p:spPr>
          <a:xfrm>
            <a:off x="1032888" y="3464669"/>
            <a:ext cx="1393714" cy="338554"/>
          </a:xfrm>
          <a:prstGeom prst="rect">
            <a:avLst/>
          </a:prstGeom>
          <a:noFill/>
        </p:spPr>
        <p:txBody>
          <a:bodyPr wrap="square">
            <a:spAutoFit/>
          </a:bodyPr>
          <a:lstStyle/>
          <a:p>
            <a:pPr algn="ctr"/>
            <a:r>
              <a:rPr lang="es-ES" sz="1600" b="1" dirty="0">
                <a:latin typeface="Constantia" panose="02030602050306030303" pitchFamily="18" charset="0"/>
              </a:rPr>
              <a:t>Database</a:t>
            </a:r>
            <a:endParaRPr lang="en-CN" b="1" dirty="0">
              <a:latin typeface="Constantia" panose="02030602050306030303" pitchFamily="18" charset="0"/>
            </a:endParaRPr>
          </a:p>
        </p:txBody>
      </p:sp>
      <p:grpSp>
        <p:nvGrpSpPr>
          <p:cNvPr id="4" name="Group 3">
            <a:extLst>
              <a:ext uri="{FF2B5EF4-FFF2-40B4-BE49-F238E27FC236}">
                <a16:creationId xmlns:a16="http://schemas.microsoft.com/office/drawing/2014/main" id="{21AC925E-80A0-82A1-B9D0-D2FB7DCFD0AB}"/>
              </a:ext>
            </a:extLst>
          </p:cNvPr>
          <p:cNvGrpSpPr/>
          <p:nvPr/>
        </p:nvGrpSpPr>
        <p:grpSpPr>
          <a:xfrm>
            <a:off x="1378122" y="3893534"/>
            <a:ext cx="662836" cy="678776"/>
            <a:chOff x="8240577" y="3904742"/>
            <a:chExt cx="662836" cy="678776"/>
          </a:xfrm>
        </p:grpSpPr>
        <p:pic>
          <p:nvPicPr>
            <p:cNvPr id="6" name="Picture 6" descr="Document Icons Responsive Color 128px icon">
              <a:extLst>
                <a:ext uri="{FF2B5EF4-FFF2-40B4-BE49-F238E27FC236}">
                  <a16:creationId xmlns:a16="http://schemas.microsoft.com/office/drawing/2014/main" id="{7C31A254-B042-37C9-371B-F659805A9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906" y="390474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cument Icons Responsive Color 128px icon">
              <a:extLst>
                <a:ext uri="{FF2B5EF4-FFF2-40B4-BE49-F238E27FC236}">
                  <a16:creationId xmlns:a16="http://schemas.microsoft.com/office/drawing/2014/main" id="{E9777E11-0902-7C0B-CE59-8E216A29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872" y="39360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 Icons Responsive Color 128px icon">
              <a:extLst>
                <a:ext uri="{FF2B5EF4-FFF2-40B4-BE49-F238E27FC236}">
                  <a16:creationId xmlns:a16="http://schemas.microsoft.com/office/drawing/2014/main" id="{1EA62020-CEA9-B793-4ADA-2EA5E4FF6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904" y="397171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cument Icons Responsive Color 128px icon">
              <a:extLst>
                <a:ext uri="{FF2B5EF4-FFF2-40B4-BE49-F238E27FC236}">
                  <a16:creationId xmlns:a16="http://schemas.microsoft.com/office/drawing/2014/main" id="{748926D4-79C0-D52A-7540-B6CE119C4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936" y="400222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ment Icons Responsive Color 128px icon">
              <a:extLst>
                <a:ext uri="{FF2B5EF4-FFF2-40B4-BE49-F238E27FC236}">
                  <a16:creationId xmlns:a16="http://schemas.microsoft.com/office/drawing/2014/main" id="{596043BF-186A-1346-DD98-A1A31910E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517" y="403663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ocument Icons Responsive Color 128px icon">
              <a:extLst>
                <a:ext uri="{FF2B5EF4-FFF2-40B4-BE49-F238E27FC236}">
                  <a16:creationId xmlns:a16="http://schemas.microsoft.com/office/drawing/2014/main" id="{9AE61FDC-7512-EE4A-0F4F-1A9604E73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611" y="407365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cument Icons Responsive Color 128px icon">
              <a:extLst>
                <a:ext uri="{FF2B5EF4-FFF2-40B4-BE49-F238E27FC236}">
                  <a16:creationId xmlns:a16="http://schemas.microsoft.com/office/drawing/2014/main" id="{BCC5FEE0-135A-1F27-FD53-B02992E28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577" y="4105011"/>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descr="Bot Special Lineal color icon">
            <a:extLst>
              <a:ext uri="{FF2B5EF4-FFF2-40B4-BE49-F238E27FC236}">
                <a16:creationId xmlns:a16="http://schemas.microsoft.com/office/drawing/2014/main" id="{513AAC32-1959-EEFE-4A3B-E0C89D13C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912" y="3895194"/>
            <a:ext cx="553110" cy="5531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FD219BF-7BBA-2799-1966-962556E2FA1C}"/>
              </a:ext>
            </a:extLst>
          </p:cNvPr>
          <p:cNvSpPr txBox="1"/>
          <p:nvPr/>
        </p:nvSpPr>
        <p:spPr>
          <a:xfrm>
            <a:off x="5237483" y="3521008"/>
            <a:ext cx="885967"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cxnSp>
        <p:nvCxnSpPr>
          <p:cNvPr id="16" name="Straight Connector 15">
            <a:extLst>
              <a:ext uri="{FF2B5EF4-FFF2-40B4-BE49-F238E27FC236}">
                <a16:creationId xmlns:a16="http://schemas.microsoft.com/office/drawing/2014/main" id="{A175638A-2A00-404E-A146-F9916F97FCB5}"/>
              </a:ext>
            </a:extLst>
          </p:cNvPr>
          <p:cNvCxnSpPr>
            <a:cxnSpLocks/>
            <a:stCxn id="14" idx="1"/>
            <a:endCxn id="8" idx="3"/>
          </p:cNvCxnSpPr>
          <p:nvPr/>
        </p:nvCxnSpPr>
        <p:spPr>
          <a:xfrm flipH="1" flipV="1">
            <a:off x="2010924" y="4164144"/>
            <a:ext cx="3392988" cy="760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7E7C8C-039C-8305-3F18-C47987668E2B}"/>
              </a:ext>
            </a:extLst>
          </p:cNvPr>
          <p:cNvSpPr txBox="1"/>
          <p:nvPr/>
        </p:nvSpPr>
        <p:spPr>
          <a:xfrm flipH="1">
            <a:off x="1192211" y="4685720"/>
            <a:ext cx="2969375"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1. Read into the LLM’s context</a:t>
            </a:r>
            <a:endParaRPr lang="en-CN" sz="1600" dirty="0">
              <a:latin typeface="Constantia" panose="02030602050306030303" pitchFamily="18" charset="0"/>
              <a:ea typeface="Klee Medium" panose="02020600000000000000" pitchFamily="18" charset="-128"/>
            </a:endParaRPr>
          </a:p>
        </p:txBody>
      </p:sp>
      <p:cxnSp>
        <p:nvCxnSpPr>
          <p:cNvPr id="22" name="Straight Connector 21">
            <a:extLst>
              <a:ext uri="{FF2B5EF4-FFF2-40B4-BE49-F238E27FC236}">
                <a16:creationId xmlns:a16="http://schemas.microsoft.com/office/drawing/2014/main" id="{E8D4DA2D-052D-CAF0-6EFE-B07D1C4F6F31}"/>
              </a:ext>
            </a:extLst>
          </p:cNvPr>
          <p:cNvCxnSpPr>
            <a:cxnSpLocks/>
            <a:stCxn id="35" idx="2"/>
            <a:endCxn id="14" idx="3"/>
          </p:cNvCxnSpPr>
          <p:nvPr/>
        </p:nvCxnSpPr>
        <p:spPr>
          <a:xfrm flipH="1">
            <a:off x="5957022" y="3299715"/>
            <a:ext cx="1896612" cy="87203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224D392-B5C6-C8BE-8379-AB8D9694D4A6}"/>
              </a:ext>
            </a:extLst>
          </p:cNvPr>
          <p:cNvSpPr txBox="1"/>
          <p:nvPr/>
        </p:nvSpPr>
        <p:spPr>
          <a:xfrm flipH="1">
            <a:off x="4482454" y="4685212"/>
            <a:ext cx="2526980"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2. Handle any IR task </a:t>
            </a:r>
            <a:endParaRPr lang="en-CN" sz="1600" dirty="0">
              <a:latin typeface="Constantia" panose="02030602050306030303" pitchFamily="18" charset="0"/>
              <a:ea typeface="Klee Medium" panose="02020600000000000000" pitchFamily="18" charset="-128"/>
            </a:endParaRPr>
          </a:p>
        </p:txBody>
      </p:sp>
      <p:sp>
        <p:nvSpPr>
          <p:cNvPr id="31" name="TextBox 30">
            <a:extLst>
              <a:ext uri="{FF2B5EF4-FFF2-40B4-BE49-F238E27FC236}">
                <a16:creationId xmlns:a16="http://schemas.microsoft.com/office/drawing/2014/main" id="{21622C23-7AC5-9913-24D5-8ACAD14F4E5E}"/>
              </a:ext>
            </a:extLst>
          </p:cNvPr>
          <p:cNvSpPr txBox="1"/>
          <p:nvPr/>
        </p:nvSpPr>
        <p:spPr>
          <a:xfrm flipH="1">
            <a:off x="8113315" y="3130087"/>
            <a:ext cx="2753876"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Search useful knowledge?</a:t>
            </a:r>
            <a:endParaRPr lang="en-CN" sz="1600" dirty="0">
              <a:latin typeface="Constantia" panose="02030602050306030303" pitchFamily="18" charset="0"/>
              <a:ea typeface="Klee Medium" panose="02020600000000000000" pitchFamily="18" charset="-128"/>
            </a:endParaRPr>
          </a:p>
        </p:txBody>
      </p:sp>
      <p:sp>
        <p:nvSpPr>
          <p:cNvPr id="32" name="TextBox 31">
            <a:extLst>
              <a:ext uri="{FF2B5EF4-FFF2-40B4-BE49-F238E27FC236}">
                <a16:creationId xmlns:a16="http://schemas.microsoft.com/office/drawing/2014/main" id="{25A45A42-309D-7F97-7668-A588A7AD8398}"/>
              </a:ext>
            </a:extLst>
          </p:cNvPr>
          <p:cNvSpPr txBox="1"/>
          <p:nvPr/>
        </p:nvSpPr>
        <p:spPr>
          <a:xfrm flipH="1">
            <a:off x="8120200" y="3654917"/>
            <a:ext cx="2753876"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Answer a question?</a:t>
            </a:r>
            <a:endParaRPr lang="en-CN" sz="1600" dirty="0">
              <a:latin typeface="Constantia" panose="02030602050306030303" pitchFamily="18" charset="0"/>
              <a:ea typeface="Klee Medium" panose="02020600000000000000" pitchFamily="18" charset="-128"/>
            </a:endParaRPr>
          </a:p>
        </p:txBody>
      </p:sp>
      <p:sp>
        <p:nvSpPr>
          <p:cNvPr id="33" name="TextBox 32">
            <a:extLst>
              <a:ext uri="{FF2B5EF4-FFF2-40B4-BE49-F238E27FC236}">
                <a16:creationId xmlns:a16="http://schemas.microsoft.com/office/drawing/2014/main" id="{17E62781-2E6B-2278-F0D7-5711FB4051B1}"/>
              </a:ext>
            </a:extLst>
          </p:cNvPr>
          <p:cNvSpPr txBox="1"/>
          <p:nvPr/>
        </p:nvSpPr>
        <p:spPr>
          <a:xfrm flipH="1">
            <a:off x="8113315" y="4177575"/>
            <a:ext cx="2753876"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Verify a statement?</a:t>
            </a:r>
            <a:endParaRPr lang="en-CN" sz="1600" dirty="0">
              <a:latin typeface="Constantia" panose="02030602050306030303" pitchFamily="18" charset="0"/>
              <a:ea typeface="Klee Medium" panose="02020600000000000000" pitchFamily="18" charset="-128"/>
            </a:endParaRPr>
          </a:p>
        </p:txBody>
      </p:sp>
      <p:sp>
        <p:nvSpPr>
          <p:cNvPr id="34" name="TextBox 33">
            <a:extLst>
              <a:ext uri="{FF2B5EF4-FFF2-40B4-BE49-F238E27FC236}">
                <a16:creationId xmlns:a16="http://schemas.microsoft.com/office/drawing/2014/main" id="{D3023651-1A20-E879-65D3-9D4EC1E4F0C0}"/>
              </a:ext>
            </a:extLst>
          </p:cNvPr>
          <p:cNvSpPr txBox="1"/>
          <p:nvPr/>
        </p:nvSpPr>
        <p:spPr>
          <a:xfrm flipH="1">
            <a:off x="8113315" y="4730087"/>
            <a:ext cx="2753876"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Chat based on knowledge?</a:t>
            </a:r>
            <a:endParaRPr lang="en-CN" sz="1600" dirty="0">
              <a:latin typeface="Constantia" panose="02030602050306030303" pitchFamily="18" charset="0"/>
              <a:ea typeface="Klee Medium" panose="02020600000000000000" pitchFamily="18" charset="-128"/>
            </a:endParaRPr>
          </a:p>
        </p:txBody>
      </p:sp>
      <p:sp>
        <p:nvSpPr>
          <p:cNvPr id="35" name="Oval 34">
            <a:extLst>
              <a:ext uri="{FF2B5EF4-FFF2-40B4-BE49-F238E27FC236}">
                <a16:creationId xmlns:a16="http://schemas.microsoft.com/office/drawing/2014/main" id="{6B9C840C-AA4F-1D09-D4F9-742704226F4E}"/>
              </a:ext>
            </a:extLst>
          </p:cNvPr>
          <p:cNvSpPr/>
          <p:nvPr/>
        </p:nvSpPr>
        <p:spPr>
          <a:xfrm>
            <a:off x="7853634" y="3245715"/>
            <a:ext cx="108000" cy="108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Oval 35">
            <a:extLst>
              <a:ext uri="{FF2B5EF4-FFF2-40B4-BE49-F238E27FC236}">
                <a16:creationId xmlns:a16="http://schemas.microsoft.com/office/drawing/2014/main" id="{33AFE17F-AE38-3DA0-CCD6-01C8B990C072}"/>
              </a:ext>
            </a:extLst>
          </p:cNvPr>
          <p:cNvSpPr/>
          <p:nvPr/>
        </p:nvSpPr>
        <p:spPr>
          <a:xfrm>
            <a:off x="7857997" y="3770194"/>
            <a:ext cx="108000" cy="108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Oval 36">
            <a:extLst>
              <a:ext uri="{FF2B5EF4-FFF2-40B4-BE49-F238E27FC236}">
                <a16:creationId xmlns:a16="http://schemas.microsoft.com/office/drawing/2014/main" id="{C0DA8A78-9CCA-FB53-D2B3-259B20F1E4B2}"/>
              </a:ext>
            </a:extLst>
          </p:cNvPr>
          <p:cNvSpPr/>
          <p:nvPr/>
        </p:nvSpPr>
        <p:spPr>
          <a:xfrm>
            <a:off x="7853634" y="4292852"/>
            <a:ext cx="108000" cy="108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37">
            <a:extLst>
              <a:ext uri="{FF2B5EF4-FFF2-40B4-BE49-F238E27FC236}">
                <a16:creationId xmlns:a16="http://schemas.microsoft.com/office/drawing/2014/main" id="{6217A00B-1888-D877-6292-DA2CB0DC4C98}"/>
              </a:ext>
            </a:extLst>
          </p:cNvPr>
          <p:cNvSpPr/>
          <p:nvPr/>
        </p:nvSpPr>
        <p:spPr>
          <a:xfrm>
            <a:off x="7853634" y="4815510"/>
            <a:ext cx="108000" cy="108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1" name="Straight Connector 40">
            <a:extLst>
              <a:ext uri="{FF2B5EF4-FFF2-40B4-BE49-F238E27FC236}">
                <a16:creationId xmlns:a16="http://schemas.microsoft.com/office/drawing/2014/main" id="{962FA7C3-84CA-C7CA-2623-DCAE54736626}"/>
              </a:ext>
            </a:extLst>
          </p:cNvPr>
          <p:cNvCxnSpPr>
            <a:cxnSpLocks/>
            <a:stCxn id="36" idx="2"/>
            <a:endCxn id="14" idx="3"/>
          </p:cNvCxnSpPr>
          <p:nvPr/>
        </p:nvCxnSpPr>
        <p:spPr>
          <a:xfrm flipH="1">
            <a:off x="5957022" y="3824194"/>
            <a:ext cx="1900975" cy="34755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55AD64-9BD4-F587-39EA-80D77DF102B5}"/>
              </a:ext>
            </a:extLst>
          </p:cNvPr>
          <p:cNvCxnSpPr>
            <a:cxnSpLocks/>
            <a:stCxn id="37" idx="2"/>
            <a:endCxn id="14" idx="3"/>
          </p:cNvCxnSpPr>
          <p:nvPr/>
        </p:nvCxnSpPr>
        <p:spPr>
          <a:xfrm flipH="1" flipV="1">
            <a:off x="5957022" y="4171749"/>
            <a:ext cx="1896612" cy="175103"/>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B8A860-3091-9DB5-380E-A167166D784D}"/>
              </a:ext>
            </a:extLst>
          </p:cNvPr>
          <p:cNvCxnSpPr>
            <a:cxnSpLocks/>
            <a:stCxn id="38" idx="1"/>
            <a:endCxn id="14" idx="3"/>
          </p:cNvCxnSpPr>
          <p:nvPr/>
        </p:nvCxnSpPr>
        <p:spPr>
          <a:xfrm flipH="1" flipV="1">
            <a:off x="5957022" y="4171749"/>
            <a:ext cx="1912428" cy="65957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2AE193E-7508-0BF7-087C-5D6C1DA97CC3}"/>
              </a:ext>
            </a:extLst>
          </p:cNvPr>
          <p:cNvSpPr txBox="1"/>
          <p:nvPr/>
        </p:nvSpPr>
        <p:spPr>
          <a:xfrm flipH="1">
            <a:off x="8198337" y="5162002"/>
            <a:ext cx="2010523"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73089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42601" cy="1510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icrosoft YaHei UI" panose="020B0503020204020204" pitchFamily="34" charset="-122"/>
                <a:ea typeface="Microsoft YaHei UI" panose="020B0503020204020204" pitchFamily="34" charset="-122"/>
              </a:rPr>
              <a:t>However, there is still a long way to go to realize the </a:t>
            </a:r>
            <a:r>
              <a:rPr lang="en-US" altLang="zh-CN" sz="1800" u="sng" dirty="0">
                <a:latin typeface="Microsoft YaHei UI" panose="020B0503020204020204" pitchFamily="34" charset="-122"/>
                <a:ea typeface="Microsoft YaHei UI" panose="020B0503020204020204" pitchFamily="34" charset="-122"/>
              </a:rPr>
              <a:t>ideal form</a:t>
            </a:r>
            <a:r>
              <a:rPr lang="en-US" altLang="zh-CN" sz="1800" dirty="0">
                <a:latin typeface="Microsoft YaHei UI" panose="020B0503020204020204" pitchFamily="34" charset="-122"/>
                <a:ea typeface="Microsoft YaHei UI" panose="020B0503020204020204" pitchFamily="34" charset="-122"/>
              </a:rPr>
              <a:t> of generative IR</a:t>
            </a:r>
          </a:p>
          <a:p>
            <a:r>
              <a:rPr lang="en-US" altLang="zh-CN" sz="1800" b="1" dirty="0">
                <a:latin typeface="Microsoft YaHei UI" panose="020B0503020204020204" pitchFamily="34" charset="-122"/>
                <a:ea typeface="Microsoft YaHei UI" panose="020B0503020204020204" pitchFamily="34" charset="-122"/>
              </a:rPr>
              <a:t>Necessary conditions</a:t>
            </a:r>
            <a:r>
              <a:rPr lang="en-US" altLang="zh-CN" sz="1800" dirty="0">
                <a:latin typeface="Microsoft YaHei UI" panose="020B0503020204020204" pitchFamily="34" charset="-122"/>
                <a:ea typeface="Microsoft YaHei UI" panose="020B0503020204020204" pitchFamily="34" charset="-122"/>
              </a:rPr>
              <a:t>: sufficiently </a:t>
            </a:r>
            <a:r>
              <a:rPr lang="en-US" altLang="zh-CN" sz="1800" u="sng" dirty="0">
                <a:latin typeface="Microsoft YaHei UI" panose="020B0503020204020204" pitchFamily="34" charset="-122"/>
                <a:ea typeface="Microsoft YaHei UI" panose="020B0503020204020204" pitchFamily="34" charset="-122"/>
              </a:rPr>
              <a:t>long (</a:t>
            </a:r>
            <a:r>
              <a:rPr lang="zh-CN" altLang="en-US" sz="1800" u="sng" dirty="0">
                <a:latin typeface="Microsoft YaHei UI" panose="020B0503020204020204" pitchFamily="34" charset="-122"/>
                <a:ea typeface="Microsoft YaHei UI" panose="020B0503020204020204" pitchFamily="34" charset="-122"/>
              </a:rPr>
              <a:t>长</a:t>
            </a:r>
            <a:r>
              <a:rPr lang="en-US" altLang="zh-CN" sz="1800" u="sng"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 sufficient </a:t>
            </a:r>
            <a:r>
              <a:rPr lang="en-US" altLang="zh-CN" sz="1800" u="sng" dirty="0">
                <a:latin typeface="Microsoft YaHei UI" panose="020B0503020204020204" pitchFamily="34" charset="-122"/>
                <a:ea typeface="Microsoft YaHei UI" panose="020B0503020204020204" pitchFamily="34" charset="-122"/>
              </a:rPr>
              <a:t>strong (</a:t>
            </a:r>
            <a:r>
              <a:rPr lang="zh-CN" altLang="en-US" sz="1800" u="sng" dirty="0">
                <a:latin typeface="Microsoft YaHei UI" panose="020B0503020204020204" pitchFamily="34" charset="-122"/>
                <a:ea typeface="Microsoft YaHei UI" panose="020B0503020204020204" pitchFamily="34" charset="-122"/>
              </a:rPr>
              <a:t>强</a:t>
            </a:r>
            <a:r>
              <a:rPr lang="en-US" altLang="zh-CN" sz="1800" u="sng"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 sufficiently </a:t>
            </a:r>
            <a:r>
              <a:rPr lang="en-US" altLang="zh-CN" sz="1800" u="sng" dirty="0">
                <a:latin typeface="Microsoft YaHei UI" panose="020B0503020204020204" pitchFamily="34" charset="-122"/>
                <a:ea typeface="Microsoft YaHei UI" panose="020B0503020204020204" pitchFamily="34" charset="-122"/>
              </a:rPr>
              <a:t>low-cost (</a:t>
            </a:r>
            <a:r>
              <a:rPr lang="zh-CN" altLang="en-US" sz="1800" u="sng" dirty="0">
                <a:latin typeface="Microsoft YaHei UI" panose="020B0503020204020204" pitchFamily="34" charset="-122"/>
                <a:ea typeface="Microsoft YaHei UI" panose="020B0503020204020204" pitchFamily="34" charset="-122"/>
              </a:rPr>
              <a:t>省</a:t>
            </a:r>
            <a:r>
              <a:rPr lang="en-US" altLang="zh-CN" sz="1800" u="sng" dirty="0">
                <a:latin typeface="Microsoft YaHei UI" panose="020B0503020204020204" pitchFamily="34" charset="-122"/>
                <a:ea typeface="Microsoft YaHei UI" panose="020B0503020204020204" pitchFamily="34" charset="-122"/>
              </a:rPr>
              <a:t>)</a:t>
            </a:r>
          </a:p>
        </p:txBody>
      </p:sp>
      <p:grpSp>
        <p:nvGrpSpPr>
          <p:cNvPr id="6" name="Group 5">
            <a:extLst>
              <a:ext uri="{FF2B5EF4-FFF2-40B4-BE49-F238E27FC236}">
                <a16:creationId xmlns:a16="http://schemas.microsoft.com/office/drawing/2014/main" id="{13DD49A3-7747-F954-FC0D-1285989C092F}"/>
              </a:ext>
            </a:extLst>
          </p:cNvPr>
          <p:cNvGrpSpPr/>
          <p:nvPr/>
        </p:nvGrpSpPr>
        <p:grpSpPr>
          <a:xfrm>
            <a:off x="741663" y="2733627"/>
            <a:ext cx="4810864" cy="3136356"/>
            <a:chOff x="1032888" y="3305034"/>
            <a:chExt cx="4810864" cy="3136356"/>
          </a:xfrm>
        </p:grpSpPr>
        <p:pic>
          <p:nvPicPr>
            <p:cNvPr id="65538" name="Picture 2" descr="How Does Large Language Models Use Long Contexts? | by Cobus Greyling |  Medium">
              <a:extLst>
                <a:ext uri="{FF2B5EF4-FFF2-40B4-BE49-F238E27FC236}">
                  <a16:creationId xmlns:a16="http://schemas.microsoft.com/office/drawing/2014/main" id="{8AD6A928-6C0B-27D7-90E3-DC90E44B1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888" y="3305034"/>
              <a:ext cx="4626851" cy="31363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4C9037-FC1C-DB37-A9AC-61C2ECC525F8}"/>
                </a:ext>
              </a:extLst>
            </p:cNvPr>
            <p:cNvSpPr txBox="1"/>
            <p:nvPr/>
          </p:nvSpPr>
          <p:spPr>
            <a:xfrm>
              <a:off x="5002924" y="6157610"/>
              <a:ext cx="840828" cy="283780"/>
            </a:xfrm>
            <a:prstGeom prst="rect">
              <a:avLst/>
            </a:prstGeom>
            <a:solidFill>
              <a:schemeClr val="bg1"/>
            </a:solidFill>
          </p:spPr>
          <p:txBody>
            <a:bodyPr wrap="square" rtlCol="0">
              <a:spAutoFit/>
            </a:bodyPr>
            <a:lstStyle/>
            <a:p>
              <a:endParaRPr lang="en-CN" dirty="0"/>
            </a:p>
          </p:txBody>
        </p:sp>
      </p:grpSp>
      <p:sp>
        <p:nvSpPr>
          <p:cNvPr id="8" name="TextBox 7">
            <a:extLst>
              <a:ext uri="{FF2B5EF4-FFF2-40B4-BE49-F238E27FC236}">
                <a16:creationId xmlns:a16="http://schemas.microsoft.com/office/drawing/2014/main" id="{B6BC8F73-BFDA-BE73-C652-2C21B5DD5DB9}"/>
              </a:ext>
            </a:extLst>
          </p:cNvPr>
          <p:cNvSpPr txBox="1"/>
          <p:nvPr/>
        </p:nvSpPr>
        <p:spPr>
          <a:xfrm flipH="1">
            <a:off x="5132113" y="3438139"/>
            <a:ext cx="6221689" cy="2031325"/>
          </a:xfrm>
          <a:prstGeom prst="rect">
            <a:avLst/>
          </a:prstGeom>
          <a:noFill/>
        </p:spPr>
        <p:txBody>
          <a:bodyPr wrap="square" rtlCol="0">
            <a:spAutoFit/>
          </a:bodyPr>
          <a:lstStyle/>
          <a:p>
            <a:r>
              <a:rPr lang="en-US" dirty="0">
                <a:latin typeface="Constantia" panose="02030602050306030303" pitchFamily="18" charset="0"/>
                <a:ea typeface="Klee Medium" panose="02020600000000000000" pitchFamily="18" charset="-128"/>
              </a:rPr>
              <a:t>The current </a:t>
            </a:r>
            <a:r>
              <a:rPr lang="en-US" b="1" dirty="0">
                <a:latin typeface="Constantia" panose="02030602050306030303" pitchFamily="18" charset="0"/>
                <a:ea typeface="Klee Medium" panose="02020600000000000000" pitchFamily="18" charset="-128"/>
              </a:rPr>
              <a:t>bottleneck</a:t>
            </a:r>
          </a:p>
          <a:p>
            <a:pPr marL="285750" indent="-285750">
              <a:buFont typeface="Arial" panose="020B0604020202020204" pitchFamily="34" charset="0"/>
              <a:buChar char="•"/>
            </a:pPr>
            <a:r>
              <a:rPr lang="en-US" dirty="0">
                <a:latin typeface="Constantia" panose="02030602050306030303" pitchFamily="18" charset="0"/>
                <a:ea typeface="Klee Medium" panose="02020600000000000000" pitchFamily="18" charset="-128"/>
              </a:rPr>
              <a:t>Although the LLM’s context length is soaring (million-scale by now), it’s still unable to handle scenarios like open-domain QA (billion-scale). Yet, doc-QA is OK.</a:t>
            </a:r>
          </a:p>
          <a:p>
            <a:pPr marL="285750" indent="-285750">
              <a:buFont typeface="Arial" panose="020B0604020202020204" pitchFamily="34" charset="0"/>
              <a:buChar char="•"/>
            </a:pPr>
            <a:r>
              <a:rPr lang="en-US" dirty="0">
                <a:latin typeface="Constantia" panose="02030602050306030303" pitchFamily="18" charset="0"/>
                <a:ea typeface="Klee Medium" panose="02020600000000000000" pitchFamily="18" charset="-128"/>
              </a:rPr>
              <a:t>It’s technically difficult and infeasible to further expand the context length given the current </a:t>
            </a:r>
            <a:r>
              <a:rPr lang="en-US" u="sng" dirty="0">
                <a:latin typeface="Constantia" panose="02030602050306030303" pitchFamily="18" charset="0"/>
                <a:ea typeface="Klee Medium" panose="02020600000000000000" pitchFamily="18" charset="-128"/>
              </a:rPr>
              <a:t>hardware and system conditions</a:t>
            </a:r>
            <a:r>
              <a:rPr lang="en-US" dirty="0">
                <a:latin typeface="Constantia" panose="02030602050306030303" pitchFamily="18" charset="0"/>
                <a:ea typeface="Klee Medium" panose="02020600000000000000" pitchFamily="18" charset="-128"/>
              </a:rPr>
              <a:t> (probably solvable in 100 years or earlier)</a:t>
            </a:r>
            <a:endParaRPr lang="en-CN"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855976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6"/>
            <a:ext cx="10605656" cy="45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Generative IR</a:t>
            </a:r>
          </a:p>
        </p:txBody>
      </p:sp>
      <p:sp>
        <p:nvSpPr>
          <p:cNvPr id="8" name="TextBox 7">
            <a:extLst>
              <a:ext uri="{FF2B5EF4-FFF2-40B4-BE49-F238E27FC236}">
                <a16:creationId xmlns:a16="http://schemas.microsoft.com/office/drawing/2014/main" id="{98115557-6049-9D92-E9DD-2931D1798B12}"/>
              </a:ext>
            </a:extLst>
          </p:cNvPr>
          <p:cNvSpPr txBox="1"/>
          <p:nvPr/>
        </p:nvSpPr>
        <p:spPr>
          <a:xfrm>
            <a:off x="4777801" y="4509858"/>
            <a:ext cx="3433569" cy="369332"/>
          </a:xfrm>
          <a:prstGeom prst="rect">
            <a:avLst/>
          </a:prstGeom>
          <a:noFill/>
        </p:spPr>
        <p:txBody>
          <a:bodyPr wrap="none" rtlCol="0">
            <a:spAutoFit/>
          </a:bodyPr>
          <a:lstStyle/>
          <a:p>
            <a:pPr algn="ctr"/>
            <a:r>
              <a:rPr lang="en-CN" dirty="0">
                <a:solidFill>
                  <a:srgbClr val="1E43FF"/>
                </a:solidFill>
                <a:hlinkClick r:id="rId3">
                  <a:extLst>
                    <a:ext uri="{A12FA001-AC4F-418D-AE19-62706E023703}">
                      <ahyp:hlinkClr xmlns:ahyp="http://schemas.microsoft.com/office/drawing/2018/hyperlinkcolor" val="tx"/>
                    </a:ext>
                  </a:extLst>
                </a:hlinkClick>
              </a:rPr>
              <a:t>https://arxiv.org/pdf/2402.09760</a:t>
            </a:r>
            <a:r>
              <a:rPr lang="en-CN" dirty="0">
                <a:solidFill>
                  <a:srgbClr val="1E43FF"/>
                </a:solidFill>
              </a:rPr>
              <a:t> </a:t>
            </a:r>
          </a:p>
        </p:txBody>
      </p:sp>
      <p:pic>
        <p:nvPicPr>
          <p:cNvPr id="11" name="Picture 10">
            <a:extLst>
              <a:ext uri="{FF2B5EF4-FFF2-40B4-BE49-F238E27FC236}">
                <a16:creationId xmlns:a16="http://schemas.microsoft.com/office/drawing/2014/main" id="{E7C3C96E-C9C3-FF24-1B35-E5113825E119}"/>
              </a:ext>
            </a:extLst>
          </p:cNvPr>
          <p:cNvPicPr>
            <a:picLocks noChangeAspect="1"/>
          </p:cNvPicPr>
          <p:nvPr/>
        </p:nvPicPr>
        <p:blipFill>
          <a:blip r:embed="rId4"/>
          <a:stretch>
            <a:fillRect/>
          </a:stretch>
        </p:blipFill>
        <p:spPr>
          <a:xfrm>
            <a:off x="1888240" y="2348142"/>
            <a:ext cx="8415519" cy="2074311"/>
          </a:xfrm>
          <a:prstGeom prst="rect">
            <a:avLst/>
          </a:prstGeom>
        </p:spPr>
      </p:pic>
      <p:sp>
        <p:nvSpPr>
          <p:cNvPr id="12" name="TextBox 11">
            <a:extLst>
              <a:ext uri="{FF2B5EF4-FFF2-40B4-BE49-F238E27FC236}">
                <a16:creationId xmlns:a16="http://schemas.microsoft.com/office/drawing/2014/main" id="{08C42445-A308-1206-F9FA-252F91940A05}"/>
              </a:ext>
            </a:extLst>
          </p:cNvPr>
          <p:cNvSpPr txBox="1"/>
          <p:nvPr/>
        </p:nvSpPr>
        <p:spPr>
          <a:xfrm>
            <a:off x="3872297" y="4512248"/>
            <a:ext cx="905504" cy="369332"/>
          </a:xfrm>
          <a:prstGeom prst="rect">
            <a:avLst/>
          </a:prstGeom>
          <a:noFill/>
        </p:spPr>
        <p:txBody>
          <a:bodyPr wrap="none" rtlCol="0">
            <a:spAutoFit/>
          </a:bodyPr>
          <a:lstStyle/>
          <a:p>
            <a:r>
              <a:rPr lang="en-CN" b="1" dirty="0"/>
              <a:t>ACL’24</a:t>
            </a:r>
          </a:p>
        </p:txBody>
      </p:sp>
    </p:spTree>
    <p:extLst>
      <p:ext uri="{BB962C8B-B14F-4D97-AF65-F5344CB8AC3E}">
        <p14:creationId xmlns:p14="http://schemas.microsoft.com/office/powerpoint/2010/main" val="3643113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605656" cy="1510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Background</a:t>
            </a:r>
            <a:r>
              <a:rPr lang="en-US" altLang="zh-CN" sz="1800" dirty="0">
                <a:latin typeface="Microsoft YaHei UI" panose="020B0503020204020204" pitchFamily="34" charset="-122"/>
                <a:ea typeface="Microsoft YaHei UI" panose="020B0503020204020204" pitchFamily="34" charset="-122"/>
              </a:rPr>
              <a:t>: RAG-based long context understanding, </a:t>
            </a:r>
            <a:r>
              <a:rPr lang="en-US" altLang="zh-CN" sz="1800" b="1" u="sng" dirty="0">
                <a:solidFill>
                  <a:srgbClr val="C00000"/>
                </a:solidFill>
                <a:latin typeface="Microsoft YaHei UI" panose="020B0503020204020204" pitchFamily="34" charset="-122"/>
                <a:ea typeface="Microsoft YaHei UI" panose="020B0503020204020204" pitchFamily="34" charset="-122"/>
              </a:rPr>
              <a:t>chunking</a:t>
            </a:r>
            <a:r>
              <a:rPr lang="en-US" altLang="zh-CN" sz="1800" dirty="0">
                <a:latin typeface="Microsoft YaHei UI" panose="020B0503020204020204" pitchFamily="34" charset="-122"/>
                <a:ea typeface="Microsoft YaHei UI" panose="020B0503020204020204" pitchFamily="34" charset="-122"/>
              </a:rPr>
              <a:t>-&gt;</a:t>
            </a:r>
            <a:r>
              <a:rPr lang="en-US" altLang="zh-CN" sz="1800" u="sng" dirty="0">
                <a:latin typeface="Microsoft YaHei UI" panose="020B0503020204020204" pitchFamily="34" charset="-122"/>
                <a:ea typeface="Microsoft YaHei UI" panose="020B0503020204020204" pitchFamily="34" charset="-122"/>
              </a:rPr>
              <a:t>retrieval</a:t>
            </a:r>
            <a:r>
              <a:rPr lang="en-US" altLang="zh-CN" sz="1800" dirty="0">
                <a:latin typeface="Microsoft YaHei UI" panose="020B0503020204020204" pitchFamily="34" charset="-122"/>
                <a:ea typeface="Microsoft YaHei UI" panose="020B0503020204020204" pitchFamily="34" charset="-122"/>
              </a:rPr>
              <a:t>-&gt;</a:t>
            </a:r>
            <a:r>
              <a:rPr lang="en-US" altLang="zh-CN" sz="1800" u="sng" dirty="0">
                <a:latin typeface="Microsoft YaHei UI" panose="020B0503020204020204" pitchFamily="34" charset="-122"/>
                <a:ea typeface="Microsoft YaHei UI" panose="020B0503020204020204" pitchFamily="34" charset="-122"/>
              </a:rPr>
              <a:t>generation</a:t>
            </a:r>
          </a:p>
          <a:p>
            <a:r>
              <a:rPr lang="en-US" altLang="zh-CN" sz="1800" b="1" dirty="0">
                <a:latin typeface="Microsoft YaHei UI" panose="020B0503020204020204" pitchFamily="34" charset="-122"/>
                <a:ea typeface="Microsoft YaHei UI" panose="020B0503020204020204" pitchFamily="34" charset="-122"/>
              </a:rPr>
              <a:t>The problem</a:t>
            </a:r>
            <a:r>
              <a:rPr lang="en-US" altLang="zh-CN" sz="1800" dirty="0">
                <a:latin typeface="Microsoft YaHei UI" panose="020B0503020204020204" pitchFamily="34" charset="-122"/>
                <a:ea typeface="Microsoft YaHei UI" panose="020B0503020204020204" pitchFamily="34" charset="-122"/>
              </a:rPr>
              <a:t>: chunking </a:t>
            </a:r>
            <a:r>
              <a:rPr lang="en-US" altLang="zh-CN" sz="1800" u="sng" dirty="0">
                <a:latin typeface="Microsoft YaHei UI" panose="020B0503020204020204" pitchFamily="34" charset="-122"/>
                <a:ea typeface="Microsoft YaHei UI" panose="020B0503020204020204" pitchFamily="34" charset="-122"/>
              </a:rPr>
              <a:t>breaks the coherence</a:t>
            </a:r>
            <a:r>
              <a:rPr lang="en-US" altLang="zh-CN" sz="1800" dirty="0">
                <a:latin typeface="Microsoft YaHei UI" panose="020B0503020204020204" pitchFamily="34" charset="-122"/>
                <a:ea typeface="Microsoft YaHei UI" panose="020B0503020204020204" pitchFamily="34" charset="-122"/>
              </a:rPr>
              <a:t> of context and lead to possible incomplete retrieval of useful informaiton</a:t>
            </a:r>
          </a:p>
        </p:txBody>
      </p:sp>
      <p:sp>
        <p:nvSpPr>
          <p:cNvPr id="19" name="TextBox 18">
            <a:extLst>
              <a:ext uri="{FF2B5EF4-FFF2-40B4-BE49-F238E27FC236}">
                <a16:creationId xmlns:a16="http://schemas.microsoft.com/office/drawing/2014/main" id="{CD50DF77-8D2F-92D6-69AD-8398CACC911D}"/>
              </a:ext>
            </a:extLst>
          </p:cNvPr>
          <p:cNvSpPr txBox="1"/>
          <p:nvPr/>
        </p:nvSpPr>
        <p:spPr>
          <a:xfrm>
            <a:off x="1579853" y="3214232"/>
            <a:ext cx="1720822" cy="338554"/>
          </a:xfrm>
          <a:prstGeom prst="rect">
            <a:avLst/>
          </a:prstGeom>
          <a:noFill/>
        </p:spPr>
        <p:txBody>
          <a:bodyPr wrap="square">
            <a:spAutoFit/>
          </a:bodyPr>
          <a:lstStyle/>
          <a:p>
            <a:pPr algn="ctr"/>
            <a:r>
              <a:rPr lang="es-ES" sz="1600" b="1" dirty="0">
                <a:latin typeface="Constantia" panose="02030602050306030303" pitchFamily="18" charset="0"/>
              </a:rPr>
              <a:t>A very long doc</a:t>
            </a:r>
            <a:endParaRPr lang="en-CN" b="1" dirty="0">
              <a:latin typeface="Constantia" panose="02030602050306030303" pitchFamily="18" charset="0"/>
            </a:endParaRPr>
          </a:p>
        </p:txBody>
      </p:sp>
      <p:grpSp>
        <p:nvGrpSpPr>
          <p:cNvPr id="36" name="Group 35">
            <a:extLst>
              <a:ext uri="{FF2B5EF4-FFF2-40B4-BE49-F238E27FC236}">
                <a16:creationId xmlns:a16="http://schemas.microsoft.com/office/drawing/2014/main" id="{8B61C6A5-E8E5-0028-8CD4-3B86452AC7A6}"/>
              </a:ext>
            </a:extLst>
          </p:cNvPr>
          <p:cNvGrpSpPr/>
          <p:nvPr/>
        </p:nvGrpSpPr>
        <p:grpSpPr>
          <a:xfrm>
            <a:off x="1676210" y="3638225"/>
            <a:ext cx="662836" cy="678776"/>
            <a:chOff x="8240577" y="3904742"/>
            <a:chExt cx="662836" cy="678776"/>
          </a:xfrm>
        </p:grpSpPr>
        <p:pic>
          <p:nvPicPr>
            <p:cNvPr id="37" name="Picture 6" descr="Document Icons Responsive Color 128px icon">
              <a:extLst>
                <a:ext uri="{FF2B5EF4-FFF2-40B4-BE49-F238E27FC236}">
                  <a16:creationId xmlns:a16="http://schemas.microsoft.com/office/drawing/2014/main" id="{5980B486-1D08-C785-20F2-C6077EE2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906" y="390474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Document Icons Responsive Color 128px icon">
              <a:extLst>
                <a:ext uri="{FF2B5EF4-FFF2-40B4-BE49-F238E27FC236}">
                  <a16:creationId xmlns:a16="http://schemas.microsoft.com/office/drawing/2014/main" id="{3FFD9FE7-7E9D-3F9A-36FE-06BD73670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872" y="39360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Document Icons Responsive Color 128px icon">
              <a:extLst>
                <a:ext uri="{FF2B5EF4-FFF2-40B4-BE49-F238E27FC236}">
                  <a16:creationId xmlns:a16="http://schemas.microsoft.com/office/drawing/2014/main" id="{D9826D12-B7DB-2C6A-DC12-EEB9897A2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904" y="397171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Document Icons Responsive Color 128px icon">
              <a:extLst>
                <a:ext uri="{FF2B5EF4-FFF2-40B4-BE49-F238E27FC236}">
                  <a16:creationId xmlns:a16="http://schemas.microsoft.com/office/drawing/2014/main" id="{DD44C880-7B24-52CA-1075-EBD6FC340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936" y="400222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Document Icons Responsive Color 128px icon">
              <a:extLst>
                <a:ext uri="{FF2B5EF4-FFF2-40B4-BE49-F238E27FC236}">
                  <a16:creationId xmlns:a16="http://schemas.microsoft.com/office/drawing/2014/main" id="{8D4C71DF-74F8-7EDB-C76C-AA09D0C2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517" y="403663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ument Icons Responsive Color 128px icon">
              <a:extLst>
                <a:ext uri="{FF2B5EF4-FFF2-40B4-BE49-F238E27FC236}">
                  <a16:creationId xmlns:a16="http://schemas.microsoft.com/office/drawing/2014/main" id="{5E952401-95DA-2A86-7721-D0DC50E2A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611" y="407365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Document Icons Responsive Color 128px icon">
              <a:extLst>
                <a:ext uri="{FF2B5EF4-FFF2-40B4-BE49-F238E27FC236}">
                  <a16:creationId xmlns:a16="http://schemas.microsoft.com/office/drawing/2014/main" id="{E25AE04E-0A9E-997D-9DEE-2E3D83E2D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577" y="4105011"/>
              <a:ext cx="478507" cy="4785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Straight Connector 43">
            <a:extLst>
              <a:ext uri="{FF2B5EF4-FFF2-40B4-BE49-F238E27FC236}">
                <a16:creationId xmlns:a16="http://schemas.microsoft.com/office/drawing/2014/main" id="{122D1BD2-FFA7-F53E-E57F-9AF15A5CA50B}"/>
              </a:ext>
            </a:extLst>
          </p:cNvPr>
          <p:cNvCxnSpPr>
            <a:cxnSpLocks/>
          </p:cNvCxnSpPr>
          <p:nvPr/>
        </p:nvCxnSpPr>
        <p:spPr>
          <a:xfrm flipH="1" flipV="1">
            <a:off x="2339046" y="3960864"/>
            <a:ext cx="1893736" cy="1089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44" descr="Document Icons Responsive Color 128px icon">
            <a:extLst>
              <a:ext uri="{FF2B5EF4-FFF2-40B4-BE49-F238E27FC236}">
                <a16:creationId xmlns:a16="http://schemas.microsoft.com/office/drawing/2014/main" id="{81018189-6BE2-4714-9326-1F8AF664A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704" y="372921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ocument Icons Responsive Color 128px icon">
            <a:extLst>
              <a:ext uri="{FF2B5EF4-FFF2-40B4-BE49-F238E27FC236}">
                <a16:creationId xmlns:a16="http://schemas.microsoft.com/office/drawing/2014/main" id="{B29E459B-66A0-85D8-7A62-B739F176B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018" y="372607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Document Icons Responsive Color 128px icon">
            <a:extLst>
              <a:ext uri="{FF2B5EF4-FFF2-40B4-BE49-F238E27FC236}">
                <a16:creationId xmlns:a16="http://schemas.microsoft.com/office/drawing/2014/main" id="{5E281C5D-A42D-6945-F2BC-486C83137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309" y="3729880"/>
            <a:ext cx="478507" cy="47850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E18E323-B1BE-8B42-36D5-75F5374CC91B}"/>
              </a:ext>
            </a:extLst>
          </p:cNvPr>
          <p:cNvSpPr txBox="1"/>
          <p:nvPr/>
        </p:nvSpPr>
        <p:spPr>
          <a:xfrm flipH="1">
            <a:off x="5234671" y="3785797"/>
            <a:ext cx="695231"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sp>
        <p:nvSpPr>
          <p:cNvPr id="49" name="TextBox 48">
            <a:extLst>
              <a:ext uri="{FF2B5EF4-FFF2-40B4-BE49-F238E27FC236}">
                <a16:creationId xmlns:a16="http://schemas.microsoft.com/office/drawing/2014/main" id="{8E7743A2-1872-0AC1-F635-EAF0BB2ABD28}"/>
              </a:ext>
            </a:extLst>
          </p:cNvPr>
          <p:cNvSpPr txBox="1"/>
          <p:nvPr/>
        </p:nvSpPr>
        <p:spPr>
          <a:xfrm flipH="1">
            <a:off x="2563670" y="4023577"/>
            <a:ext cx="1558737"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Chunking</a:t>
            </a:r>
            <a:endParaRPr lang="en-CN" sz="1600" dirty="0">
              <a:latin typeface="Constantia" panose="02030602050306030303" pitchFamily="18" charset="0"/>
              <a:ea typeface="Klee Medium" panose="02020600000000000000" pitchFamily="18" charset="-128"/>
            </a:endParaRPr>
          </a:p>
        </p:txBody>
      </p:sp>
      <p:sp>
        <p:nvSpPr>
          <p:cNvPr id="51" name="Rounded Rectangle 50">
            <a:extLst>
              <a:ext uri="{FF2B5EF4-FFF2-40B4-BE49-F238E27FC236}">
                <a16:creationId xmlns:a16="http://schemas.microsoft.com/office/drawing/2014/main" id="{191516F7-B4E0-B27B-2548-D90B49A23454}"/>
              </a:ext>
            </a:extLst>
          </p:cNvPr>
          <p:cNvSpPr/>
          <p:nvPr/>
        </p:nvSpPr>
        <p:spPr>
          <a:xfrm>
            <a:off x="4262816" y="3673635"/>
            <a:ext cx="2029118" cy="613423"/>
          </a:xfrm>
          <a:prstGeom prst="roundRect">
            <a:avLst>
              <a:gd name="adj" fmla="val 16077"/>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52" name="TextBox 51">
            <a:extLst>
              <a:ext uri="{FF2B5EF4-FFF2-40B4-BE49-F238E27FC236}">
                <a16:creationId xmlns:a16="http://schemas.microsoft.com/office/drawing/2014/main" id="{35881BEA-0CD9-53D1-B2D5-08E1EF60DD8C}"/>
              </a:ext>
            </a:extLst>
          </p:cNvPr>
          <p:cNvSpPr txBox="1"/>
          <p:nvPr/>
        </p:nvSpPr>
        <p:spPr>
          <a:xfrm>
            <a:off x="4209080" y="3214232"/>
            <a:ext cx="2168264" cy="338554"/>
          </a:xfrm>
          <a:prstGeom prst="rect">
            <a:avLst/>
          </a:prstGeom>
          <a:noFill/>
        </p:spPr>
        <p:txBody>
          <a:bodyPr wrap="square">
            <a:spAutoFit/>
          </a:bodyPr>
          <a:lstStyle/>
          <a:p>
            <a:r>
              <a:rPr lang="es-ES" sz="1600" b="1" dirty="0">
                <a:latin typeface="Constantia" panose="02030602050306030303" pitchFamily="18" charset="0"/>
              </a:rPr>
              <a:t>chunks for retrieval</a:t>
            </a:r>
            <a:endParaRPr lang="en-CN" b="1" dirty="0">
              <a:latin typeface="Constantia" panose="02030602050306030303" pitchFamily="18" charset="0"/>
            </a:endParaRPr>
          </a:p>
        </p:txBody>
      </p:sp>
      <p:pic>
        <p:nvPicPr>
          <p:cNvPr id="67586" name="Picture 2" descr="Incorrect icon PNG and SVG Vector Free Download">
            <a:extLst>
              <a:ext uri="{FF2B5EF4-FFF2-40B4-BE49-F238E27FC236}">
                <a16:creationId xmlns:a16="http://schemas.microsoft.com/office/drawing/2014/main" id="{972108AF-82A8-F313-C140-712B98764E4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0339" y="4105474"/>
            <a:ext cx="361950" cy="36034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FDC0DC54-3864-7738-CFAE-486E9D3C49BD}"/>
              </a:ext>
            </a:extLst>
          </p:cNvPr>
          <p:cNvSpPr txBox="1"/>
          <p:nvPr/>
        </p:nvSpPr>
        <p:spPr>
          <a:xfrm flipH="1">
            <a:off x="1594082" y="4925185"/>
            <a:ext cx="4335820" cy="646331"/>
          </a:xfrm>
          <a:prstGeom prst="rect">
            <a:avLst/>
          </a:prstGeom>
          <a:noFill/>
        </p:spPr>
        <p:txBody>
          <a:bodyPr wrap="square" rtlCol="0">
            <a:spAutoFit/>
          </a:bodyPr>
          <a:lstStyle/>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Breaking the coherence of context</a:t>
            </a:r>
          </a:p>
          <a:p>
            <a:pPr marL="285750" indent="-285750">
              <a:buFont typeface="Arial" panose="020B0604020202020204" pitchFamily="34" charset="0"/>
              <a:buChar char="•"/>
            </a:pPr>
            <a:r>
              <a:rPr lang="en-CN" dirty="0">
                <a:latin typeface="Constantia" panose="02030602050306030303" pitchFamily="18" charset="0"/>
                <a:ea typeface="Klee Medium" panose="02020600000000000000" pitchFamily="18" charset="-128"/>
              </a:rPr>
              <a:t>Incomplete retrieval of knowledge</a:t>
            </a:r>
          </a:p>
        </p:txBody>
      </p:sp>
      <p:pic>
        <p:nvPicPr>
          <p:cNvPr id="67588" name="Picture 4">
            <a:extLst>
              <a:ext uri="{FF2B5EF4-FFF2-40B4-BE49-F238E27FC236}">
                <a16:creationId xmlns:a16="http://schemas.microsoft.com/office/drawing/2014/main" id="{56A8CEA6-90B2-C3C5-9D3D-4C742249D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412" b="23391"/>
          <a:stretch/>
        </p:blipFill>
        <p:spPr bwMode="auto">
          <a:xfrm>
            <a:off x="7616043" y="2408078"/>
            <a:ext cx="2766017" cy="413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46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605656" cy="1510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The problem</a:t>
            </a:r>
            <a:r>
              <a:rPr lang="en-US" altLang="zh-CN" sz="1800" dirty="0">
                <a:latin typeface="Microsoft YaHei UI" panose="020B0503020204020204" pitchFamily="34" charset="-122"/>
                <a:ea typeface="Microsoft YaHei UI" panose="020B0503020204020204" pitchFamily="34" charset="-122"/>
              </a:rPr>
              <a:t>: is it possible to retrieve useful information from long-docs without chunking?</a:t>
            </a:r>
          </a:p>
          <a:p>
            <a:r>
              <a:rPr lang="en-US" altLang="zh-CN" sz="1800" b="1" dirty="0">
                <a:latin typeface="Microsoft YaHei UI" panose="020B0503020204020204" pitchFamily="34" charset="-122"/>
                <a:ea typeface="Microsoft YaHei UI" panose="020B0503020204020204" pitchFamily="34" charset="-122"/>
              </a:rPr>
              <a:t>Intuition</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read-out</a:t>
            </a:r>
            <a:r>
              <a:rPr lang="en-US" altLang="zh-CN" sz="1800" dirty="0">
                <a:latin typeface="Microsoft YaHei UI" panose="020B0503020204020204" pitchFamily="34" charset="-122"/>
                <a:ea typeface="Microsoft YaHei UI" panose="020B0503020204020204" pitchFamily="34" charset="-122"/>
              </a:rPr>
              <a:t> the needed information directly on top of LLMs </a:t>
            </a:r>
          </a:p>
        </p:txBody>
      </p:sp>
      <p:pic>
        <p:nvPicPr>
          <p:cNvPr id="3" name="Picture 2">
            <a:extLst>
              <a:ext uri="{FF2B5EF4-FFF2-40B4-BE49-F238E27FC236}">
                <a16:creationId xmlns:a16="http://schemas.microsoft.com/office/drawing/2014/main" id="{1E23A8E1-9838-4538-D9CD-CF3B89CA3592}"/>
              </a:ext>
            </a:extLst>
          </p:cNvPr>
          <p:cNvPicPr>
            <a:picLocks noChangeAspect="1"/>
          </p:cNvPicPr>
          <p:nvPr/>
        </p:nvPicPr>
        <p:blipFill>
          <a:blip r:embed="rId3"/>
          <a:stretch>
            <a:fillRect/>
          </a:stretch>
        </p:blipFill>
        <p:spPr>
          <a:xfrm>
            <a:off x="7704306" y="2745704"/>
            <a:ext cx="3981495" cy="2228919"/>
          </a:xfrm>
          <a:prstGeom prst="rect">
            <a:avLst/>
          </a:prstGeom>
        </p:spPr>
      </p:pic>
      <p:grpSp>
        <p:nvGrpSpPr>
          <p:cNvPr id="4" name="Group 3">
            <a:extLst>
              <a:ext uri="{FF2B5EF4-FFF2-40B4-BE49-F238E27FC236}">
                <a16:creationId xmlns:a16="http://schemas.microsoft.com/office/drawing/2014/main" id="{736D3693-AED4-9AF3-3E33-11701ED3598E}"/>
              </a:ext>
            </a:extLst>
          </p:cNvPr>
          <p:cNvGrpSpPr/>
          <p:nvPr/>
        </p:nvGrpSpPr>
        <p:grpSpPr>
          <a:xfrm>
            <a:off x="1032888" y="3458391"/>
            <a:ext cx="662836" cy="678776"/>
            <a:chOff x="8240577" y="3904742"/>
            <a:chExt cx="662836" cy="678776"/>
          </a:xfrm>
        </p:grpSpPr>
        <p:pic>
          <p:nvPicPr>
            <p:cNvPr id="6" name="Picture 6" descr="Document Icons Responsive Color 128px icon">
              <a:extLst>
                <a:ext uri="{FF2B5EF4-FFF2-40B4-BE49-F238E27FC236}">
                  <a16:creationId xmlns:a16="http://schemas.microsoft.com/office/drawing/2014/main" id="{1E61E4FE-414D-8586-EB55-32D5EBD12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906" y="3904742"/>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cument Icons Responsive Color 128px icon">
              <a:extLst>
                <a:ext uri="{FF2B5EF4-FFF2-40B4-BE49-F238E27FC236}">
                  <a16:creationId xmlns:a16="http://schemas.microsoft.com/office/drawing/2014/main" id="{AFC2C4D3-B03C-0A31-EE24-DA761E5C2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872" y="393609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 Icons Responsive Color 128px icon">
              <a:extLst>
                <a:ext uri="{FF2B5EF4-FFF2-40B4-BE49-F238E27FC236}">
                  <a16:creationId xmlns:a16="http://schemas.microsoft.com/office/drawing/2014/main" id="{EA6CC110-9EB6-07D3-E17D-7264D5C1F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904" y="397171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cument Icons Responsive Color 128px icon">
              <a:extLst>
                <a:ext uri="{FF2B5EF4-FFF2-40B4-BE49-F238E27FC236}">
                  <a16:creationId xmlns:a16="http://schemas.microsoft.com/office/drawing/2014/main" id="{651F95B1-9EC7-3215-62B0-937BF1000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936" y="400222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ment Icons Responsive Color 128px icon">
              <a:extLst>
                <a:ext uri="{FF2B5EF4-FFF2-40B4-BE49-F238E27FC236}">
                  <a16:creationId xmlns:a16="http://schemas.microsoft.com/office/drawing/2014/main" id="{D7B63878-D537-9A12-59BD-69526E982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517" y="403663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ocument Icons Responsive Color 128px icon">
              <a:extLst>
                <a:ext uri="{FF2B5EF4-FFF2-40B4-BE49-F238E27FC236}">
                  <a16:creationId xmlns:a16="http://schemas.microsoft.com/office/drawing/2014/main" id="{9B15E02D-9928-C481-0B3A-80AE4409E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611" y="407365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cument Icons Responsive Color 128px icon">
              <a:extLst>
                <a:ext uri="{FF2B5EF4-FFF2-40B4-BE49-F238E27FC236}">
                  <a16:creationId xmlns:a16="http://schemas.microsoft.com/office/drawing/2014/main" id="{FB473393-9E37-FDE5-BE56-CF1302938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577" y="4105011"/>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descr="Bot Special Lineal color icon">
            <a:extLst>
              <a:ext uri="{FF2B5EF4-FFF2-40B4-BE49-F238E27FC236}">
                <a16:creationId xmlns:a16="http://schemas.microsoft.com/office/drawing/2014/main" id="{1ADA07D8-A3D9-1D6E-297D-031CA2B5A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87" y="3460051"/>
            <a:ext cx="553110" cy="5531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A92DC3-50EC-2B9D-BAB5-E88BB1B7845E}"/>
              </a:ext>
            </a:extLst>
          </p:cNvPr>
          <p:cNvSpPr txBox="1"/>
          <p:nvPr/>
        </p:nvSpPr>
        <p:spPr>
          <a:xfrm>
            <a:off x="4150958" y="3085865"/>
            <a:ext cx="885967" cy="338554"/>
          </a:xfrm>
          <a:prstGeom prst="rect">
            <a:avLst/>
          </a:prstGeom>
          <a:noFill/>
        </p:spPr>
        <p:txBody>
          <a:bodyPr wrap="square" rtlCol="0">
            <a:spAutoFit/>
          </a:bodyPr>
          <a:lstStyle/>
          <a:p>
            <a:pPr algn="ctr"/>
            <a:r>
              <a:rPr lang="en-CN" sz="1600" b="1" dirty="0">
                <a:latin typeface="Constantia" panose="02030602050306030303" pitchFamily="18" charset="0"/>
                <a:ea typeface="Hannotate SC" panose="03000500000000000000" pitchFamily="66" charset="-122"/>
              </a:rPr>
              <a:t>LLM</a:t>
            </a:r>
          </a:p>
        </p:txBody>
      </p:sp>
      <p:cxnSp>
        <p:nvCxnSpPr>
          <p:cNvPr id="16" name="Straight Connector 15">
            <a:extLst>
              <a:ext uri="{FF2B5EF4-FFF2-40B4-BE49-F238E27FC236}">
                <a16:creationId xmlns:a16="http://schemas.microsoft.com/office/drawing/2014/main" id="{45893EF1-0AA9-4403-9DB8-4E8139BE8D27}"/>
              </a:ext>
            </a:extLst>
          </p:cNvPr>
          <p:cNvCxnSpPr>
            <a:cxnSpLocks/>
            <a:stCxn id="14" idx="1"/>
            <a:endCxn id="8" idx="3"/>
          </p:cNvCxnSpPr>
          <p:nvPr/>
        </p:nvCxnSpPr>
        <p:spPr>
          <a:xfrm flipH="1" flipV="1">
            <a:off x="1665690" y="3729001"/>
            <a:ext cx="2651697" cy="760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C104D9-60F7-DD1D-C191-B03E50DD79CD}"/>
              </a:ext>
            </a:extLst>
          </p:cNvPr>
          <p:cNvSpPr txBox="1"/>
          <p:nvPr/>
        </p:nvSpPr>
        <p:spPr>
          <a:xfrm flipH="1">
            <a:off x="1032888" y="4222721"/>
            <a:ext cx="2969375"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1. Read into the LLM’s context</a:t>
            </a:r>
            <a:endParaRPr lang="en-CN" sz="1600" dirty="0">
              <a:latin typeface="Constantia" panose="02030602050306030303" pitchFamily="18" charset="0"/>
              <a:ea typeface="Klee Medium" panose="02020600000000000000" pitchFamily="18" charset="-128"/>
            </a:endParaRPr>
          </a:p>
        </p:txBody>
      </p:sp>
      <p:sp>
        <p:nvSpPr>
          <p:cNvPr id="18" name="TextBox 17">
            <a:extLst>
              <a:ext uri="{FF2B5EF4-FFF2-40B4-BE49-F238E27FC236}">
                <a16:creationId xmlns:a16="http://schemas.microsoft.com/office/drawing/2014/main" id="{61A09E9F-20AC-98A8-FE9F-5C0B3EE4B30B}"/>
              </a:ext>
            </a:extLst>
          </p:cNvPr>
          <p:cNvSpPr txBox="1"/>
          <p:nvPr/>
        </p:nvSpPr>
        <p:spPr>
          <a:xfrm flipH="1">
            <a:off x="3972225" y="4646806"/>
            <a:ext cx="3466943"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2. Read-out the needed information</a:t>
            </a:r>
            <a:endParaRPr lang="en-CN" sz="1600" dirty="0">
              <a:latin typeface="Constantia" panose="02030602050306030303" pitchFamily="18" charset="0"/>
              <a:ea typeface="Klee Medium" panose="02020600000000000000" pitchFamily="18" charset="-128"/>
            </a:endParaRPr>
          </a:p>
        </p:txBody>
      </p:sp>
      <p:grpSp>
        <p:nvGrpSpPr>
          <p:cNvPr id="26" name="Group 25">
            <a:extLst>
              <a:ext uri="{FF2B5EF4-FFF2-40B4-BE49-F238E27FC236}">
                <a16:creationId xmlns:a16="http://schemas.microsoft.com/office/drawing/2014/main" id="{87ED5F84-1685-B9C3-00F2-395DFE0BE0CA}"/>
              </a:ext>
            </a:extLst>
          </p:cNvPr>
          <p:cNvGrpSpPr/>
          <p:nvPr/>
        </p:nvGrpSpPr>
        <p:grpSpPr>
          <a:xfrm>
            <a:off x="5678064" y="3089867"/>
            <a:ext cx="1592284" cy="338554"/>
            <a:chOff x="5686925" y="3202655"/>
            <a:chExt cx="1592284" cy="338554"/>
          </a:xfrm>
        </p:grpSpPr>
        <p:sp>
          <p:nvSpPr>
            <p:cNvPr id="23" name="Rounded Rectangle 22">
              <a:extLst>
                <a:ext uri="{FF2B5EF4-FFF2-40B4-BE49-F238E27FC236}">
                  <a16:creationId xmlns:a16="http://schemas.microsoft.com/office/drawing/2014/main" id="{6C70E076-CA98-A305-CCFE-69BD83055602}"/>
                </a:ext>
              </a:extLst>
            </p:cNvPr>
            <p:cNvSpPr/>
            <p:nvPr/>
          </p:nvSpPr>
          <p:spPr>
            <a:xfrm>
              <a:off x="5686925" y="3242505"/>
              <a:ext cx="1592284"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5" name="TextBox 24">
              <a:extLst>
                <a:ext uri="{FF2B5EF4-FFF2-40B4-BE49-F238E27FC236}">
                  <a16:creationId xmlns:a16="http://schemas.microsoft.com/office/drawing/2014/main" id="{AC90169A-5414-3329-64F3-B9C7D4CE4CF8}"/>
                </a:ext>
              </a:extLst>
            </p:cNvPr>
            <p:cNvSpPr txBox="1"/>
            <p:nvPr/>
          </p:nvSpPr>
          <p:spPr>
            <a:xfrm>
              <a:off x="5885687" y="3202655"/>
              <a:ext cx="1120615"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question?</a:t>
              </a:r>
              <a:endParaRPr lang="en-CN" sz="1600" b="1" dirty="0">
                <a:latin typeface="Constantia" panose="02030602050306030303" pitchFamily="18" charset="0"/>
              </a:endParaRPr>
            </a:p>
          </p:txBody>
        </p:sp>
      </p:grpSp>
      <p:grpSp>
        <p:nvGrpSpPr>
          <p:cNvPr id="27" name="Group 26">
            <a:extLst>
              <a:ext uri="{FF2B5EF4-FFF2-40B4-BE49-F238E27FC236}">
                <a16:creationId xmlns:a16="http://schemas.microsoft.com/office/drawing/2014/main" id="{AF6155AE-52F1-8177-E71C-451D9CE12DDD}"/>
              </a:ext>
            </a:extLst>
          </p:cNvPr>
          <p:cNvGrpSpPr/>
          <p:nvPr/>
        </p:nvGrpSpPr>
        <p:grpSpPr>
          <a:xfrm>
            <a:off x="5678064" y="3937289"/>
            <a:ext cx="1592284" cy="338554"/>
            <a:chOff x="5686925" y="3224427"/>
            <a:chExt cx="1592284" cy="338554"/>
          </a:xfrm>
        </p:grpSpPr>
        <p:sp>
          <p:nvSpPr>
            <p:cNvPr id="28" name="Rounded Rectangle 27">
              <a:extLst>
                <a:ext uri="{FF2B5EF4-FFF2-40B4-BE49-F238E27FC236}">
                  <a16:creationId xmlns:a16="http://schemas.microsoft.com/office/drawing/2014/main" id="{8727F66C-39B6-B38A-F1BD-F27AC8ADD713}"/>
                </a:ext>
              </a:extLst>
            </p:cNvPr>
            <p:cNvSpPr/>
            <p:nvPr/>
          </p:nvSpPr>
          <p:spPr>
            <a:xfrm>
              <a:off x="5686925" y="3242505"/>
              <a:ext cx="1592284" cy="282130"/>
            </a:xfrm>
            <a:prstGeom prst="roundRect">
              <a:avLst>
                <a:gd name="adj" fmla="val 50000"/>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9" name="TextBox 28">
              <a:extLst>
                <a:ext uri="{FF2B5EF4-FFF2-40B4-BE49-F238E27FC236}">
                  <a16:creationId xmlns:a16="http://schemas.microsoft.com/office/drawing/2014/main" id="{14D46D02-C1BE-E4CE-FF85-5D6C26700596}"/>
                </a:ext>
              </a:extLst>
            </p:cNvPr>
            <p:cNvSpPr txBox="1"/>
            <p:nvPr/>
          </p:nvSpPr>
          <p:spPr>
            <a:xfrm>
              <a:off x="5789369" y="3224427"/>
              <a:ext cx="1393522" cy="338554"/>
            </a:xfrm>
            <a:prstGeom prst="rect">
              <a:avLst/>
            </a:prstGeom>
            <a:noFill/>
          </p:spPr>
          <p:txBody>
            <a:bodyPr wrap="square">
              <a:spAutoFit/>
            </a:bodyPr>
            <a:lstStyle/>
            <a:p>
              <a:pPr algn="ctr"/>
              <a:r>
                <a:rPr lang="en-US" altLang="zh-CN" sz="1600" b="1" dirty="0">
                  <a:latin typeface="Constantia" panose="02030602050306030303" pitchFamily="18" charset="0"/>
                  <a:ea typeface="Microsoft YaHei UI" panose="020B0503020204020204" pitchFamily="34" charset="-122"/>
                </a:rPr>
                <a:t>information</a:t>
              </a:r>
              <a:endParaRPr lang="en-CN" sz="1600" b="1" dirty="0">
                <a:latin typeface="Constantia" panose="02030602050306030303" pitchFamily="18" charset="0"/>
              </a:endParaRPr>
            </a:p>
          </p:txBody>
        </p:sp>
      </p:grpSp>
      <p:cxnSp>
        <p:nvCxnSpPr>
          <p:cNvPr id="30" name="Straight Connector 29">
            <a:extLst>
              <a:ext uri="{FF2B5EF4-FFF2-40B4-BE49-F238E27FC236}">
                <a16:creationId xmlns:a16="http://schemas.microsoft.com/office/drawing/2014/main" id="{AF4739C9-0629-AB4F-B8AF-EEBD98A74351}"/>
              </a:ext>
            </a:extLst>
          </p:cNvPr>
          <p:cNvCxnSpPr>
            <a:cxnSpLocks/>
            <a:stCxn id="14" idx="3"/>
            <a:endCxn id="23" idx="1"/>
          </p:cNvCxnSpPr>
          <p:nvPr/>
        </p:nvCxnSpPr>
        <p:spPr>
          <a:xfrm flipV="1">
            <a:off x="4870497" y="3270782"/>
            <a:ext cx="807567" cy="465824"/>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06A4C1A-3714-3D8C-5D7C-226997663F81}"/>
              </a:ext>
            </a:extLst>
          </p:cNvPr>
          <p:cNvCxnSpPr>
            <a:cxnSpLocks/>
            <a:stCxn id="28" idx="1"/>
            <a:endCxn id="14" idx="3"/>
          </p:cNvCxnSpPr>
          <p:nvPr/>
        </p:nvCxnSpPr>
        <p:spPr>
          <a:xfrm flipH="1" flipV="1">
            <a:off x="4870497" y="3736606"/>
            <a:ext cx="807567" cy="359826"/>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189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6"/>
            <a:ext cx="10855037" cy="1017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Formulation</a:t>
            </a:r>
            <a:r>
              <a:rPr lang="en-US" altLang="zh-CN" sz="1800" dirty="0">
                <a:latin typeface="Microsoft YaHei UI" panose="020B0503020204020204" pitchFamily="34" charset="-122"/>
                <a:ea typeface="Microsoft YaHei UI" panose="020B0503020204020204" pitchFamily="34" charset="-122"/>
              </a:rPr>
              <a:t>: an instruction tuning problem, given </a:t>
            </a:r>
            <a:r>
              <a:rPr lang="en-US" altLang="zh-CN" sz="1800" u="sng" dirty="0">
                <a:latin typeface="Microsoft YaHei UI" panose="020B0503020204020204" pitchFamily="34" charset="-122"/>
                <a:ea typeface="Microsoft YaHei UI" panose="020B0503020204020204" pitchFamily="34" charset="-122"/>
              </a:rPr>
              <a:t>query</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doc</a:t>
            </a:r>
            <a:r>
              <a:rPr lang="en-US" altLang="zh-CN" sz="1800" dirty="0">
                <a:latin typeface="Microsoft YaHei UI" panose="020B0503020204020204" pitchFamily="34" charset="-122"/>
                <a:ea typeface="Microsoft YaHei UI" panose="020B0503020204020204" pitchFamily="34" charset="-122"/>
              </a:rPr>
              <a:t>, generate </a:t>
            </a:r>
            <a:r>
              <a:rPr lang="en-US" altLang="zh-CN" sz="1800" u="sng" dirty="0">
                <a:latin typeface="Microsoft YaHei UI" panose="020B0503020204020204" pitchFamily="34" charset="-122"/>
                <a:ea typeface="Microsoft YaHei UI" panose="020B0503020204020204" pitchFamily="34" charset="-122"/>
              </a:rPr>
              <a:t>golden-span</a:t>
            </a:r>
          </a:p>
          <a:p>
            <a:r>
              <a:rPr lang="en-US" altLang="zh-CN" sz="1800" dirty="0">
                <a:latin typeface="Microsoft YaHei UI" panose="020B0503020204020204" pitchFamily="34" charset="-122"/>
                <a:ea typeface="Microsoft YaHei UI" panose="020B0503020204020204" pitchFamily="34" charset="-122"/>
              </a:rPr>
              <a:t>No proper training dataset? Leverage </a:t>
            </a:r>
            <a:r>
              <a:rPr lang="en-US" altLang="zh-CN" sz="1800" b="1" dirty="0">
                <a:latin typeface="Microsoft YaHei UI" panose="020B0503020204020204" pitchFamily="34" charset="-122"/>
                <a:ea typeface="Microsoft YaHei UI" panose="020B0503020204020204" pitchFamily="34" charset="-122"/>
              </a:rPr>
              <a:t>synthetic data</a:t>
            </a:r>
            <a:r>
              <a:rPr lang="en-US" altLang="zh-CN" sz="1800" dirty="0">
                <a:latin typeface="Microsoft YaHei UI" panose="020B0503020204020204" pitchFamily="34" charset="-122"/>
                <a:ea typeface="Microsoft YaHei UI" panose="020B0503020204020204" pitchFamily="34" charset="-122"/>
              </a:rPr>
              <a:t> from LLMs</a:t>
            </a:r>
          </a:p>
          <a:p>
            <a:endParaRPr lang="en-US" altLang="zh-CN" sz="1800" dirty="0">
              <a:latin typeface="Microsoft YaHei UI" panose="020B0503020204020204" pitchFamily="34" charset="-122"/>
              <a:ea typeface="Microsoft YaHei UI" panose="020B0503020204020204" pitchFamily="34" charset="-122"/>
            </a:endParaRPr>
          </a:p>
        </p:txBody>
      </p:sp>
      <p:grpSp>
        <p:nvGrpSpPr>
          <p:cNvPr id="37" name="Group 36">
            <a:extLst>
              <a:ext uri="{FF2B5EF4-FFF2-40B4-BE49-F238E27FC236}">
                <a16:creationId xmlns:a16="http://schemas.microsoft.com/office/drawing/2014/main" id="{24F53DF0-5E80-A580-F93F-472754B1D547}"/>
              </a:ext>
            </a:extLst>
          </p:cNvPr>
          <p:cNvGrpSpPr/>
          <p:nvPr/>
        </p:nvGrpSpPr>
        <p:grpSpPr>
          <a:xfrm>
            <a:off x="1134662" y="2587562"/>
            <a:ext cx="3876178" cy="3943494"/>
            <a:chOff x="1251445" y="2536372"/>
            <a:chExt cx="3876178" cy="3943494"/>
          </a:xfrm>
        </p:grpSpPr>
        <p:sp>
          <p:nvSpPr>
            <p:cNvPr id="3" name="TextBox 2">
              <a:extLst>
                <a:ext uri="{FF2B5EF4-FFF2-40B4-BE49-F238E27FC236}">
                  <a16:creationId xmlns:a16="http://schemas.microsoft.com/office/drawing/2014/main" id="{877DBE30-E2BB-BC52-906A-0C63B47EE295}"/>
                </a:ext>
              </a:extLst>
            </p:cNvPr>
            <p:cNvSpPr txBox="1"/>
            <p:nvPr/>
          </p:nvSpPr>
          <p:spPr>
            <a:xfrm flipH="1">
              <a:off x="1468770" y="2590724"/>
              <a:ext cx="3466943"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Input prompt</a:t>
              </a:r>
              <a:endParaRPr lang="en-CN" sz="1600" b="1" u="sng" dirty="0">
                <a:latin typeface="Constantia" panose="02030602050306030303" pitchFamily="18" charset="0"/>
                <a:ea typeface="Klee Medium" panose="02020600000000000000" pitchFamily="18" charset="-128"/>
              </a:endParaRPr>
            </a:p>
          </p:txBody>
        </p:sp>
        <p:sp>
          <p:nvSpPr>
            <p:cNvPr id="10" name="TextBox 9">
              <a:extLst>
                <a:ext uri="{FF2B5EF4-FFF2-40B4-BE49-F238E27FC236}">
                  <a16:creationId xmlns:a16="http://schemas.microsoft.com/office/drawing/2014/main" id="{A9FF41E5-8EA8-EFF4-10B8-EC9BB78BF9E5}"/>
                </a:ext>
              </a:extLst>
            </p:cNvPr>
            <p:cNvSpPr txBox="1"/>
            <p:nvPr/>
          </p:nvSpPr>
          <p:spPr>
            <a:xfrm>
              <a:off x="1366521" y="2944179"/>
              <a:ext cx="3658855" cy="2305288"/>
            </a:xfrm>
            <a:prstGeom prst="rect">
              <a:avLst/>
            </a:prstGeom>
            <a:solidFill>
              <a:schemeClr val="bg2"/>
            </a:solidFill>
          </p:spPr>
          <p:txBody>
            <a:bodyPr wrap="square" rtlCol="0">
              <a:spAutoFit/>
            </a:bodyPr>
            <a:lstStyle/>
            <a:p>
              <a:endParaRPr lang="en-CN" dirty="0"/>
            </a:p>
          </p:txBody>
        </p:sp>
        <p:sp>
          <p:nvSpPr>
            <p:cNvPr id="11" name="TextBox 10">
              <a:extLst>
                <a:ext uri="{FF2B5EF4-FFF2-40B4-BE49-F238E27FC236}">
                  <a16:creationId xmlns:a16="http://schemas.microsoft.com/office/drawing/2014/main" id="{C5BDE991-1D43-1B68-3AB7-A6451F1D0130}"/>
                </a:ext>
              </a:extLst>
            </p:cNvPr>
            <p:cNvSpPr txBox="1"/>
            <p:nvPr/>
          </p:nvSpPr>
          <p:spPr>
            <a:xfrm flipH="1">
              <a:off x="1468770" y="2974708"/>
              <a:ext cx="3466943"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Below is an article. Read the article and solve my question to it.</a:t>
              </a:r>
              <a:endParaRPr lang="en-CN" sz="1600" dirty="0">
                <a:latin typeface="Constantia" panose="02030602050306030303" pitchFamily="18" charset="0"/>
                <a:ea typeface="Klee Medium" panose="02020600000000000000" pitchFamily="18" charset="-128"/>
              </a:endParaRPr>
            </a:p>
          </p:txBody>
        </p:sp>
        <p:sp>
          <p:nvSpPr>
            <p:cNvPr id="13" name="TextBox 12">
              <a:extLst>
                <a:ext uri="{FF2B5EF4-FFF2-40B4-BE49-F238E27FC236}">
                  <a16:creationId xmlns:a16="http://schemas.microsoft.com/office/drawing/2014/main" id="{69BF6A76-77C4-DB52-96FF-AAFE11A69CA0}"/>
                </a:ext>
              </a:extLst>
            </p:cNvPr>
            <p:cNvSpPr txBox="1"/>
            <p:nvPr/>
          </p:nvSpPr>
          <p:spPr>
            <a:xfrm flipH="1">
              <a:off x="1468768" y="4065187"/>
              <a:ext cx="3658855"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Now the article ends. Select sentences from the article to answer my question. </a:t>
              </a:r>
              <a:endParaRPr lang="en-CN" sz="1600" dirty="0">
                <a:latin typeface="Constantia" panose="02030602050306030303" pitchFamily="18" charset="0"/>
                <a:ea typeface="Klee Medium" panose="02020600000000000000" pitchFamily="18" charset="-128"/>
              </a:endParaRPr>
            </a:p>
          </p:txBody>
        </p:sp>
        <p:sp>
          <p:nvSpPr>
            <p:cNvPr id="15" name="Rounded Rectangle 14">
              <a:extLst>
                <a:ext uri="{FF2B5EF4-FFF2-40B4-BE49-F238E27FC236}">
                  <a16:creationId xmlns:a16="http://schemas.microsoft.com/office/drawing/2014/main" id="{BA4F04BB-27AD-2E5D-BEA3-894EECD4204D}"/>
                </a:ext>
              </a:extLst>
            </p:cNvPr>
            <p:cNvSpPr/>
            <p:nvPr/>
          </p:nvSpPr>
          <p:spPr>
            <a:xfrm>
              <a:off x="1532123" y="3632119"/>
              <a:ext cx="32925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6" name="TextBox 15">
              <a:extLst>
                <a:ext uri="{FF2B5EF4-FFF2-40B4-BE49-F238E27FC236}">
                  <a16:creationId xmlns:a16="http://schemas.microsoft.com/office/drawing/2014/main" id="{4BBFE24A-93AD-DE7F-6381-BF27F2BFF82D}"/>
                </a:ext>
              </a:extLst>
            </p:cNvPr>
            <p:cNvSpPr txBox="1"/>
            <p:nvPr/>
          </p:nvSpPr>
          <p:spPr>
            <a:xfrm flipH="1">
              <a:off x="1551616" y="3642671"/>
              <a:ext cx="3142133"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Article: {Article}</a:t>
              </a:r>
              <a:endParaRPr lang="en-CN" sz="1600" dirty="0">
                <a:latin typeface="Constantia" panose="02030602050306030303" pitchFamily="18" charset="0"/>
                <a:ea typeface="Klee Medium" panose="02020600000000000000" pitchFamily="18" charset="-128"/>
              </a:endParaRPr>
            </a:p>
          </p:txBody>
        </p:sp>
        <p:sp>
          <p:nvSpPr>
            <p:cNvPr id="18" name="Rounded Rectangle 17">
              <a:extLst>
                <a:ext uri="{FF2B5EF4-FFF2-40B4-BE49-F238E27FC236}">
                  <a16:creationId xmlns:a16="http://schemas.microsoft.com/office/drawing/2014/main" id="{DB326F80-4058-A155-F3E9-740E0858676E}"/>
                </a:ext>
              </a:extLst>
            </p:cNvPr>
            <p:cNvSpPr/>
            <p:nvPr/>
          </p:nvSpPr>
          <p:spPr>
            <a:xfrm>
              <a:off x="1540074" y="4727472"/>
              <a:ext cx="32925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9" name="TextBox 18">
              <a:extLst>
                <a:ext uri="{FF2B5EF4-FFF2-40B4-BE49-F238E27FC236}">
                  <a16:creationId xmlns:a16="http://schemas.microsoft.com/office/drawing/2014/main" id="{F5497F6C-9E64-FF66-F277-FBC416FA829C}"/>
                </a:ext>
              </a:extLst>
            </p:cNvPr>
            <p:cNvSpPr txBox="1"/>
            <p:nvPr/>
          </p:nvSpPr>
          <p:spPr>
            <a:xfrm flipH="1">
              <a:off x="1559567" y="4739195"/>
              <a:ext cx="2740791"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Question: {Question}</a:t>
              </a:r>
              <a:endParaRPr lang="en-CN" sz="1600" dirty="0">
                <a:latin typeface="Constantia" panose="02030602050306030303" pitchFamily="18" charset="0"/>
                <a:ea typeface="Klee Medium" panose="02020600000000000000" pitchFamily="18" charset="-128"/>
              </a:endParaRPr>
            </a:p>
          </p:txBody>
        </p:sp>
        <p:sp>
          <p:nvSpPr>
            <p:cNvPr id="24" name="TextBox 23">
              <a:extLst>
                <a:ext uri="{FF2B5EF4-FFF2-40B4-BE49-F238E27FC236}">
                  <a16:creationId xmlns:a16="http://schemas.microsoft.com/office/drawing/2014/main" id="{BB799461-62CE-1188-AAF0-78D8C0275E71}"/>
                </a:ext>
              </a:extLst>
            </p:cNvPr>
            <p:cNvSpPr txBox="1"/>
            <p:nvPr/>
          </p:nvSpPr>
          <p:spPr>
            <a:xfrm>
              <a:off x="1366521" y="5662816"/>
              <a:ext cx="3658855" cy="693713"/>
            </a:xfrm>
            <a:prstGeom prst="rect">
              <a:avLst/>
            </a:prstGeom>
            <a:solidFill>
              <a:schemeClr val="bg2"/>
            </a:solidFill>
          </p:spPr>
          <p:txBody>
            <a:bodyPr wrap="square" rtlCol="0">
              <a:spAutoFit/>
            </a:bodyPr>
            <a:lstStyle/>
            <a:p>
              <a:endParaRPr lang="en-CN" dirty="0"/>
            </a:p>
          </p:txBody>
        </p:sp>
        <p:grpSp>
          <p:nvGrpSpPr>
            <p:cNvPr id="30" name="Group 29">
              <a:extLst>
                <a:ext uri="{FF2B5EF4-FFF2-40B4-BE49-F238E27FC236}">
                  <a16:creationId xmlns:a16="http://schemas.microsoft.com/office/drawing/2014/main" id="{59284808-70D3-6470-0CCD-A32B00EFD9BE}"/>
                </a:ext>
              </a:extLst>
            </p:cNvPr>
            <p:cNvGrpSpPr/>
            <p:nvPr/>
          </p:nvGrpSpPr>
          <p:grpSpPr>
            <a:xfrm>
              <a:off x="1540074" y="5834535"/>
              <a:ext cx="3292527" cy="361999"/>
              <a:chOff x="925404" y="5085548"/>
              <a:chExt cx="3292527" cy="361999"/>
            </a:xfrm>
          </p:grpSpPr>
          <p:sp>
            <p:nvSpPr>
              <p:cNvPr id="31" name="Rounded Rectangle 30">
                <a:extLst>
                  <a:ext uri="{FF2B5EF4-FFF2-40B4-BE49-F238E27FC236}">
                    <a16:creationId xmlns:a16="http://schemas.microsoft.com/office/drawing/2014/main" id="{11D15975-4090-6EA6-981B-1A96E1C0DBE4}"/>
                  </a:ext>
                </a:extLst>
              </p:cNvPr>
              <p:cNvSpPr/>
              <p:nvPr/>
            </p:nvSpPr>
            <p:spPr>
              <a:xfrm>
                <a:off x="925404" y="5085548"/>
                <a:ext cx="32925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32" name="TextBox 31">
                <a:extLst>
                  <a:ext uri="{FF2B5EF4-FFF2-40B4-BE49-F238E27FC236}">
                    <a16:creationId xmlns:a16="http://schemas.microsoft.com/office/drawing/2014/main" id="{E3AA0777-7B46-07C3-4D1E-A4AE9756BF6F}"/>
                  </a:ext>
                </a:extLst>
              </p:cNvPr>
              <p:cNvSpPr txBox="1"/>
              <p:nvPr/>
            </p:nvSpPr>
            <p:spPr>
              <a:xfrm flipH="1">
                <a:off x="944897" y="5097271"/>
                <a:ext cx="2740791"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The sentences: {</a:t>
                </a:r>
                <a:r>
                  <a:rPr lang="en-US" sz="1600" dirty="0">
                    <a:solidFill>
                      <a:srgbClr val="C00000"/>
                    </a:solidFill>
                    <a:latin typeface="Constantia" panose="02030602050306030303" pitchFamily="18" charset="0"/>
                    <a:ea typeface="Klee Medium" panose="02020600000000000000" pitchFamily="18" charset="-128"/>
                  </a:rPr>
                  <a:t>Sentences</a:t>
                </a:r>
                <a:r>
                  <a:rPr lang="en-US" sz="1600"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grpSp>
        <p:sp>
          <p:nvSpPr>
            <p:cNvPr id="34" name="TextBox 33">
              <a:extLst>
                <a:ext uri="{FF2B5EF4-FFF2-40B4-BE49-F238E27FC236}">
                  <a16:creationId xmlns:a16="http://schemas.microsoft.com/office/drawing/2014/main" id="{DE2AD8D8-BE7C-5C51-CCE6-5D5FC5D952F3}"/>
                </a:ext>
              </a:extLst>
            </p:cNvPr>
            <p:cNvSpPr txBox="1"/>
            <p:nvPr/>
          </p:nvSpPr>
          <p:spPr>
            <a:xfrm flipH="1">
              <a:off x="1462476" y="5308463"/>
              <a:ext cx="3466943"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Target output</a:t>
              </a:r>
              <a:endParaRPr lang="en-CN" sz="1600" b="1" u="sng" dirty="0">
                <a:latin typeface="Constantia" panose="02030602050306030303" pitchFamily="18" charset="0"/>
                <a:ea typeface="Klee Medium" panose="02020600000000000000" pitchFamily="18" charset="-128"/>
              </a:endParaRPr>
            </a:p>
          </p:txBody>
        </p:sp>
        <p:sp>
          <p:nvSpPr>
            <p:cNvPr id="36" name="Rounded Rectangle 35">
              <a:extLst>
                <a:ext uri="{FF2B5EF4-FFF2-40B4-BE49-F238E27FC236}">
                  <a16:creationId xmlns:a16="http://schemas.microsoft.com/office/drawing/2014/main" id="{7A3D7AE1-2730-F6B6-C89C-BF8AF1F7B33E}"/>
                </a:ext>
              </a:extLst>
            </p:cNvPr>
            <p:cNvSpPr/>
            <p:nvPr/>
          </p:nvSpPr>
          <p:spPr>
            <a:xfrm>
              <a:off x="1251445" y="2536372"/>
              <a:ext cx="3876178" cy="3943494"/>
            </a:xfrm>
            <a:prstGeom prst="roundRect">
              <a:avLst>
                <a:gd name="adj" fmla="val 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cxnSp>
        <p:nvCxnSpPr>
          <p:cNvPr id="39" name="Straight Connector 38">
            <a:extLst>
              <a:ext uri="{FF2B5EF4-FFF2-40B4-BE49-F238E27FC236}">
                <a16:creationId xmlns:a16="http://schemas.microsoft.com/office/drawing/2014/main" id="{F38223BB-B8EB-C98B-83CE-B591C3084A24}"/>
              </a:ext>
            </a:extLst>
          </p:cNvPr>
          <p:cNvCxnSpPr>
            <a:cxnSpLocks/>
            <a:stCxn id="50" idx="1"/>
            <a:endCxn id="10" idx="3"/>
          </p:cNvCxnSpPr>
          <p:nvPr/>
        </p:nvCxnSpPr>
        <p:spPr>
          <a:xfrm flipH="1" flipV="1">
            <a:off x="4908593" y="4148013"/>
            <a:ext cx="1320804" cy="1894492"/>
          </a:xfrm>
          <a:prstGeom prst="line">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6E9CBD-1A44-1D99-81DB-574116F1181F}"/>
              </a:ext>
            </a:extLst>
          </p:cNvPr>
          <p:cNvCxnSpPr>
            <a:cxnSpLocks/>
            <a:stCxn id="24" idx="3"/>
            <a:endCxn id="50" idx="1"/>
          </p:cNvCxnSpPr>
          <p:nvPr/>
        </p:nvCxnSpPr>
        <p:spPr>
          <a:xfrm flipV="1">
            <a:off x="4908593" y="6042505"/>
            <a:ext cx="1320804" cy="18358"/>
          </a:xfrm>
          <a:prstGeom prst="line">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9" name="Picture 2" descr="Bot Special Lineal color icon">
            <a:extLst>
              <a:ext uri="{FF2B5EF4-FFF2-40B4-BE49-F238E27FC236}">
                <a16:creationId xmlns:a16="http://schemas.microsoft.com/office/drawing/2014/main" id="{E9437503-0C7C-3998-C99D-283AD54FC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325" y="5464566"/>
            <a:ext cx="553110" cy="5531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lgorithm Generic color lineal-color icon">
            <a:extLst>
              <a:ext uri="{FF2B5EF4-FFF2-40B4-BE49-F238E27FC236}">
                <a16:creationId xmlns:a16="http://schemas.microsoft.com/office/drawing/2014/main" id="{BD072A32-B9BE-C716-EA13-BE475987C179}"/>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229397" y="5704808"/>
            <a:ext cx="675394" cy="67539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5C25E3-5E60-5089-5536-15762563926D}"/>
              </a:ext>
            </a:extLst>
          </p:cNvPr>
          <p:cNvSpPr txBox="1"/>
          <p:nvPr/>
        </p:nvSpPr>
        <p:spPr>
          <a:xfrm flipH="1">
            <a:off x="6807325" y="6107208"/>
            <a:ext cx="2189628" cy="338554"/>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Instruction Tuning</a:t>
            </a:r>
            <a:endParaRPr lang="en-CN" sz="1600" b="1" dirty="0">
              <a:latin typeface="Constantia" panose="02030602050306030303" pitchFamily="18" charset="0"/>
              <a:ea typeface="Klee Medium" panose="02020600000000000000" pitchFamily="18" charset="-128"/>
            </a:endParaRPr>
          </a:p>
        </p:txBody>
      </p:sp>
      <p:grpSp>
        <p:nvGrpSpPr>
          <p:cNvPr id="52" name="Group 51">
            <a:extLst>
              <a:ext uri="{FF2B5EF4-FFF2-40B4-BE49-F238E27FC236}">
                <a16:creationId xmlns:a16="http://schemas.microsoft.com/office/drawing/2014/main" id="{7C950C66-B4D4-65A1-B716-B5D10456B771}"/>
              </a:ext>
            </a:extLst>
          </p:cNvPr>
          <p:cNvGrpSpPr/>
          <p:nvPr/>
        </p:nvGrpSpPr>
        <p:grpSpPr>
          <a:xfrm>
            <a:off x="9752501" y="3123176"/>
            <a:ext cx="685659" cy="697627"/>
            <a:chOff x="8298622" y="4293031"/>
            <a:chExt cx="539894" cy="543419"/>
          </a:xfrm>
        </p:grpSpPr>
        <p:pic>
          <p:nvPicPr>
            <p:cNvPr id="53" name="Picture 52" descr="Document Icons Responsive Color 128px icon">
              <a:extLst>
                <a:ext uri="{FF2B5EF4-FFF2-40B4-BE49-F238E27FC236}">
                  <a16:creationId xmlns:a16="http://schemas.microsoft.com/office/drawing/2014/main" id="{C45CEE73-AB7C-0968-745C-612E0CFF4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Document Icons Responsive Color 128px icon">
              <a:extLst>
                <a:ext uri="{FF2B5EF4-FFF2-40B4-BE49-F238E27FC236}">
                  <a16:creationId xmlns:a16="http://schemas.microsoft.com/office/drawing/2014/main" id="{63218F76-9C93-FCAF-D499-40B47B078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Document Icons Responsive Color 128px icon">
              <a:extLst>
                <a:ext uri="{FF2B5EF4-FFF2-40B4-BE49-F238E27FC236}">
                  <a16:creationId xmlns:a16="http://schemas.microsoft.com/office/drawing/2014/main" id="{895FBFC0-946E-E8C4-319F-53C209AB1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2" descr="Wikipedia Logo, symbol, meaning, history, PNG, brand">
            <a:extLst>
              <a:ext uri="{FF2B5EF4-FFF2-40B4-BE49-F238E27FC236}">
                <a16:creationId xmlns:a16="http://schemas.microsoft.com/office/drawing/2014/main" id="{F2FE0528-D6CE-6E4C-08B5-BAEE8EDFA2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33" r="21866"/>
          <a:stretch/>
        </p:blipFill>
        <p:spPr bwMode="auto">
          <a:xfrm>
            <a:off x="10632419" y="3102732"/>
            <a:ext cx="789844" cy="8130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Document Icons Responsive Color 128px icon">
            <a:extLst>
              <a:ext uri="{FF2B5EF4-FFF2-40B4-BE49-F238E27FC236}">
                <a16:creationId xmlns:a16="http://schemas.microsoft.com/office/drawing/2014/main" id="{66D0DAE1-6636-F8CA-5414-D669E117B4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661" y="3202123"/>
            <a:ext cx="607698" cy="614295"/>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a:extLst>
              <a:ext uri="{FF2B5EF4-FFF2-40B4-BE49-F238E27FC236}">
                <a16:creationId xmlns:a16="http://schemas.microsoft.com/office/drawing/2014/main" id="{CAF4DAFD-4A68-366E-451E-51BD9D15EF41}"/>
              </a:ext>
            </a:extLst>
          </p:cNvPr>
          <p:cNvSpPr/>
          <p:nvPr/>
        </p:nvSpPr>
        <p:spPr>
          <a:xfrm>
            <a:off x="8477661" y="3442211"/>
            <a:ext cx="607698" cy="187947"/>
          </a:xfrm>
          <a:prstGeom prst="roundRect">
            <a:avLst>
              <a:gd name="adj" fmla="val 0"/>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cxnSp>
        <p:nvCxnSpPr>
          <p:cNvPr id="61" name="Straight Connector 60">
            <a:extLst>
              <a:ext uri="{FF2B5EF4-FFF2-40B4-BE49-F238E27FC236}">
                <a16:creationId xmlns:a16="http://schemas.microsoft.com/office/drawing/2014/main" id="{FCEC7ED1-E115-B9B1-8C97-AFB385DA8887}"/>
              </a:ext>
            </a:extLst>
          </p:cNvPr>
          <p:cNvCxnSpPr>
            <a:cxnSpLocks/>
          </p:cNvCxnSpPr>
          <p:nvPr/>
        </p:nvCxnSpPr>
        <p:spPr>
          <a:xfrm flipV="1">
            <a:off x="8925236" y="3441461"/>
            <a:ext cx="1131114" cy="3996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reeform 63">
            <a:extLst>
              <a:ext uri="{FF2B5EF4-FFF2-40B4-BE49-F238E27FC236}">
                <a16:creationId xmlns:a16="http://schemas.microsoft.com/office/drawing/2014/main" id="{E514E369-9E98-02F7-BD2A-FA1F7F0C2EB2}"/>
              </a:ext>
            </a:extLst>
          </p:cNvPr>
          <p:cNvSpPr/>
          <p:nvPr/>
        </p:nvSpPr>
        <p:spPr>
          <a:xfrm>
            <a:off x="10226138" y="2998994"/>
            <a:ext cx="787400" cy="343088"/>
          </a:xfrm>
          <a:custGeom>
            <a:avLst/>
            <a:gdLst>
              <a:gd name="connsiteX0" fmla="*/ 787400 w 787400"/>
              <a:gd name="connsiteY0" fmla="*/ 304988 h 343088"/>
              <a:gd name="connsiteX1" fmla="*/ 482600 w 787400"/>
              <a:gd name="connsiteY1" fmla="*/ 188 h 343088"/>
              <a:gd name="connsiteX2" fmla="*/ 0 w 787400"/>
              <a:gd name="connsiteY2" fmla="*/ 343088 h 343088"/>
            </a:gdLst>
            <a:ahLst/>
            <a:cxnLst>
              <a:cxn ang="0">
                <a:pos x="connsiteX0" y="connsiteY0"/>
              </a:cxn>
              <a:cxn ang="0">
                <a:pos x="connsiteX1" y="connsiteY1"/>
              </a:cxn>
              <a:cxn ang="0">
                <a:pos x="connsiteX2" y="connsiteY2"/>
              </a:cxn>
            </a:cxnLst>
            <a:rect l="l" t="t" r="r" b="b"/>
            <a:pathLst>
              <a:path w="787400" h="343088">
                <a:moveTo>
                  <a:pt x="787400" y="304988"/>
                </a:moveTo>
                <a:cubicBezTo>
                  <a:pt x="700616" y="149413"/>
                  <a:pt x="613833" y="-6162"/>
                  <a:pt x="482600" y="188"/>
                </a:cubicBezTo>
                <a:cubicBezTo>
                  <a:pt x="351367" y="6538"/>
                  <a:pt x="175683" y="174813"/>
                  <a:pt x="0" y="343088"/>
                </a:cubicBezTo>
              </a:path>
            </a:pathLst>
          </a:custGeom>
          <a:noFill/>
          <a:ln>
            <a:solidFill>
              <a:schemeClr val="tx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5" name="Picture 2" descr="Bot Special Lineal color icon">
            <a:extLst>
              <a:ext uri="{FF2B5EF4-FFF2-40B4-BE49-F238E27FC236}">
                <a16:creationId xmlns:a16="http://schemas.microsoft.com/office/drawing/2014/main" id="{F482D7D0-5159-A5C6-CEFF-40915EFE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150" y="3125103"/>
            <a:ext cx="373112" cy="373112"/>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AB0B9DB-4E11-9FD8-811A-3E8F607129C9}"/>
              </a:ext>
            </a:extLst>
          </p:cNvPr>
          <p:cNvSpPr txBox="1"/>
          <p:nvPr/>
        </p:nvSpPr>
        <p:spPr>
          <a:xfrm flipH="1">
            <a:off x="7177603" y="4513200"/>
            <a:ext cx="4470287" cy="584775"/>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Synthetic Data Generation </a:t>
            </a:r>
            <a:r>
              <a:rPr lang="en-US" sz="1600" dirty="0">
                <a:latin typeface="Constantia" panose="02030602050306030303" pitchFamily="18" charset="0"/>
                <a:ea typeface="Klee Medium" panose="02020600000000000000" pitchFamily="18" charset="-128"/>
              </a:rPr>
              <a:t>(using ChatGPT)</a:t>
            </a:r>
            <a:r>
              <a:rPr lang="en-US" sz="1600" b="1" dirty="0">
                <a:latin typeface="Constantia" panose="02030602050306030303" pitchFamily="18" charset="0"/>
                <a:ea typeface="Klee Medium" panose="02020600000000000000" pitchFamily="18" charset="-128"/>
              </a:rPr>
              <a:t> </a:t>
            </a:r>
          </a:p>
          <a:p>
            <a:pPr algn="ctr"/>
            <a:r>
              <a:rPr lang="en-US" sz="1600" b="1" dirty="0">
                <a:latin typeface="Constantia" panose="02030602050306030303" pitchFamily="18" charset="0"/>
                <a:ea typeface="Klee Medium" panose="02020600000000000000" pitchFamily="18" charset="-128"/>
              </a:rPr>
              <a:t>Format: {</a:t>
            </a:r>
            <a:r>
              <a:rPr lang="en-US" sz="1600" u="sng" dirty="0">
                <a:latin typeface="Constantia" panose="02030602050306030303" pitchFamily="18" charset="0"/>
                <a:ea typeface="Klee Medium" panose="02020600000000000000" pitchFamily="18" charset="-128"/>
              </a:rPr>
              <a:t>doc</a:t>
            </a:r>
            <a:r>
              <a:rPr lang="en-US" sz="1600" dirty="0">
                <a:latin typeface="Constantia" panose="02030602050306030303" pitchFamily="18" charset="0"/>
                <a:ea typeface="Klee Medium" panose="02020600000000000000" pitchFamily="18" charset="-128"/>
              </a:rPr>
              <a:t>, </a:t>
            </a:r>
            <a:r>
              <a:rPr lang="en-US" sz="1600" u="sng" dirty="0">
                <a:latin typeface="Constantia" panose="02030602050306030303" pitchFamily="18" charset="0"/>
                <a:ea typeface="Klee Medium" panose="02020600000000000000" pitchFamily="18" charset="-128"/>
              </a:rPr>
              <a:t>question</a:t>
            </a:r>
            <a:r>
              <a:rPr lang="en-US" sz="1600" dirty="0">
                <a:latin typeface="Constantia" panose="02030602050306030303" pitchFamily="18" charset="0"/>
                <a:ea typeface="Klee Medium" panose="02020600000000000000" pitchFamily="18" charset="-128"/>
              </a:rPr>
              <a:t>, </a:t>
            </a:r>
            <a:r>
              <a:rPr lang="en-US" sz="1600" u="sng" dirty="0">
                <a:latin typeface="Constantia" panose="02030602050306030303" pitchFamily="18" charset="0"/>
                <a:ea typeface="Klee Medium" panose="02020600000000000000" pitchFamily="18" charset="-128"/>
              </a:rPr>
              <a:t>sentences</a:t>
            </a:r>
            <a:r>
              <a:rPr lang="en-US" sz="1600" b="1" dirty="0">
                <a:latin typeface="Constantia" panose="02030602050306030303" pitchFamily="18" charset="0"/>
                <a:ea typeface="Klee Medium" panose="02020600000000000000" pitchFamily="18" charset="-128"/>
              </a:rPr>
              <a:t>}</a:t>
            </a:r>
            <a:endParaRPr lang="en-CN" sz="1600" b="1" dirty="0">
              <a:latin typeface="Constantia" panose="02030602050306030303" pitchFamily="18" charset="0"/>
              <a:ea typeface="Klee Medium" panose="02020600000000000000" pitchFamily="18" charset="-128"/>
            </a:endParaRPr>
          </a:p>
        </p:txBody>
      </p:sp>
      <p:grpSp>
        <p:nvGrpSpPr>
          <p:cNvPr id="72" name="Group 71">
            <a:extLst>
              <a:ext uri="{FF2B5EF4-FFF2-40B4-BE49-F238E27FC236}">
                <a16:creationId xmlns:a16="http://schemas.microsoft.com/office/drawing/2014/main" id="{FA416BD5-5918-E733-0CD7-5E1A5D49F5E2}"/>
              </a:ext>
            </a:extLst>
          </p:cNvPr>
          <p:cNvGrpSpPr/>
          <p:nvPr/>
        </p:nvGrpSpPr>
        <p:grpSpPr>
          <a:xfrm>
            <a:off x="6369698" y="3406128"/>
            <a:ext cx="1452221" cy="338554"/>
            <a:chOff x="6535768" y="3768910"/>
            <a:chExt cx="1555593" cy="338554"/>
          </a:xfrm>
        </p:grpSpPr>
        <p:sp>
          <p:nvSpPr>
            <p:cNvPr id="70" name="Rounded Rectangle 69">
              <a:extLst>
                <a:ext uri="{FF2B5EF4-FFF2-40B4-BE49-F238E27FC236}">
                  <a16:creationId xmlns:a16="http://schemas.microsoft.com/office/drawing/2014/main" id="{C6891B6E-8514-0E23-48EB-26EDB7AA127C}"/>
                </a:ext>
              </a:extLst>
            </p:cNvPr>
            <p:cNvSpPr/>
            <p:nvPr/>
          </p:nvSpPr>
          <p:spPr>
            <a:xfrm>
              <a:off x="6535768" y="3787347"/>
              <a:ext cx="1555593" cy="305820"/>
            </a:xfrm>
            <a:prstGeom prst="roundRect">
              <a:avLst>
                <a:gd name="adj" fmla="val 50000"/>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71" name="TextBox 70">
              <a:extLst>
                <a:ext uri="{FF2B5EF4-FFF2-40B4-BE49-F238E27FC236}">
                  <a16:creationId xmlns:a16="http://schemas.microsoft.com/office/drawing/2014/main" id="{43A31C36-4AFC-ED91-DD44-3E9788227CC2}"/>
                </a:ext>
              </a:extLst>
            </p:cNvPr>
            <p:cNvSpPr txBox="1"/>
            <p:nvPr/>
          </p:nvSpPr>
          <p:spPr>
            <a:xfrm flipH="1">
              <a:off x="6695221" y="3768910"/>
              <a:ext cx="1235800"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Question</a:t>
              </a:r>
              <a:endParaRPr lang="en-CN" sz="1600" dirty="0">
                <a:latin typeface="Constantia" panose="02030602050306030303" pitchFamily="18" charset="0"/>
                <a:ea typeface="Klee Medium" panose="02020600000000000000" pitchFamily="18" charset="-128"/>
              </a:endParaRPr>
            </a:p>
          </p:txBody>
        </p:sp>
      </p:grpSp>
      <p:cxnSp>
        <p:nvCxnSpPr>
          <p:cNvPr id="73" name="Straight Connector 72">
            <a:extLst>
              <a:ext uri="{FF2B5EF4-FFF2-40B4-BE49-F238E27FC236}">
                <a16:creationId xmlns:a16="http://schemas.microsoft.com/office/drawing/2014/main" id="{E92D6F8C-9E96-F698-536F-AE6CB4D74EE8}"/>
              </a:ext>
            </a:extLst>
          </p:cNvPr>
          <p:cNvCxnSpPr>
            <a:cxnSpLocks/>
          </p:cNvCxnSpPr>
          <p:nvPr/>
        </p:nvCxnSpPr>
        <p:spPr>
          <a:xfrm>
            <a:off x="7834767" y="3569742"/>
            <a:ext cx="826126"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140A595-5C06-5891-259D-6ACAD0489ADC}"/>
              </a:ext>
            </a:extLst>
          </p:cNvPr>
          <p:cNvSpPr txBox="1"/>
          <p:nvPr/>
        </p:nvSpPr>
        <p:spPr>
          <a:xfrm flipH="1">
            <a:off x="9752501" y="2598919"/>
            <a:ext cx="1474713"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1. Sample doc</a:t>
            </a:r>
            <a:endParaRPr lang="en-CN" sz="1600" dirty="0">
              <a:latin typeface="Constantia" panose="02030602050306030303" pitchFamily="18" charset="0"/>
              <a:ea typeface="Klee Medium" panose="02020600000000000000" pitchFamily="18" charset="-128"/>
            </a:endParaRPr>
          </a:p>
        </p:txBody>
      </p:sp>
      <p:sp>
        <p:nvSpPr>
          <p:cNvPr id="77" name="TextBox 76">
            <a:extLst>
              <a:ext uri="{FF2B5EF4-FFF2-40B4-BE49-F238E27FC236}">
                <a16:creationId xmlns:a16="http://schemas.microsoft.com/office/drawing/2014/main" id="{5F1E518E-1DE3-F26E-14B7-3AEC1FD7B896}"/>
              </a:ext>
            </a:extLst>
          </p:cNvPr>
          <p:cNvSpPr txBox="1"/>
          <p:nvPr/>
        </p:nvSpPr>
        <p:spPr>
          <a:xfrm flipH="1">
            <a:off x="7824909" y="2762243"/>
            <a:ext cx="1991051"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2. Sample sentence</a:t>
            </a:r>
            <a:endParaRPr lang="en-CN" sz="1600" dirty="0">
              <a:latin typeface="Constantia" panose="02030602050306030303" pitchFamily="18" charset="0"/>
              <a:ea typeface="Klee Medium" panose="02020600000000000000" pitchFamily="18" charset="-128"/>
            </a:endParaRPr>
          </a:p>
        </p:txBody>
      </p:sp>
      <p:sp>
        <p:nvSpPr>
          <p:cNvPr id="78" name="TextBox 77">
            <a:extLst>
              <a:ext uri="{FF2B5EF4-FFF2-40B4-BE49-F238E27FC236}">
                <a16:creationId xmlns:a16="http://schemas.microsoft.com/office/drawing/2014/main" id="{1293F548-4B40-4123-698B-B51FED8F589D}"/>
              </a:ext>
            </a:extLst>
          </p:cNvPr>
          <p:cNvSpPr txBox="1"/>
          <p:nvPr/>
        </p:nvSpPr>
        <p:spPr>
          <a:xfrm flipH="1">
            <a:off x="6261177" y="2973105"/>
            <a:ext cx="1668433"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3. Q-gen</a:t>
            </a:r>
            <a:endParaRPr lang="en-CN" sz="1600" dirty="0">
              <a:latin typeface="Constantia" panose="02030602050306030303" pitchFamily="18" charset="0"/>
              <a:ea typeface="Klee Medium" panose="02020600000000000000" pitchFamily="18" charset="-128"/>
            </a:endParaRPr>
          </a:p>
        </p:txBody>
      </p:sp>
      <p:sp>
        <p:nvSpPr>
          <p:cNvPr id="79" name="Rounded Rectangle 78">
            <a:extLst>
              <a:ext uri="{FF2B5EF4-FFF2-40B4-BE49-F238E27FC236}">
                <a16:creationId xmlns:a16="http://schemas.microsoft.com/office/drawing/2014/main" id="{FF06A5D8-608A-90FA-2687-A0FF831E2007}"/>
              </a:ext>
            </a:extLst>
          </p:cNvPr>
          <p:cNvSpPr/>
          <p:nvPr/>
        </p:nvSpPr>
        <p:spPr>
          <a:xfrm>
            <a:off x="6096000" y="2427137"/>
            <a:ext cx="5531500" cy="1894492"/>
          </a:xfrm>
          <a:prstGeom prst="roundRect">
            <a:avLst>
              <a:gd name="adj" fmla="val 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cxnSp>
        <p:nvCxnSpPr>
          <p:cNvPr id="80" name="Straight Connector 79">
            <a:extLst>
              <a:ext uri="{FF2B5EF4-FFF2-40B4-BE49-F238E27FC236}">
                <a16:creationId xmlns:a16="http://schemas.microsoft.com/office/drawing/2014/main" id="{975FD679-7616-0C69-B389-E45608F517F3}"/>
              </a:ext>
            </a:extLst>
          </p:cNvPr>
          <p:cNvCxnSpPr>
            <a:cxnSpLocks/>
            <a:stCxn id="18" idx="3"/>
            <a:endCxn id="70" idx="1"/>
          </p:cNvCxnSpPr>
          <p:nvPr/>
        </p:nvCxnSpPr>
        <p:spPr>
          <a:xfrm flipV="1">
            <a:off x="4715818" y="3577475"/>
            <a:ext cx="1653880" cy="1382187"/>
          </a:xfrm>
          <a:prstGeom prst="line">
            <a:avLst/>
          </a:prstGeom>
          <a:ln w="19050">
            <a:solidFill>
              <a:schemeClr val="tx2">
                <a:lumMod val="75000"/>
                <a:lumOff val="2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7897C8-F8AE-C0C0-F5C5-EE4CEE4B7C3E}"/>
              </a:ext>
            </a:extLst>
          </p:cNvPr>
          <p:cNvCxnSpPr>
            <a:cxnSpLocks/>
          </p:cNvCxnSpPr>
          <p:nvPr/>
        </p:nvCxnSpPr>
        <p:spPr>
          <a:xfrm flipV="1">
            <a:off x="4694398" y="3576732"/>
            <a:ext cx="3966495" cy="2514824"/>
          </a:xfrm>
          <a:prstGeom prst="line">
            <a:avLst/>
          </a:prstGeom>
          <a:ln w="19050">
            <a:solidFill>
              <a:schemeClr val="tx2">
                <a:lumMod val="75000"/>
                <a:lumOff val="25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Freeform 87">
            <a:extLst>
              <a:ext uri="{FF2B5EF4-FFF2-40B4-BE49-F238E27FC236}">
                <a16:creationId xmlns:a16="http://schemas.microsoft.com/office/drawing/2014/main" id="{EB5EC5D9-3DD1-F7A9-711F-DD561FDB1ADD}"/>
              </a:ext>
            </a:extLst>
          </p:cNvPr>
          <p:cNvSpPr/>
          <p:nvPr/>
        </p:nvSpPr>
        <p:spPr>
          <a:xfrm>
            <a:off x="4647425" y="2487253"/>
            <a:ext cx="5313872" cy="1273295"/>
          </a:xfrm>
          <a:custGeom>
            <a:avLst/>
            <a:gdLst>
              <a:gd name="connsiteX0" fmla="*/ 5313872 w 5313872"/>
              <a:gd name="connsiteY0" fmla="*/ 712579 h 1273295"/>
              <a:gd name="connsiteX1" fmla="*/ 4209690 w 5313872"/>
              <a:gd name="connsiteY1" fmla="*/ 13839 h 1273295"/>
              <a:gd name="connsiteX2" fmla="*/ 0 w 5313872"/>
              <a:gd name="connsiteY2" fmla="*/ 1273295 h 1273295"/>
            </a:gdLst>
            <a:ahLst/>
            <a:cxnLst>
              <a:cxn ang="0">
                <a:pos x="connsiteX0" y="connsiteY0"/>
              </a:cxn>
              <a:cxn ang="0">
                <a:pos x="connsiteX1" y="connsiteY1"/>
              </a:cxn>
              <a:cxn ang="0">
                <a:pos x="connsiteX2" y="connsiteY2"/>
              </a:cxn>
            </a:cxnLst>
            <a:rect l="l" t="t" r="r" b="b"/>
            <a:pathLst>
              <a:path w="5313872" h="1273295">
                <a:moveTo>
                  <a:pt x="5313872" y="712579"/>
                </a:moveTo>
                <a:cubicBezTo>
                  <a:pt x="5204603" y="316482"/>
                  <a:pt x="5095335" y="-79614"/>
                  <a:pt x="4209690" y="13839"/>
                </a:cubicBezTo>
                <a:cubicBezTo>
                  <a:pt x="3324045" y="107292"/>
                  <a:pt x="1662022" y="690293"/>
                  <a:pt x="0" y="1273295"/>
                </a:cubicBezTo>
              </a:path>
            </a:pathLst>
          </a:custGeom>
          <a:noFill/>
          <a:ln>
            <a:solidFill>
              <a:schemeClr val="tx2">
                <a:lumMod val="75000"/>
                <a:lumOff val="25000"/>
              </a:schemeClr>
            </a:solidFill>
            <a:prstDash val="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167650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855037" cy="1910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Latency</a:t>
            </a:r>
            <a:r>
              <a:rPr lang="en-US" altLang="zh-CN" sz="1800" dirty="0">
                <a:latin typeface="Microsoft YaHei UI" panose="020B0503020204020204" pitchFamily="34" charset="-122"/>
                <a:ea typeface="Microsoft YaHei UI" panose="020B0503020204020204" pitchFamily="34" charset="-122"/>
              </a:rPr>
              <a:t> can be a series problem, especially when it needs to extract a long text span</a:t>
            </a:r>
          </a:p>
          <a:p>
            <a:r>
              <a:rPr lang="en-US" altLang="zh-CN" sz="1800" dirty="0">
                <a:latin typeface="Microsoft YaHei UI" panose="020B0503020204020204" pitchFamily="34" charset="-122"/>
                <a:ea typeface="Microsoft YaHei UI" panose="020B0503020204020204" pitchFamily="34" charset="-122"/>
              </a:rPr>
              <a:t>The problem is a </a:t>
            </a:r>
            <a:r>
              <a:rPr lang="en-US" altLang="zh-CN" sz="1800" b="1" u="sng" dirty="0">
                <a:latin typeface="Microsoft YaHei UI" panose="020B0503020204020204" pitchFamily="34" charset="-122"/>
                <a:ea typeface="Microsoft YaHei UI" panose="020B0503020204020204" pitchFamily="34" charset="-122"/>
              </a:rPr>
              <a:t>top-K text span</a:t>
            </a:r>
            <a:r>
              <a:rPr lang="en-US" altLang="zh-CN" sz="1800" dirty="0">
                <a:latin typeface="Microsoft YaHei UI" panose="020B0503020204020204" pitchFamily="34" charset="-122"/>
                <a:ea typeface="Microsoft YaHei UI" panose="020B0503020204020204" pitchFamily="34" charset="-122"/>
              </a:rPr>
              <a:t> problem is essence </a:t>
            </a:r>
          </a:p>
          <a:p>
            <a:r>
              <a:rPr lang="en-US" altLang="zh-CN" sz="1800" dirty="0">
                <a:latin typeface="Microsoft YaHei UI" panose="020B0503020204020204" pitchFamily="34" charset="-122"/>
                <a:ea typeface="Microsoft YaHei UI" panose="020B0503020204020204" pitchFamily="34" charset="-122"/>
              </a:rPr>
              <a:t>Thus, the problem can be solved by </a:t>
            </a:r>
            <a:r>
              <a:rPr lang="en-US" altLang="zh-CN" sz="1800" u="sng" dirty="0">
                <a:latin typeface="Microsoft YaHei UI" panose="020B0503020204020204" pitchFamily="34" charset="-122"/>
                <a:ea typeface="Microsoft YaHei UI" panose="020B0503020204020204" pitchFamily="34" charset="-122"/>
              </a:rPr>
              <a:t>two operation</a:t>
            </a:r>
            <a:r>
              <a:rPr lang="en-US" altLang="zh-CN" sz="1800" dirty="0">
                <a:latin typeface="Microsoft YaHei UI" panose="020B0503020204020204" pitchFamily="34" charset="-122"/>
                <a:ea typeface="Microsoft YaHei UI" panose="020B0503020204020204" pitchFamily="34" charset="-122"/>
              </a:rPr>
              <a:t>: </a:t>
            </a:r>
          </a:p>
          <a:p>
            <a:pPr lvl="1"/>
            <a:r>
              <a:rPr lang="en-US" altLang="zh-CN" sz="1800" dirty="0">
                <a:latin typeface="Microsoft YaHei UI" panose="020B0503020204020204" pitchFamily="34" charset="-122"/>
                <a:ea typeface="Microsoft YaHei UI" panose="020B0503020204020204" pitchFamily="34" charset="-122"/>
              </a:rPr>
              <a:t>Predicting </a:t>
            </a:r>
            <a:r>
              <a:rPr lang="en-US" altLang="zh-CN" sz="1800" b="1" u="sng" dirty="0">
                <a:solidFill>
                  <a:srgbClr val="1E43FF"/>
                </a:solidFill>
                <a:latin typeface="Microsoft YaHei UI" panose="020B0503020204020204" pitchFamily="34" charset="-122"/>
                <a:ea typeface="Microsoft YaHei UI" panose="020B0503020204020204" pitchFamily="34" charset="-122"/>
              </a:rPr>
              <a:t>the head</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of the top-K text spans</a:t>
            </a:r>
          </a:p>
          <a:p>
            <a:pPr lvl="1"/>
            <a:r>
              <a:rPr lang="en-US" altLang="zh-CN" sz="1800" dirty="0">
                <a:latin typeface="Microsoft YaHei UI" panose="020B0503020204020204" pitchFamily="34" charset="-122"/>
                <a:ea typeface="Microsoft YaHei UI" panose="020B0503020204020204" pitchFamily="34" charset="-122"/>
              </a:rPr>
              <a:t>Predicting </a:t>
            </a:r>
            <a:r>
              <a:rPr lang="en-US" altLang="zh-CN" sz="1800" b="1" u="sng" dirty="0">
                <a:solidFill>
                  <a:srgbClr val="C00000"/>
                </a:solidFill>
                <a:latin typeface="Microsoft YaHei UI" panose="020B0503020204020204" pitchFamily="34" charset="-122"/>
                <a:ea typeface="Microsoft YaHei UI" panose="020B0503020204020204" pitchFamily="34" charset="-122"/>
              </a:rPr>
              <a:t>the end</a:t>
            </a:r>
            <a:r>
              <a:rPr lang="en-US" altLang="zh-CN" sz="1800" dirty="0">
                <a:latin typeface="Microsoft YaHei UI" panose="020B0503020204020204" pitchFamily="34" charset="-122"/>
                <a:ea typeface="Microsoft YaHei UI" panose="020B0503020204020204" pitchFamily="34" charset="-122"/>
              </a:rPr>
              <a:t> of each selected text span </a:t>
            </a:r>
          </a:p>
        </p:txBody>
      </p:sp>
      <p:grpSp>
        <p:nvGrpSpPr>
          <p:cNvPr id="24" name="Group 23">
            <a:extLst>
              <a:ext uri="{FF2B5EF4-FFF2-40B4-BE49-F238E27FC236}">
                <a16:creationId xmlns:a16="http://schemas.microsoft.com/office/drawing/2014/main" id="{B4C4329C-2F3A-558C-22CC-052D99858AC7}"/>
              </a:ext>
            </a:extLst>
          </p:cNvPr>
          <p:cNvGrpSpPr/>
          <p:nvPr/>
        </p:nvGrpSpPr>
        <p:grpSpPr>
          <a:xfrm>
            <a:off x="8614899" y="3746181"/>
            <a:ext cx="1607967" cy="1625423"/>
            <a:chOff x="1478079" y="3889331"/>
            <a:chExt cx="1607967" cy="1625423"/>
          </a:xfrm>
        </p:grpSpPr>
        <p:pic>
          <p:nvPicPr>
            <p:cNvPr id="14" name="Picture 13" descr="Document Icons Responsive Color 128px icon">
              <a:extLst>
                <a:ext uri="{FF2B5EF4-FFF2-40B4-BE49-F238E27FC236}">
                  <a16:creationId xmlns:a16="http://schemas.microsoft.com/office/drawing/2014/main" id="{62A25A84-6E1A-2D46-3693-7BF24A26D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079" y="3889331"/>
              <a:ext cx="1607967" cy="1625423"/>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5797CC02-7CAB-C1CB-5FE3-31653574B83E}"/>
                </a:ext>
              </a:extLst>
            </p:cNvPr>
            <p:cNvSpPr/>
            <p:nvPr/>
          </p:nvSpPr>
          <p:spPr>
            <a:xfrm>
              <a:off x="1750796" y="4186490"/>
              <a:ext cx="1070376" cy="187947"/>
            </a:xfrm>
            <a:prstGeom prst="roundRect">
              <a:avLst>
                <a:gd name="adj" fmla="val 0"/>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6" name="Rounded Rectangle 15">
              <a:extLst>
                <a:ext uri="{FF2B5EF4-FFF2-40B4-BE49-F238E27FC236}">
                  <a16:creationId xmlns:a16="http://schemas.microsoft.com/office/drawing/2014/main" id="{4C059941-767C-4759-7AF1-4AC85923451A}"/>
                </a:ext>
              </a:extLst>
            </p:cNvPr>
            <p:cNvSpPr/>
            <p:nvPr/>
          </p:nvSpPr>
          <p:spPr>
            <a:xfrm>
              <a:off x="1750796" y="4496717"/>
              <a:ext cx="747855" cy="187947"/>
            </a:xfrm>
            <a:prstGeom prst="roundRect">
              <a:avLst>
                <a:gd name="adj" fmla="val 0"/>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7" name="Rounded Rectangle 16">
              <a:extLst>
                <a:ext uri="{FF2B5EF4-FFF2-40B4-BE49-F238E27FC236}">
                  <a16:creationId xmlns:a16="http://schemas.microsoft.com/office/drawing/2014/main" id="{C66C1DB7-D555-211E-0F00-4D4E5DAA4F04}"/>
                </a:ext>
              </a:extLst>
            </p:cNvPr>
            <p:cNvSpPr/>
            <p:nvPr/>
          </p:nvSpPr>
          <p:spPr>
            <a:xfrm>
              <a:off x="2073317" y="5151408"/>
              <a:ext cx="747855" cy="187947"/>
            </a:xfrm>
            <a:prstGeom prst="roundRect">
              <a:avLst>
                <a:gd name="adj" fmla="val 0"/>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8" name="Rounded Rectangle 17">
              <a:extLst>
                <a:ext uri="{FF2B5EF4-FFF2-40B4-BE49-F238E27FC236}">
                  <a16:creationId xmlns:a16="http://schemas.microsoft.com/office/drawing/2014/main" id="{54314B3C-7E97-5480-A622-97B897C0ACAD}"/>
                </a:ext>
              </a:extLst>
            </p:cNvPr>
            <p:cNvSpPr/>
            <p:nvPr/>
          </p:nvSpPr>
          <p:spPr>
            <a:xfrm>
              <a:off x="2719979" y="4180216"/>
              <a:ext cx="101193" cy="187947"/>
            </a:xfrm>
            <a:prstGeom prst="roundRect">
              <a:avLst>
                <a:gd name="adj" fmla="val 0"/>
              </a:avLst>
            </a:prstGeom>
            <a:solidFill>
              <a:srgbClr val="C00000"/>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9" name="Rounded Rectangle 18">
              <a:extLst>
                <a:ext uri="{FF2B5EF4-FFF2-40B4-BE49-F238E27FC236}">
                  <a16:creationId xmlns:a16="http://schemas.microsoft.com/office/drawing/2014/main" id="{03953A20-9FEC-68E5-4363-DF2C0BD4FD37}"/>
                </a:ext>
              </a:extLst>
            </p:cNvPr>
            <p:cNvSpPr/>
            <p:nvPr/>
          </p:nvSpPr>
          <p:spPr>
            <a:xfrm>
              <a:off x="2397458" y="4496717"/>
              <a:ext cx="101193" cy="187947"/>
            </a:xfrm>
            <a:prstGeom prst="roundRect">
              <a:avLst>
                <a:gd name="adj" fmla="val 0"/>
              </a:avLst>
            </a:prstGeom>
            <a:solidFill>
              <a:srgbClr val="C00000"/>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0" name="Rounded Rectangle 19">
              <a:extLst>
                <a:ext uri="{FF2B5EF4-FFF2-40B4-BE49-F238E27FC236}">
                  <a16:creationId xmlns:a16="http://schemas.microsoft.com/office/drawing/2014/main" id="{26068351-E06E-4140-4FBD-97A847CEB100}"/>
                </a:ext>
              </a:extLst>
            </p:cNvPr>
            <p:cNvSpPr/>
            <p:nvPr/>
          </p:nvSpPr>
          <p:spPr>
            <a:xfrm>
              <a:off x="2723821" y="5151407"/>
              <a:ext cx="101193" cy="187947"/>
            </a:xfrm>
            <a:prstGeom prst="roundRect">
              <a:avLst>
                <a:gd name="adj" fmla="val 0"/>
              </a:avLst>
            </a:prstGeom>
            <a:solidFill>
              <a:srgbClr val="C00000"/>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1" name="Rounded Rectangle 20">
              <a:extLst>
                <a:ext uri="{FF2B5EF4-FFF2-40B4-BE49-F238E27FC236}">
                  <a16:creationId xmlns:a16="http://schemas.microsoft.com/office/drawing/2014/main" id="{7DD963E1-47EC-5BEC-3BF2-035D38A0CE09}"/>
                </a:ext>
              </a:extLst>
            </p:cNvPr>
            <p:cNvSpPr/>
            <p:nvPr/>
          </p:nvSpPr>
          <p:spPr>
            <a:xfrm>
              <a:off x="2074126" y="5151407"/>
              <a:ext cx="101193" cy="187947"/>
            </a:xfrm>
            <a:prstGeom prst="roundRect">
              <a:avLst>
                <a:gd name="adj" fmla="val 0"/>
              </a:avLst>
            </a:prstGeom>
            <a:solidFill>
              <a:srgbClr val="1E43FF"/>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2" name="Rounded Rectangle 21">
              <a:extLst>
                <a:ext uri="{FF2B5EF4-FFF2-40B4-BE49-F238E27FC236}">
                  <a16:creationId xmlns:a16="http://schemas.microsoft.com/office/drawing/2014/main" id="{8A597EF6-195B-D3FD-8A55-D806D64B7C67}"/>
                </a:ext>
              </a:extLst>
            </p:cNvPr>
            <p:cNvSpPr/>
            <p:nvPr/>
          </p:nvSpPr>
          <p:spPr>
            <a:xfrm>
              <a:off x="1743086" y="4496717"/>
              <a:ext cx="101193" cy="187947"/>
            </a:xfrm>
            <a:prstGeom prst="roundRect">
              <a:avLst>
                <a:gd name="adj" fmla="val 0"/>
              </a:avLst>
            </a:prstGeom>
            <a:solidFill>
              <a:srgbClr val="1E43FF"/>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3" name="Rounded Rectangle 22">
              <a:extLst>
                <a:ext uri="{FF2B5EF4-FFF2-40B4-BE49-F238E27FC236}">
                  <a16:creationId xmlns:a16="http://schemas.microsoft.com/office/drawing/2014/main" id="{1F600A5D-A2DD-59F7-C56C-8768BEA154DF}"/>
                </a:ext>
              </a:extLst>
            </p:cNvPr>
            <p:cNvSpPr/>
            <p:nvPr/>
          </p:nvSpPr>
          <p:spPr>
            <a:xfrm>
              <a:off x="1743086" y="4192764"/>
              <a:ext cx="101193" cy="187947"/>
            </a:xfrm>
            <a:prstGeom prst="roundRect">
              <a:avLst>
                <a:gd name="adj" fmla="val 0"/>
              </a:avLst>
            </a:prstGeom>
            <a:solidFill>
              <a:srgbClr val="1E43FF"/>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grpSp>
        <p:nvGrpSpPr>
          <p:cNvPr id="26" name="Group 25">
            <a:extLst>
              <a:ext uri="{FF2B5EF4-FFF2-40B4-BE49-F238E27FC236}">
                <a16:creationId xmlns:a16="http://schemas.microsoft.com/office/drawing/2014/main" id="{5731B808-4760-0960-3B0B-A1E2DA242AC6}"/>
              </a:ext>
            </a:extLst>
          </p:cNvPr>
          <p:cNvGrpSpPr/>
          <p:nvPr/>
        </p:nvGrpSpPr>
        <p:grpSpPr>
          <a:xfrm>
            <a:off x="1221147" y="4499852"/>
            <a:ext cx="1452221" cy="338554"/>
            <a:chOff x="6535768" y="3768910"/>
            <a:chExt cx="1555593" cy="338554"/>
          </a:xfrm>
        </p:grpSpPr>
        <p:sp>
          <p:nvSpPr>
            <p:cNvPr id="27" name="Rounded Rectangle 26">
              <a:extLst>
                <a:ext uri="{FF2B5EF4-FFF2-40B4-BE49-F238E27FC236}">
                  <a16:creationId xmlns:a16="http://schemas.microsoft.com/office/drawing/2014/main" id="{4A2F2271-F15A-4BA1-2C2B-54771F3EA069}"/>
                </a:ext>
              </a:extLst>
            </p:cNvPr>
            <p:cNvSpPr/>
            <p:nvPr/>
          </p:nvSpPr>
          <p:spPr>
            <a:xfrm>
              <a:off x="6535768" y="3787347"/>
              <a:ext cx="1555593" cy="305820"/>
            </a:xfrm>
            <a:prstGeom prst="roundRect">
              <a:avLst>
                <a:gd name="adj" fmla="val 50000"/>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8" name="TextBox 27">
              <a:extLst>
                <a:ext uri="{FF2B5EF4-FFF2-40B4-BE49-F238E27FC236}">
                  <a16:creationId xmlns:a16="http://schemas.microsoft.com/office/drawing/2014/main" id="{EC86C0E9-112A-66AF-8877-847E59C21875}"/>
                </a:ext>
              </a:extLst>
            </p:cNvPr>
            <p:cNvSpPr txBox="1"/>
            <p:nvPr/>
          </p:nvSpPr>
          <p:spPr>
            <a:xfrm flipH="1">
              <a:off x="6695221" y="3768910"/>
              <a:ext cx="1235800"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Question</a:t>
              </a:r>
              <a:endParaRPr lang="en-CN" sz="1600" dirty="0">
                <a:latin typeface="Constantia" panose="02030602050306030303" pitchFamily="18" charset="0"/>
                <a:ea typeface="Klee Medium" panose="02020600000000000000" pitchFamily="18" charset="-128"/>
              </a:endParaRPr>
            </a:p>
          </p:txBody>
        </p:sp>
      </p:grpSp>
      <p:cxnSp>
        <p:nvCxnSpPr>
          <p:cNvPr id="29" name="Straight Connector 28">
            <a:extLst>
              <a:ext uri="{FF2B5EF4-FFF2-40B4-BE49-F238E27FC236}">
                <a16:creationId xmlns:a16="http://schemas.microsoft.com/office/drawing/2014/main" id="{EBE8DBCB-B6F4-D619-409C-95B4917B03CB}"/>
              </a:ext>
            </a:extLst>
          </p:cNvPr>
          <p:cNvCxnSpPr>
            <a:cxnSpLocks/>
            <a:stCxn id="23" idx="1"/>
            <a:endCxn id="31" idx="1"/>
          </p:cNvCxnSpPr>
          <p:nvPr/>
        </p:nvCxnSpPr>
        <p:spPr>
          <a:xfrm flipH="1">
            <a:off x="7643704" y="4143588"/>
            <a:ext cx="1236202" cy="39763"/>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1221F6-FE65-D045-99E1-3C6D0D9D33D6}"/>
              </a:ext>
            </a:extLst>
          </p:cNvPr>
          <p:cNvSpPr txBox="1"/>
          <p:nvPr/>
        </p:nvSpPr>
        <p:spPr>
          <a:xfrm flipH="1">
            <a:off x="3481747" y="4014074"/>
            <a:ext cx="4161957" cy="338554"/>
          </a:xfrm>
          <a:prstGeom prst="rect">
            <a:avLst/>
          </a:prstGeom>
          <a:noFill/>
        </p:spPr>
        <p:txBody>
          <a:bodyPr wrap="square" rtlCol="0">
            <a:spAutoFit/>
          </a:bodyPr>
          <a:lstStyle/>
          <a:p>
            <a:pPr algn="ctr"/>
            <a:r>
              <a:rPr lang="en-US" sz="1600" u="sng" dirty="0">
                <a:latin typeface="Constantia" panose="02030602050306030303" pitchFamily="18" charset="0"/>
                <a:ea typeface="Klee Medium" panose="02020600000000000000" pitchFamily="18" charset="-128"/>
              </a:rPr>
              <a:t>Where are the </a:t>
            </a:r>
            <a:r>
              <a:rPr lang="en-US" sz="1600" b="1" u="sng" dirty="0">
                <a:solidFill>
                  <a:srgbClr val="1E43FF"/>
                </a:solidFill>
                <a:latin typeface="Constantia" panose="02030602050306030303" pitchFamily="18" charset="0"/>
                <a:ea typeface="Klee Medium" panose="02020600000000000000" pitchFamily="18" charset="-128"/>
              </a:rPr>
              <a:t>heads</a:t>
            </a:r>
            <a:r>
              <a:rPr lang="en-US" sz="1600" u="sng" dirty="0">
                <a:latin typeface="Constantia" panose="02030602050306030303" pitchFamily="18" charset="0"/>
                <a:ea typeface="Klee Medium" panose="02020600000000000000" pitchFamily="18" charset="-128"/>
              </a:rPr>
              <a:t> of the top-K text spans?</a:t>
            </a:r>
            <a:endParaRPr lang="en-CN" sz="1600" u="sng" dirty="0">
              <a:latin typeface="Constantia" panose="02030602050306030303" pitchFamily="18" charset="0"/>
              <a:ea typeface="Klee Medium" panose="02020600000000000000" pitchFamily="18" charset="-128"/>
            </a:endParaRPr>
          </a:p>
        </p:txBody>
      </p:sp>
      <p:sp>
        <p:nvSpPr>
          <p:cNvPr id="32" name="TextBox 31">
            <a:extLst>
              <a:ext uri="{FF2B5EF4-FFF2-40B4-BE49-F238E27FC236}">
                <a16:creationId xmlns:a16="http://schemas.microsoft.com/office/drawing/2014/main" id="{9BBF8CEE-EC37-C1BB-0170-8FE660277967}"/>
              </a:ext>
            </a:extLst>
          </p:cNvPr>
          <p:cNvSpPr txBox="1"/>
          <p:nvPr/>
        </p:nvSpPr>
        <p:spPr>
          <a:xfrm flipH="1">
            <a:off x="3481747" y="4914976"/>
            <a:ext cx="4161957" cy="338554"/>
          </a:xfrm>
          <a:prstGeom prst="rect">
            <a:avLst/>
          </a:prstGeom>
          <a:noFill/>
        </p:spPr>
        <p:txBody>
          <a:bodyPr wrap="square" rtlCol="0">
            <a:spAutoFit/>
          </a:bodyPr>
          <a:lstStyle/>
          <a:p>
            <a:pPr algn="ctr"/>
            <a:r>
              <a:rPr lang="en-US" sz="1600" u="sng" dirty="0">
                <a:latin typeface="Constantia" panose="02030602050306030303" pitchFamily="18" charset="0"/>
                <a:ea typeface="Klee Medium" panose="02020600000000000000" pitchFamily="18" charset="-128"/>
              </a:rPr>
              <a:t>Where are the </a:t>
            </a:r>
            <a:r>
              <a:rPr lang="en-US" sz="1600" b="1" u="sng" dirty="0">
                <a:solidFill>
                  <a:srgbClr val="C00000"/>
                </a:solidFill>
                <a:latin typeface="Constantia" panose="02030602050306030303" pitchFamily="18" charset="0"/>
                <a:ea typeface="Klee Medium" panose="02020600000000000000" pitchFamily="18" charset="-128"/>
              </a:rPr>
              <a:t>ends</a:t>
            </a:r>
            <a:r>
              <a:rPr lang="en-US" sz="1600" u="sng" dirty="0">
                <a:latin typeface="Constantia" panose="02030602050306030303" pitchFamily="18" charset="0"/>
                <a:ea typeface="Klee Medium" panose="02020600000000000000" pitchFamily="18" charset="-128"/>
              </a:rPr>
              <a:t> of the top-K text spans?</a:t>
            </a:r>
            <a:endParaRPr lang="en-CN" sz="1600" u="sng" dirty="0">
              <a:latin typeface="Constantia" panose="02030602050306030303" pitchFamily="18" charset="0"/>
              <a:ea typeface="Klee Medium" panose="02020600000000000000" pitchFamily="18" charset="-128"/>
            </a:endParaRPr>
          </a:p>
        </p:txBody>
      </p:sp>
      <p:cxnSp>
        <p:nvCxnSpPr>
          <p:cNvPr id="33" name="Straight Connector 32">
            <a:extLst>
              <a:ext uri="{FF2B5EF4-FFF2-40B4-BE49-F238E27FC236}">
                <a16:creationId xmlns:a16="http://schemas.microsoft.com/office/drawing/2014/main" id="{9312A57B-8D31-2E95-333B-E382458A816B}"/>
              </a:ext>
            </a:extLst>
          </p:cNvPr>
          <p:cNvCxnSpPr>
            <a:cxnSpLocks/>
            <a:stCxn id="31" idx="3"/>
            <a:endCxn id="27" idx="3"/>
          </p:cNvCxnSpPr>
          <p:nvPr/>
        </p:nvCxnSpPr>
        <p:spPr>
          <a:xfrm flipH="1">
            <a:off x="2673368" y="4183351"/>
            <a:ext cx="808379" cy="487848"/>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099D9D-6652-02E3-1FF7-1C59C862FDDC}"/>
              </a:ext>
            </a:extLst>
          </p:cNvPr>
          <p:cNvCxnSpPr>
            <a:cxnSpLocks/>
            <a:stCxn id="32" idx="3"/>
            <a:endCxn id="27" idx="3"/>
          </p:cNvCxnSpPr>
          <p:nvPr/>
        </p:nvCxnSpPr>
        <p:spPr>
          <a:xfrm flipH="1" flipV="1">
            <a:off x="2673368" y="4671199"/>
            <a:ext cx="808379" cy="413054"/>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79FF88-D3BE-9E25-517B-BB44C6332B23}"/>
              </a:ext>
            </a:extLst>
          </p:cNvPr>
          <p:cNvCxnSpPr>
            <a:cxnSpLocks/>
            <a:stCxn id="22" idx="1"/>
            <a:endCxn id="31" idx="1"/>
          </p:cNvCxnSpPr>
          <p:nvPr/>
        </p:nvCxnSpPr>
        <p:spPr>
          <a:xfrm flipH="1" flipV="1">
            <a:off x="7643704" y="4183351"/>
            <a:ext cx="1236202" cy="264190"/>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FF026F-CCA9-7C0B-702E-FD6EAB1386AC}"/>
              </a:ext>
            </a:extLst>
          </p:cNvPr>
          <p:cNvCxnSpPr>
            <a:cxnSpLocks/>
            <a:stCxn id="17" idx="1"/>
            <a:endCxn id="31" idx="1"/>
          </p:cNvCxnSpPr>
          <p:nvPr/>
        </p:nvCxnSpPr>
        <p:spPr>
          <a:xfrm flipH="1" flipV="1">
            <a:off x="7643704" y="4183351"/>
            <a:ext cx="1566433" cy="918881"/>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A99259-9531-7EFD-27C8-5AC2B5B014EB}"/>
              </a:ext>
            </a:extLst>
          </p:cNvPr>
          <p:cNvCxnSpPr>
            <a:cxnSpLocks/>
            <a:stCxn id="18" idx="1"/>
            <a:endCxn id="32" idx="1"/>
          </p:cNvCxnSpPr>
          <p:nvPr/>
        </p:nvCxnSpPr>
        <p:spPr>
          <a:xfrm flipH="1">
            <a:off x="7643704" y="4131040"/>
            <a:ext cx="2213095" cy="953213"/>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830B59-360A-8327-FA44-B3BC367E3542}"/>
              </a:ext>
            </a:extLst>
          </p:cNvPr>
          <p:cNvCxnSpPr>
            <a:cxnSpLocks/>
            <a:endCxn id="32" idx="1"/>
          </p:cNvCxnSpPr>
          <p:nvPr/>
        </p:nvCxnSpPr>
        <p:spPr>
          <a:xfrm flipH="1">
            <a:off x="7643704" y="4447541"/>
            <a:ext cx="1890574" cy="636712"/>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625E0F-6F54-7F02-D8DB-15CBE1CF1637}"/>
              </a:ext>
            </a:extLst>
          </p:cNvPr>
          <p:cNvCxnSpPr>
            <a:cxnSpLocks/>
            <a:stCxn id="20" idx="1"/>
            <a:endCxn id="32" idx="1"/>
          </p:cNvCxnSpPr>
          <p:nvPr/>
        </p:nvCxnSpPr>
        <p:spPr>
          <a:xfrm flipH="1" flipV="1">
            <a:off x="7643704" y="5084253"/>
            <a:ext cx="2216937" cy="17978"/>
          </a:xfrm>
          <a:prstGeom prst="line">
            <a:avLst/>
          </a:prstGeom>
          <a:ln w="127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208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9" y="1518645"/>
            <a:ext cx="10515600" cy="1727475"/>
          </a:xfrm>
        </p:spPr>
        <p:txBody>
          <a:bodyPr>
            <a:normAutofit/>
          </a:bodyPr>
          <a:lstStyle/>
          <a:p>
            <a:pPr marL="0" indent="0">
              <a:buNone/>
            </a:pPr>
            <a:r>
              <a:rPr lang="en-US" altLang="zh-CN" sz="2000" b="1" dirty="0">
                <a:latin typeface="Microsoft YaHei UI" panose="020B0503020204020204" pitchFamily="34" charset="-122"/>
                <a:ea typeface="Microsoft YaHei UI" panose="020B0503020204020204" pitchFamily="34" charset="-122"/>
              </a:rPr>
              <a:t>More Applications</a:t>
            </a:r>
          </a:p>
          <a:p>
            <a:pPr>
              <a:spcBef>
                <a:spcPts val="600"/>
              </a:spcBef>
            </a:pPr>
            <a:r>
              <a:rPr lang="en-US" sz="1900" dirty="0">
                <a:latin typeface="Microsoft YaHei UI" panose="020B0503020204020204" pitchFamily="34" charset="-122"/>
                <a:ea typeface="Microsoft YaHei UI" panose="020B0503020204020204" pitchFamily="34" charset="-122"/>
              </a:rPr>
              <a:t>Semantic matching (binary prediction, like natural language inference)</a:t>
            </a:r>
          </a:p>
          <a:p>
            <a:pPr>
              <a:spcBef>
                <a:spcPts val="600"/>
              </a:spcBef>
            </a:pPr>
            <a:r>
              <a:rPr lang="en-US" sz="1900" dirty="0">
                <a:latin typeface="Microsoft YaHei UI" panose="020B0503020204020204" pitchFamily="34" charset="-122"/>
                <a:ea typeface="Microsoft YaHei UI" panose="020B0503020204020204" pitchFamily="34" charset="-122"/>
              </a:rPr>
              <a:t>Clustering, </a:t>
            </a:r>
            <a:r>
              <a:rPr lang="en-US" sz="1900" u="sng" dirty="0">
                <a:latin typeface="Microsoft YaHei UI" panose="020B0503020204020204" pitchFamily="34" charset="-122"/>
                <a:ea typeface="Microsoft YaHei UI" panose="020B0503020204020204" pitchFamily="34" charset="-122"/>
              </a:rPr>
              <a:t>de-duplication</a:t>
            </a:r>
            <a:r>
              <a:rPr lang="en-US" sz="1900" dirty="0">
                <a:latin typeface="Microsoft YaHei UI" panose="020B0503020204020204" pitchFamily="34" charset="-122"/>
                <a:ea typeface="Microsoft YaHei UI" panose="020B0503020204020204" pitchFamily="34" charset="-122"/>
              </a:rPr>
              <a:t>, etc. </a:t>
            </a:r>
          </a:p>
          <a:p>
            <a:pPr>
              <a:spcBef>
                <a:spcPts val="600"/>
              </a:spcBef>
            </a:pPr>
            <a:r>
              <a:rPr lang="en-US" sz="1900" dirty="0">
                <a:latin typeface="Microsoft YaHei UI" panose="020B0503020204020204" pitchFamily="34" charset="-122"/>
                <a:ea typeface="Microsoft YaHei UI" panose="020B0503020204020204" pitchFamily="34" charset="-122"/>
              </a:rPr>
              <a:t>F</a:t>
            </a:r>
            <a:r>
              <a:rPr lang="en-US" sz="1800" dirty="0">
                <a:latin typeface="Microsoft YaHei UI" panose="020B0503020204020204" pitchFamily="34" charset="-122"/>
                <a:ea typeface="Microsoft YaHei UI" panose="020B0503020204020204" pitchFamily="34" charset="-122"/>
              </a:rPr>
              <a:t>eatures for downstream tasks (measurement of semantic similarity)</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C2F166-630C-6AC9-72D4-6F84C402733F}"/>
              </a:ext>
            </a:extLst>
          </p:cNvPr>
          <p:cNvPicPr>
            <a:picLocks noChangeAspect="1"/>
          </p:cNvPicPr>
          <p:nvPr/>
        </p:nvPicPr>
        <p:blipFill>
          <a:blip r:embed="rId3"/>
          <a:stretch>
            <a:fillRect/>
          </a:stretch>
        </p:blipFill>
        <p:spPr>
          <a:xfrm>
            <a:off x="5232873" y="3099864"/>
            <a:ext cx="5878897" cy="2854296"/>
          </a:xfrm>
          <a:prstGeom prst="rect">
            <a:avLst/>
          </a:prstGeom>
        </p:spPr>
      </p:pic>
      <p:grpSp>
        <p:nvGrpSpPr>
          <p:cNvPr id="50" name="Group 49">
            <a:extLst>
              <a:ext uri="{FF2B5EF4-FFF2-40B4-BE49-F238E27FC236}">
                <a16:creationId xmlns:a16="http://schemas.microsoft.com/office/drawing/2014/main" id="{E424C3D3-177D-0999-BCA9-C5B7356D6379}"/>
              </a:ext>
            </a:extLst>
          </p:cNvPr>
          <p:cNvGrpSpPr/>
          <p:nvPr/>
        </p:nvGrpSpPr>
        <p:grpSpPr>
          <a:xfrm>
            <a:off x="1298859" y="3135542"/>
            <a:ext cx="757191" cy="779308"/>
            <a:chOff x="802451" y="3429000"/>
            <a:chExt cx="757191" cy="779308"/>
          </a:xfrm>
        </p:grpSpPr>
        <p:pic>
          <p:nvPicPr>
            <p:cNvPr id="14" name="Picture 6" descr="Document Icons Responsive Color 128px icon">
              <a:extLst>
                <a:ext uri="{FF2B5EF4-FFF2-40B4-BE49-F238E27FC236}">
                  <a16:creationId xmlns:a16="http://schemas.microsoft.com/office/drawing/2014/main" id="{53EF6E0C-1833-5751-49C3-656CD361B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35" y="3429000"/>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Document Icons Responsive Color 128px icon">
              <a:extLst>
                <a:ext uri="{FF2B5EF4-FFF2-40B4-BE49-F238E27FC236}">
                  <a16:creationId xmlns:a16="http://schemas.microsoft.com/office/drawing/2014/main" id="{6F0EE234-8A19-33FF-2ED3-B74D6E65CB5E}"/>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51101" y="346035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ocument Icons Responsive Color 128px icon">
              <a:extLst>
                <a:ext uri="{FF2B5EF4-FFF2-40B4-BE49-F238E27FC236}">
                  <a16:creationId xmlns:a16="http://schemas.microsoft.com/office/drawing/2014/main" id="{3A8EE282-6C4D-C92E-6756-F431ADC141AB}"/>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18133" y="3495976"/>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ocument Icons Responsive Color 128px icon">
              <a:extLst>
                <a:ext uri="{FF2B5EF4-FFF2-40B4-BE49-F238E27FC236}">
                  <a16:creationId xmlns:a16="http://schemas.microsoft.com/office/drawing/2014/main" id="{01D768FF-1500-83E1-CE86-0F94B1A23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5" y="352647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 Icons Responsive Color 128px icon">
              <a:extLst>
                <a:ext uri="{FF2B5EF4-FFF2-40B4-BE49-F238E27FC236}">
                  <a16:creationId xmlns:a16="http://schemas.microsoft.com/office/drawing/2014/main" id="{FF18BFF1-C6C9-CB0F-8D99-4364530C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746" y="3560888"/>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ocument Icons Responsive Color 128px icon">
              <a:extLst>
                <a:ext uri="{FF2B5EF4-FFF2-40B4-BE49-F238E27FC236}">
                  <a16:creationId xmlns:a16="http://schemas.microsoft.com/office/drawing/2014/main" id="{13A91C3F-9362-371A-DA51-0F3572BAC73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6840" y="359791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Document Icons Responsive Color 128px icon">
              <a:extLst>
                <a:ext uri="{FF2B5EF4-FFF2-40B4-BE49-F238E27FC236}">
                  <a16:creationId xmlns:a16="http://schemas.microsoft.com/office/drawing/2014/main" id="{E4600EA5-F62A-0568-342F-4E6700D777CE}"/>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96806" y="362926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Document Icons Responsive Color 128px icon">
              <a:extLst>
                <a:ext uri="{FF2B5EF4-FFF2-40B4-BE49-F238E27FC236}">
                  <a16:creationId xmlns:a16="http://schemas.microsoft.com/office/drawing/2014/main" id="{28B422F2-43EF-DED5-1068-FCC5AD013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366488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Document Icons Responsive Color 128px icon">
              <a:extLst>
                <a:ext uri="{FF2B5EF4-FFF2-40B4-BE49-F238E27FC236}">
                  <a16:creationId xmlns:a16="http://schemas.microsoft.com/office/drawing/2014/main" id="{518752A3-309F-C471-F622-BBB5D062A30C}"/>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0870" y="369539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ocument Icons Responsive Color 128px icon">
              <a:extLst>
                <a:ext uri="{FF2B5EF4-FFF2-40B4-BE49-F238E27FC236}">
                  <a16:creationId xmlns:a16="http://schemas.microsoft.com/office/drawing/2014/main" id="{DD9764E0-2695-68F2-7827-F7161CD04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51" y="3729801"/>
              <a:ext cx="478507" cy="47850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ed Rectangle 34">
            <a:extLst>
              <a:ext uri="{FF2B5EF4-FFF2-40B4-BE49-F238E27FC236}">
                <a16:creationId xmlns:a16="http://schemas.microsoft.com/office/drawing/2014/main" id="{F7E65E0C-010A-88A6-4A2A-A5321833273F}"/>
              </a:ext>
            </a:extLst>
          </p:cNvPr>
          <p:cNvSpPr/>
          <p:nvPr/>
        </p:nvSpPr>
        <p:spPr>
          <a:xfrm>
            <a:off x="2480075" y="3273785"/>
            <a:ext cx="1429629" cy="445175"/>
          </a:xfrm>
          <a:prstGeom prst="roundRect">
            <a:avLst>
              <a:gd name="adj" fmla="val 8768"/>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7" name="TextBox 36">
            <a:extLst>
              <a:ext uri="{FF2B5EF4-FFF2-40B4-BE49-F238E27FC236}">
                <a16:creationId xmlns:a16="http://schemas.microsoft.com/office/drawing/2014/main" id="{7C92AF93-F395-7A28-28A4-0CDD8BB56944}"/>
              </a:ext>
            </a:extLst>
          </p:cNvPr>
          <p:cNvSpPr txBox="1"/>
          <p:nvPr/>
        </p:nvSpPr>
        <p:spPr>
          <a:xfrm>
            <a:off x="2653324" y="3339484"/>
            <a:ext cx="1082348" cy="307777"/>
          </a:xfrm>
          <a:prstGeom prst="rect">
            <a:avLst/>
          </a:prstGeom>
          <a:noFill/>
        </p:spPr>
        <p:txBody>
          <a:bodyPr wrap="none" rtlCol="0">
            <a:spAutoFit/>
          </a:bodyPr>
          <a:lstStyle/>
          <a:p>
            <a:pPr algn="ctr"/>
            <a:r>
              <a:rPr lang="en-US" sz="1400" dirty="0">
                <a:latin typeface="Constantia" panose="02030602050306030303" pitchFamily="18" charset="0"/>
              </a:rPr>
              <a:t>Embedding</a:t>
            </a:r>
            <a:endParaRPr lang="en-CN" sz="1400" dirty="0">
              <a:latin typeface="Constantia" panose="02030602050306030303" pitchFamily="18" charset="0"/>
            </a:endParaRPr>
          </a:p>
        </p:txBody>
      </p:sp>
      <p:sp>
        <p:nvSpPr>
          <p:cNvPr id="40" name="Rounded Rectangle 39">
            <a:extLst>
              <a:ext uri="{FF2B5EF4-FFF2-40B4-BE49-F238E27FC236}">
                <a16:creationId xmlns:a16="http://schemas.microsoft.com/office/drawing/2014/main" id="{E2092104-0F2F-49F3-4F8F-1555F05BC2C0}"/>
              </a:ext>
            </a:extLst>
          </p:cNvPr>
          <p:cNvSpPr/>
          <p:nvPr/>
        </p:nvSpPr>
        <p:spPr>
          <a:xfrm>
            <a:off x="2480075" y="4251087"/>
            <a:ext cx="1429629" cy="445175"/>
          </a:xfrm>
          <a:prstGeom prst="roundRect">
            <a:avLst>
              <a:gd name="adj" fmla="val 8768"/>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3C006B6B-0385-5F3B-754A-02819C1866ED}"/>
              </a:ext>
            </a:extLst>
          </p:cNvPr>
          <p:cNvSpPr txBox="1"/>
          <p:nvPr/>
        </p:nvSpPr>
        <p:spPr>
          <a:xfrm>
            <a:off x="2699523" y="4316786"/>
            <a:ext cx="989950" cy="307777"/>
          </a:xfrm>
          <a:prstGeom prst="rect">
            <a:avLst/>
          </a:prstGeom>
          <a:noFill/>
        </p:spPr>
        <p:txBody>
          <a:bodyPr wrap="none" rtlCol="0">
            <a:spAutoFit/>
          </a:bodyPr>
          <a:lstStyle/>
          <a:p>
            <a:pPr algn="ctr"/>
            <a:r>
              <a:rPr lang="en-US" sz="1400" dirty="0">
                <a:latin typeface="Constantia" panose="02030602050306030303" pitchFamily="18" charset="0"/>
              </a:rPr>
              <a:t>Clustering</a:t>
            </a:r>
            <a:endParaRPr lang="en-CN" sz="1400" dirty="0">
              <a:latin typeface="Constantia" panose="02030602050306030303" pitchFamily="18" charset="0"/>
            </a:endParaRPr>
          </a:p>
        </p:txBody>
      </p:sp>
      <p:sp>
        <p:nvSpPr>
          <p:cNvPr id="42" name="Rounded Rectangle 41">
            <a:extLst>
              <a:ext uri="{FF2B5EF4-FFF2-40B4-BE49-F238E27FC236}">
                <a16:creationId xmlns:a16="http://schemas.microsoft.com/office/drawing/2014/main" id="{0CF0E9A7-23AE-D20E-EC26-610307667A7C}"/>
              </a:ext>
            </a:extLst>
          </p:cNvPr>
          <p:cNvSpPr/>
          <p:nvPr/>
        </p:nvSpPr>
        <p:spPr>
          <a:xfrm>
            <a:off x="2480075" y="5228389"/>
            <a:ext cx="1429629" cy="445175"/>
          </a:xfrm>
          <a:prstGeom prst="roundRect">
            <a:avLst>
              <a:gd name="adj" fmla="val 8768"/>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TextBox 42">
            <a:extLst>
              <a:ext uri="{FF2B5EF4-FFF2-40B4-BE49-F238E27FC236}">
                <a16:creationId xmlns:a16="http://schemas.microsoft.com/office/drawing/2014/main" id="{8B259527-D65D-8641-9796-5605846ACA31}"/>
              </a:ext>
            </a:extLst>
          </p:cNvPr>
          <p:cNvSpPr txBox="1"/>
          <p:nvPr/>
        </p:nvSpPr>
        <p:spPr>
          <a:xfrm>
            <a:off x="2772526" y="5294088"/>
            <a:ext cx="843949" cy="307777"/>
          </a:xfrm>
          <a:prstGeom prst="rect">
            <a:avLst/>
          </a:prstGeom>
          <a:noFill/>
        </p:spPr>
        <p:txBody>
          <a:bodyPr wrap="none" rtlCol="0">
            <a:spAutoFit/>
          </a:bodyPr>
          <a:lstStyle/>
          <a:p>
            <a:pPr algn="ctr"/>
            <a:r>
              <a:rPr lang="en-US" sz="1400" dirty="0">
                <a:latin typeface="Constantia" panose="02030602050306030303" pitchFamily="18" charset="0"/>
              </a:rPr>
              <a:t>Filtering</a:t>
            </a:r>
            <a:endParaRPr lang="en-CN" sz="1400" dirty="0">
              <a:latin typeface="Constantia" panose="02030602050306030303" pitchFamily="18" charset="0"/>
            </a:endParaRPr>
          </a:p>
        </p:txBody>
      </p:sp>
      <p:grpSp>
        <p:nvGrpSpPr>
          <p:cNvPr id="51" name="Group 50">
            <a:extLst>
              <a:ext uri="{FF2B5EF4-FFF2-40B4-BE49-F238E27FC236}">
                <a16:creationId xmlns:a16="http://schemas.microsoft.com/office/drawing/2014/main" id="{7F796984-A67F-7466-BD4D-28DD8A374F03}"/>
              </a:ext>
            </a:extLst>
          </p:cNvPr>
          <p:cNvGrpSpPr/>
          <p:nvPr/>
        </p:nvGrpSpPr>
        <p:grpSpPr>
          <a:xfrm>
            <a:off x="1331019" y="5084050"/>
            <a:ext cx="602896" cy="610395"/>
            <a:chOff x="922970" y="5347099"/>
            <a:chExt cx="602896" cy="610395"/>
          </a:xfrm>
        </p:grpSpPr>
        <p:pic>
          <p:nvPicPr>
            <p:cNvPr id="45" name="Picture 6" descr="Document Icons Responsive Color 128px icon">
              <a:extLst>
                <a:ext uri="{FF2B5EF4-FFF2-40B4-BE49-F238E27FC236}">
                  <a16:creationId xmlns:a16="http://schemas.microsoft.com/office/drawing/2014/main" id="{740EEA1B-38DB-52A0-9D8C-C635EB907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59" y="5347099"/>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ocument Icons Responsive Color 128px icon">
              <a:extLst>
                <a:ext uri="{FF2B5EF4-FFF2-40B4-BE49-F238E27FC236}">
                  <a16:creationId xmlns:a16="http://schemas.microsoft.com/office/drawing/2014/main" id="{A5B48560-6776-726B-7554-5FDD92F76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325" y="537845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Document Icons Responsive Color 128px icon">
              <a:extLst>
                <a:ext uri="{FF2B5EF4-FFF2-40B4-BE49-F238E27FC236}">
                  <a16:creationId xmlns:a16="http://schemas.microsoft.com/office/drawing/2014/main" id="{398AA4C6-1AC2-DB26-8B35-5C4221B35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7" y="5414075"/>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Document Icons Responsive Color 128px icon">
              <a:extLst>
                <a:ext uri="{FF2B5EF4-FFF2-40B4-BE49-F238E27FC236}">
                  <a16:creationId xmlns:a16="http://schemas.microsoft.com/office/drawing/2014/main" id="{84A7BF3E-894B-0686-5139-8FBA0F00D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389" y="5444577"/>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Document Icons Responsive Color 128px icon">
              <a:extLst>
                <a:ext uri="{FF2B5EF4-FFF2-40B4-BE49-F238E27FC236}">
                  <a16:creationId xmlns:a16="http://schemas.microsoft.com/office/drawing/2014/main" id="{B31439E5-FEFA-A9BF-4967-30CFBF18A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970" y="5478987"/>
              <a:ext cx="478507" cy="4785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Connector 51">
            <a:extLst>
              <a:ext uri="{FF2B5EF4-FFF2-40B4-BE49-F238E27FC236}">
                <a16:creationId xmlns:a16="http://schemas.microsoft.com/office/drawing/2014/main" id="{4D3856F6-FC1B-9B48-DC23-C3DE70BCAE2A}"/>
              </a:ext>
            </a:extLst>
          </p:cNvPr>
          <p:cNvCxnSpPr>
            <a:cxnSpLocks/>
            <a:stCxn id="35" idx="1"/>
          </p:cNvCxnSpPr>
          <p:nvPr/>
        </p:nvCxnSpPr>
        <p:spPr>
          <a:xfrm flipH="1">
            <a:off x="1641343" y="3496373"/>
            <a:ext cx="838732"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ED1EE1D-169E-D040-2631-1DF504113AC3}"/>
              </a:ext>
            </a:extLst>
          </p:cNvPr>
          <p:cNvCxnSpPr>
            <a:cxnSpLocks/>
            <a:stCxn id="40" idx="0"/>
            <a:endCxn id="35" idx="2"/>
          </p:cNvCxnSpPr>
          <p:nvPr/>
        </p:nvCxnSpPr>
        <p:spPr>
          <a:xfrm flipV="1">
            <a:off x="3194890" y="3718960"/>
            <a:ext cx="0" cy="532127"/>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92C56F-F3ED-53A9-1871-7D98C3BE9D77}"/>
              </a:ext>
            </a:extLst>
          </p:cNvPr>
          <p:cNvCxnSpPr>
            <a:cxnSpLocks/>
            <a:stCxn id="42" idx="0"/>
            <a:endCxn id="40" idx="2"/>
          </p:cNvCxnSpPr>
          <p:nvPr/>
        </p:nvCxnSpPr>
        <p:spPr>
          <a:xfrm flipV="1">
            <a:off x="3194890" y="4696262"/>
            <a:ext cx="0" cy="532127"/>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85" name="Straight Connector 16384">
            <a:extLst>
              <a:ext uri="{FF2B5EF4-FFF2-40B4-BE49-F238E27FC236}">
                <a16:creationId xmlns:a16="http://schemas.microsoft.com/office/drawing/2014/main" id="{BF90865B-77BB-767D-796B-B3C811B13595}"/>
              </a:ext>
            </a:extLst>
          </p:cNvPr>
          <p:cNvCxnSpPr>
            <a:cxnSpLocks/>
          </p:cNvCxnSpPr>
          <p:nvPr/>
        </p:nvCxnSpPr>
        <p:spPr>
          <a:xfrm>
            <a:off x="1662501" y="5455191"/>
            <a:ext cx="817574"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391" name="TextBox 16390">
            <a:extLst>
              <a:ext uri="{FF2B5EF4-FFF2-40B4-BE49-F238E27FC236}">
                <a16:creationId xmlns:a16="http://schemas.microsoft.com/office/drawing/2014/main" id="{8CF673D5-63D0-38FA-9482-363909057F60}"/>
              </a:ext>
            </a:extLst>
          </p:cNvPr>
          <p:cNvSpPr txBox="1"/>
          <p:nvPr/>
        </p:nvSpPr>
        <p:spPr>
          <a:xfrm>
            <a:off x="468572" y="6036184"/>
            <a:ext cx="4961744" cy="369332"/>
          </a:xfrm>
          <a:prstGeom prst="rect">
            <a:avLst/>
          </a:prstGeom>
          <a:noFill/>
        </p:spPr>
        <p:txBody>
          <a:bodyPr wrap="none" rtlCol="0">
            <a:spAutoFit/>
          </a:bodyPr>
          <a:lstStyle/>
          <a:p>
            <a:pPr algn="ctr"/>
            <a:r>
              <a:rPr lang="en-US" b="1" dirty="0">
                <a:latin typeface="Constantia" panose="02030602050306030303" pitchFamily="18" charset="0"/>
              </a:rPr>
              <a:t>De-dup. </a:t>
            </a:r>
            <a:r>
              <a:rPr lang="en-US" dirty="0">
                <a:latin typeface="Constantia" panose="02030602050306030303" pitchFamily="18" charset="0"/>
              </a:rPr>
              <a:t>1. Quora, 2. Pre-train Corpus (Pile, CC)</a:t>
            </a:r>
            <a:endParaRPr lang="en-CN" dirty="0">
              <a:latin typeface="Constantia" panose="02030602050306030303" pitchFamily="18" charset="0"/>
            </a:endParaRPr>
          </a:p>
        </p:txBody>
      </p:sp>
      <p:sp>
        <p:nvSpPr>
          <p:cNvPr id="16394" name="TextBox 16393">
            <a:extLst>
              <a:ext uri="{FF2B5EF4-FFF2-40B4-BE49-F238E27FC236}">
                <a16:creationId xmlns:a16="http://schemas.microsoft.com/office/drawing/2014/main" id="{309A2C3A-B17D-8EA7-CFB8-C03B4A6B6B00}"/>
              </a:ext>
            </a:extLst>
          </p:cNvPr>
          <p:cNvSpPr txBox="1"/>
          <p:nvPr/>
        </p:nvSpPr>
        <p:spPr>
          <a:xfrm>
            <a:off x="5977197" y="6036184"/>
            <a:ext cx="4747390" cy="369332"/>
          </a:xfrm>
          <a:prstGeom prst="rect">
            <a:avLst/>
          </a:prstGeom>
          <a:noFill/>
        </p:spPr>
        <p:txBody>
          <a:bodyPr wrap="none" rtlCol="0">
            <a:spAutoFit/>
          </a:bodyPr>
          <a:lstStyle/>
          <a:p>
            <a:pPr algn="ctr"/>
            <a:r>
              <a:rPr lang="en-US" b="1" dirty="0">
                <a:latin typeface="Constantia" panose="02030602050306030303" pitchFamily="18" charset="0"/>
              </a:rPr>
              <a:t>Text2Image (Diffusion). </a:t>
            </a:r>
            <a:r>
              <a:rPr lang="en-US" dirty="0">
                <a:latin typeface="Constantia" panose="02030602050306030303" pitchFamily="18" charset="0"/>
              </a:rPr>
              <a:t>Supervised by CLIP</a:t>
            </a:r>
            <a:endParaRPr lang="en-CN" dirty="0">
              <a:latin typeface="Constantia" panose="02030602050306030303" pitchFamily="18" charset="0"/>
            </a:endParaRPr>
          </a:p>
        </p:txBody>
      </p:sp>
    </p:spTree>
    <p:extLst>
      <p:ext uri="{BB962C8B-B14F-4D97-AF65-F5344CB8AC3E}">
        <p14:creationId xmlns:p14="http://schemas.microsoft.com/office/powerpoint/2010/main" val="478832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6"/>
            <a:ext cx="10855037" cy="457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icrosoft YaHei UI" panose="020B0503020204020204" pitchFamily="34" charset="-122"/>
                <a:ea typeface="Microsoft YaHei UI" panose="020B0503020204020204" pitchFamily="34" charset="-122"/>
              </a:rPr>
              <a:t>Two acceleration methods: 1) </a:t>
            </a:r>
            <a:r>
              <a:rPr lang="en-US" altLang="zh-CN" sz="1800" b="1" dirty="0">
                <a:latin typeface="Microsoft YaHei UI" panose="020B0503020204020204" pitchFamily="34" charset="-122"/>
                <a:ea typeface="Microsoft YaHei UI" panose="020B0503020204020204" pitchFamily="34" charset="-122"/>
              </a:rPr>
              <a:t>constrained prefix decoding</a:t>
            </a:r>
            <a:r>
              <a:rPr lang="en-US" altLang="zh-CN" sz="1800" dirty="0">
                <a:latin typeface="Microsoft YaHei UI" panose="020B0503020204020204" pitchFamily="34" charset="-122"/>
                <a:ea typeface="Microsoft YaHei UI" panose="020B0503020204020204" pitchFamily="34" charset="-122"/>
              </a:rPr>
              <a:t>, 2) </a:t>
            </a:r>
            <a:r>
              <a:rPr lang="en-US" altLang="zh-CN" sz="1800" b="1" dirty="0">
                <a:latin typeface="Microsoft YaHei UI" panose="020B0503020204020204" pitchFamily="34" charset="-122"/>
                <a:ea typeface="Microsoft YaHei UI" panose="020B0503020204020204" pitchFamily="34" charset="-122"/>
              </a:rPr>
              <a:t>skip</a:t>
            </a:r>
            <a:r>
              <a:rPr lang="zh-CN" altLang="en-US" sz="1800" b="1"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decoding</a:t>
            </a:r>
          </a:p>
        </p:txBody>
      </p:sp>
      <p:pic>
        <p:nvPicPr>
          <p:cNvPr id="3" name="Picture 2">
            <a:extLst>
              <a:ext uri="{FF2B5EF4-FFF2-40B4-BE49-F238E27FC236}">
                <a16:creationId xmlns:a16="http://schemas.microsoft.com/office/drawing/2014/main" id="{1A13E993-05D2-2A94-43BF-C4072A181550}"/>
              </a:ext>
            </a:extLst>
          </p:cNvPr>
          <p:cNvPicPr>
            <a:picLocks noChangeAspect="1"/>
          </p:cNvPicPr>
          <p:nvPr/>
        </p:nvPicPr>
        <p:blipFill>
          <a:blip r:embed="rId3"/>
          <a:stretch>
            <a:fillRect/>
          </a:stretch>
        </p:blipFill>
        <p:spPr>
          <a:xfrm>
            <a:off x="1066246" y="1922746"/>
            <a:ext cx="8816790" cy="2783905"/>
          </a:xfrm>
          <a:prstGeom prst="rect">
            <a:avLst/>
          </a:prstGeom>
        </p:spPr>
      </p:pic>
      <p:sp>
        <p:nvSpPr>
          <p:cNvPr id="4" name="Rounded Rectangle 3">
            <a:extLst>
              <a:ext uri="{FF2B5EF4-FFF2-40B4-BE49-F238E27FC236}">
                <a16:creationId xmlns:a16="http://schemas.microsoft.com/office/drawing/2014/main" id="{8926B837-A2C9-6780-65FA-EDF00C15E131}"/>
              </a:ext>
            </a:extLst>
          </p:cNvPr>
          <p:cNvSpPr/>
          <p:nvPr/>
        </p:nvSpPr>
        <p:spPr>
          <a:xfrm>
            <a:off x="4443092" y="2202657"/>
            <a:ext cx="2491213" cy="310675"/>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 name="Rounded Rectangle 5">
            <a:extLst>
              <a:ext uri="{FF2B5EF4-FFF2-40B4-BE49-F238E27FC236}">
                <a16:creationId xmlns:a16="http://schemas.microsoft.com/office/drawing/2014/main" id="{79FF8C12-815D-6950-017F-5EDD92199888}"/>
              </a:ext>
            </a:extLst>
          </p:cNvPr>
          <p:cNvSpPr/>
          <p:nvPr/>
        </p:nvSpPr>
        <p:spPr>
          <a:xfrm>
            <a:off x="7895334" y="2260263"/>
            <a:ext cx="1167685" cy="236114"/>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8" name="TextBox 7">
            <a:extLst>
              <a:ext uri="{FF2B5EF4-FFF2-40B4-BE49-F238E27FC236}">
                <a16:creationId xmlns:a16="http://schemas.microsoft.com/office/drawing/2014/main" id="{9133FA2D-076A-4F5C-6FC1-BBD8541DDE72}"/>
              </a:ext>
            </a:extLst>
          </p:cNvPr>
          <p:cNvSpPr txBox="1"/>
          <p:nvPr/>
        </p:nvSpPr>
        <p:spPr>
          <a:xfrm flipH="1">
            <a:off x="910706" y="5022450"/>
            <a:ext cx="4967347" cy="1077218"/>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Constrained prefix decoding</a:t>
            </a:r>
            <a:r>
              <a:rPr lang="en-US" sz="1600" dirty="0">
                <a:latin typeface="Constantia" panose="02030602050306030303" pitchFamily="18" charset="0"/>
                <a:ea typeface="Klee Medium" panose="02020600000000000000" pitchFamily="18" charset="-128"/>
              </a:rPr>
              <a:t>. </a:t>
            </a:r>
          </a:p>
          <a:p>
            <a:pPr marL="285750" indent="-285750">
              <a:buFontTx/>
              <a:buChar char="-"/>
            </a:pPr>
            <a:r>
              <a:rPr lang="en-US" sz="1600" dirty="0">
                <a:latin typeface="Constantia" panose="02030602050306030303" pitchFamily="18" charset="0"/>
                <a:ea typeface="Klee Medium" panose="02020600000000000000" pitchFamily="18" charset="-128"/>
              </a:rPr>
              <a:t>Sort all sentence based on the likelihood of prefix (the </a:t>
            </a:r>
            <a:r>
              <a:rPr lang="en-US" sz="1600" u="sng" dirty="0">
                <a:latin typeface="Constantia" panose="02030602050306030303" pitchFamily="18" charset="0"/>
                <a:ea typeface="Klee Medium" panose="02020600000000000000" pitchFamily="18" charset="-128"/>
              </a:rPr>
              <a:t>first-N</a:t>
            </a:r>
            <a:r>
              <a:rPr lang="en-US" sz="1600" dirty="0">
                <a:latin typeface="Constantia" panose="02030602050306030303" pitchFamily="18" charset="0"/>
                <a:ea typeface="Klee Medium" panose="02020600000000000000" pitchFamily="18" charset="-128"/>
              </a:rPr>
              <a:t> tokens of each span)</a:t>
            </a:r>
          </a:p>
          <a:p>
            <a:pPr marL="285750" indent="-285750">
              <a:buFontTx/>
              <a:buChar char="-"/>
            </a:pPr>
            <a:r>
              <a:rPr lang="en-CN" sz="1600" dirty="0">
                <a:latin typeface="Constantia" panose="02030602050306030303" pitchFamily="18" charset="0"/>
                <a:ea typeface="Klee Medium" panose="02020600000000000000" pitchFamily="18" charset="-128"/>
              </a:rPr>
              <a:t>Only maintain the top-K promising sentences</a:t>
            </a:r>
          </a:p>
        </p:txBody>
      </p:sp>
      <p:sp>
        <p:nvSpPr>
          <p:cNvPr id="9" name="TextBox 8">
            <a:extLst>
              <a:ext uri="{FF2B5EF4-FFF2-40B4-BE49-F238E27FC236}">
                <a16:creationId xmlns:a16="http://schemas.microsoft.com/office/drawing/2014/main" id="{FAC87999-9B27-58CB-A386-C37D738FF7F2}"/>
              </a:ext>
            </a:extLst>
          </p:cNvPr>
          <p:cNvSpPr txBox="1"/>
          <p:nvPr/>
        </p:nvSpPr>
        <p:spPr>
          <a:xfrm flipH="1">
            <a:off x="6156762" y="5022450"/>
            <a:ext cx="4755882" cy="1323439"/>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Skip decoding</a:t>
            </a:r>
            <a:r>
              <a:rPr lang="en-US" sz="1600" dirty="0">
                <a:latin typeface="Constantia" panose="02030602050306030303" pitchFamily="18" charset="0"/>
                <a:ea typeface="Klee Medium" panose="02020600000000000000" pitchFamily="18" charset="-128"/>
              </a:rPr>
              <a:t>. </a:t>
            </a:r>
          </a:p>
          <a:p>
            <a:pPr marL="285750" indent="-285750">
              <a:buFontTx/>
              <a:buChar char="-"/>
            </a:pPr>
            <a:r>
              <a:rPr lang="en-US" sz="1600" dirty="0">
                <a:latin typeface="Constantia" panose="02030602050306030303" pitchFamily="18" charset="0"/>
                <a:ea typeface="Klee Medium" panose="02020600000000000000" pitchFamily="18" charset="-128"/>
              </a:rPr>
              <a:t>At the end of one sentence, predict which token is better: [</a:t>
            </a:r>
            <a:r>
              <a:rPr lang="en-US" sz="1600" u="sng" dirty="0">
                <a:latin typeface="Constantia" panose="02030602050306030303" pitchFamily="18" charset="0"/>
                <a:ea typeface="Klee Medium" panose="02020600000000000000" pitchFamily="18" charset="-128"/>
              </a:rPr>
              <a:t>EOS</a:t>
            </a:r>
            <a:r>
              <a:rPr lang="en-US" sz="1600" dirty="0">
                <a:latin typeface="Constantia" panose="02030602050306030303" pitchFamily="18" charset="0"/>
                <a:ea typeface="Klee Medium" panose="02020600000000000000" pitchFamily="18" charset="-128"/>
              </a:rPr>
              <a:t>] or </a:t>
            </a:r>
            <a:r>
              <a:rPr lang="en-US" sz="1600" u="sng" dirty="0">
                <a:latin typeface="Constantia" panose="02030602050306030303" pitchFamily="18" charset="0"/>
                <a:ea typeface="Klee Medium" panose="02020600000000000000" pitchFamily="18" charset="-128"/>
              </a:rPr>
              <a:t>1st token in next sentence</a:t>
            </a:r>
            <a:r>
              <a:rPr lang="en-US" sz="1600" dirty="0">
                <a:latin typeface="Constantia" panose="02030602050306030303" pitchFamily="18" charset="0"/>
                <a:ea typeface="Klee Medium" panose="02020600000000000000" pitchFamily="18" charset="-128"/>
              </a:rPr>
              <a:t>?</a:t>
            </a:r>
          </a:p>
          <a:p>
            <a:pPr marL="285750" indent="-285750">
              <a:buFontTx/>
              <a:buChar char="-"/>
            </a:pPr>
            <a:r>
              <a:rPr lang="en-CN" sz="1600" dirty="0">
                <a:latin typeface="Constantia" panose="02030602050306030303" pitchFamily="18" charset="0"/>
                <a:ea typeface="Klee Medium" panose="02020600000000000000" pitchFamily="18" charset="-128"/>
              </a:rPr>
              <a:t>If [</a:t>
            </a:r>
            <a:r>
              <a:rPr lang="en-CN" sz="1600" u="sng" dirty="0">
                <a:latin typeface="Constantia" panose="02030602050306030303" pitchFamily="18" charset="0"/>
                <a:ea typeface="Klee Medium" panose="02020600000000000000" pitchFamily="18" charset="-128"/>
              </a:rPr>
              <a:t>EOS</a:t>
            </a:r>
            <a:r>
              <a:rPr lang="en-CN" sz="1600" dirty="0">
                <a:latin typeface="Constantia" panose="02030602050306030303" pitchFamily="18" charset="0"/>
                <a:ea typeface="Klee Medium" panose="02020600000000000000" pitchFamily="18" charset="-128"/>
              </a:rPr>
              <a:t>]: return current sentence; Else: continue next sentence</a:t>
            </a:r>
          </a:p>
        </p:txBody>
      </p:sp>
    </p:spTree>
    <p:extLst>
      <p:ext uri="{BB962C8B-B14F-4D97-AF65-F5344CB8AC3E}">
        <p14:creationId xmlns:p14="http://schemas.microsoft.com/office/powerpoint/2010/main" val="2876168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855037" cy="1510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icrosoft YaHei UI" panose="020B0503020204020204" pitchFamily="34" charset="-122"/>
                <a:ea typeface="Microsoft YaHei UI" panose="020B0503020204020204" pitchFamily="34" charset="-122"/>
              </a:rPr>
              <a:t>LLM’s context is </a:t>
            </a:r>
            <a:r>
              <a:rPr lang="en-US" altLang="zh-CN" sz="1800" b="1" dirty="0">
                <a:latin typeface="Microsoft YaHei UI" panose="020B0503020204020204" pitchFamily="34" charset="-122"/>
                <a:ea typeface="Microsoft YaHei UI" panose="020B0503020204020204" pitchFamily="34" charset="-122"/>
              </a:rPr>
              <a:t>not long enough</a:t>
            </a:r>
            <a:r>
              <a:rPr lang="en-US" altLang="zh-CN" sz="1800" dirty="0">
                <a:latin typeface="Microsoft YaHei UI" panose="020B0503020204020204" pitchFamily="34" charset="-122"/>
                <a:ea typeface="Microsoft YaHei UI" panose="020B0503020204020204" pitchFamily="34" charset="-122"/>
              </a:rPr>
              <a:t>? (Shorter than the doc’s length)</a:t>
            </a:r>
          </a:p>
          <a:p>
            <a:r>
              <a:rPr lang="en-US" altLang="zh-CN" sz="1800" b="1" dirty="0">
                <a:latin typeface="Microsoft YaHei UI" panose="020B0503020204020204" pitchFamily="34" charset="-122"/>
                <a:ea typeface="Microsoft YaHei UI" panose="020B0503020204020204" pitchFamily="34" charset="-122"/>
              </a:rPr>
              <a:t>Sliding window</a:t>
            </a:r>
            <a:r>
              <a:rPr lang="en-US" altLang="zh-CN" sz="1800" dirty="0">
                <a:latin typeface="Microsoft YaHei UI" panose="020B0503020204020204" pitchFamily="34" charset="-122"/>
                <a:ea typeface="Microsoft YaHei UI" panose="020B0503020204020204" pitchFamily="34" charset="-122"/>
              </a:rPr>
              <a:t>: read N* tokens at a time, slide forward L tokens after each step</a:t>
            </a:r>
          </a:p>
          <a:p>
            <a:r>
              <a:rPr lang="en-US" altLang="zh-CN" sz="1800" dirty="0">
                <a:latin typeface="Microsoft YaHei UI" panose="020B0503020204020204" pitchFamily="34" charset="-122"/>
                <a:ea typeface="Microsoft YaHei UI" panose="020B0503020204020204" pitchFamily="34" charset="-122"/>
              </a:rPr>
              <a:t>Hypothesis: useful information to a query is usually </a:t>
            </a:r>
            <a:r>
              <a:rPr lang="en-US" altLang="zh-CN" sz="1800" u="sng" dirty="0">
                <a:latin typeface="Microsoft YaHei UI" panose="020B0503020204020204" pitchFamily="34" charset="-122"/>
                <a:ea typeface="Microsoft YaHei UI" panose="020B0503020204020204" pitchFamily="34" charset="-122"/>
              </a:rPr>
              <a:t>concise</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concentrated</a:t>
            </a:r>
            <a:r>
              <a:rPr lang="en-US" altLang="zh-CN" sz="1800" dirty="0">
                <a:latin typeface="Microsoft YaHei UI" panose="020B0503020204020204" pitchFamily="34" charset="-122"/>
                <a:ea typeface="Microsoft YaHei UI" panose="020B0503020204020204" pitchFamily="34" charset="-122"/>
              </a:rPr>
              <a:t>, which can be fully covered by at least one specific sliding window</a:t>
            </a:r>
            <a:endParaRPr lang="en-US" altLang="zh-CN" sz="1800" b="1" dirty="0">
              <a:latin typeface="Microsoft YaHei UI" panose="020B0503020204020204" pitchFamily="34" charset="-122"/>
              <a:ea typeface="Microsoft YaHei UI" panose="020B0503020204020204" pitchFamily="34" charset="-122"/>
            </a:endParaRPr>
          </a:p>
        </p:txBody>
      </p:sp>
      <p:pic>
        <p:nvPicPr>
          <p:cNvPr id="4" name="Picture 3" descr="Document Icons Responsive Color 128px icon">
            <a:extLst>
              <a:ext uri="{FF2B5EF4-FFF2-40B4-BE49-F238E27FC236}">
                <a16:creationId xmlns:a16="http://schemas.microsoft.com/office/drawing/2014/main" id="{C97ED582-0FB4-BA42-2127-D512A785B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183"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ocument Icons Responsive Color 128px icon">
            <a:extLst>
              <a:ext uri="{FF2B5EF4-FFF2-40B4-BE49-F238E27FC236}">
                <a16:creationId xmlns:a16="http://schemas.microsoft.com/office/drawing/2014/main" id="{9F50D3B7-8793-8D53-3071-B64B171D3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883"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cument Icons Responsive Color 128px icon">
            <a:extLst>
              <a:ext uri="{FF2B5EF4-FFF2-40B4-BE49-F238E27FC236}">
                <a16:creationId xmlns:a16="http://schemas.microsoft.com/office/drawing/2014/main" id="{A954AD70-D38C-A6F7-2F08-FD400373D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583"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 Icons Responsive Color 128px icon">
            <a:extLst>
              <a:ext uri="{FF2B5EF4-FFF2-40B4-BE49-F238E27FC236}">
                <a16:creationId xmlns:a16="http://schemas.microsoft.com/office/drawing/2014/main" id="{41516CD2-A654-7907-8418-03C5F7ABF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83"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cument Icons Responsive Color 128px icon">
            <a:extLst>
              <a:ext uri="{FF2B5EF4-FFF2-40B4-BE49-F238E27FC236}">
                <a16:creationId xmlns:a16="http://schemas.microsoft.com/office/drawing/2014/main" id="{E5B3B7EA-713F-AA4B-A293-6E795871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578"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ment Icons Responsive Color 128px icon">
            <a:extLst>
              <a:ext uri="{FF2B5EF4-FFF2-40B4-BE49-F238E27FC236}">
                <a16:creationId xmlns:a16="http://schemas.microsoft.com/office/drawing/2014/main" id="{9CCF1FD2-F92B-5D59-8512-990E1E8ED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278"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ocument Icons Responsive Color 128px icon">
            <a:extLst>
              <a:ext uri="{FF2B5EF4-FFF2-40B4-BE49-F238E27FC236}">
                <a16:creationId xmlns:a16="http://schemas.microsoft.com/office/drawing/2014/main" id="{C37D27DA-3B98-C533-5DCE-A062C9A71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978"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cument Icons Responsive Color 128px icon">
            <a:extLst>
              <a:ext uri="{FF2B5EF4-FFF2-40B4-BE49-F238E27FC236}">
                <a16:creationId xmlns:a16="http://schemas.microsoft.com/office/drawing/2014/main" id="{740D9611-5775-DE52-CABC-2DCD041F5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678"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sp>
        <p:nvSpPr>
          <p:cNvPr id="16" name="Down Arrow 15">
            <a:extLst>
              <a:ext uri="{FF2B5EF4-FFF2-40B4-BE49-F238E27FC236}">
                <a16:creationId xmlns:a16="http://schemas.microsoft.com/office/drawing/2014/main" id="{07FBD3B1-4CF6-E258-6418-A0AC28E1ADF4}"/>
              </a:ext>
            </a:extLst>
          </p:cNvPr>
          <p:cNvSpPr/>
          <p:nvPr/>
        </p:nvSpPr>
        <p:spPr>
          <a:xfrm rot="16200000">
            <a:off x="3122677" y="4419360"/>
            <a:ext cx="254579" cy="794487"/>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Down Arrow 16">
            <a:extLst>
              <a:ext uri="{FF2B5EF4-FFF2-40B4-BE49-F238E27FC236}">
                <a16:creationId xmlns:a16="http://schemas.microsoft.com/office/drawing/2014/main" id="{F382AB41-C75E-01B5-1A30-85E05D3D7A16}"/>
              </a:ext>
            </a:extLst>
          </p:cNvPr>
          <p:cNvSpPr/>
          <p:nvPr/>
        </p:nvSpPr>
        <p:spPr>
          <a:xfrm rot="16200000">
            <a:off x="4693861" y="4419361"/>
            <a:ext cx="254579" cy="794487"/>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96007E8-EC14-85A2-7B77-5C320B8138F5}"/>
              </a:ext>
            </a:extLst>
          </p:cNvPr>
          <p:cNvSpPr txBox="1"/>
          <p:nvPr/>
        </p:nvSpPr>
        <p:spPr>
          <a:xfrm flipH="1">
            <a:off x="3404069" y="4605340"/>
            <a:ext cx="1137656" cy="338554"/>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pic>
        <p:nvPicPr>
          <p:cNvPr id="19" name="Picture 2" descr="Bot Special Lineal color icon">
            <a:extLst>
              <a:ext uri="{FF2B5EF4-FFF2-40B4-BE49-F238E27FC236}">
                <a16:creationId xmlns:a16="http://schemas.microsoft.com/office/drawing/2014/main" id="{1BCAB8A7-8DA1-237D-282B-FF5A99B8C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414" y="3332748"/>
            <a:ext cx="553110" cy="5531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ocument Icons Responsive Color 128px icon">
            <a:extLst>
              <a:ext uri="{FF2B5EF4-FFF2-40B4-BE49-F238E27FC236}">
                <a16:creationId xmlns:a16="http://schemas.microsoft.com/office/drawing/2014/main" id="{B6D9FE5F-CD44-6900-0893-CE616006D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490"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 Icons Responsive Color 128px icon">
            <a:extLst>
              <a:ext uri="{FF2B5EF4-FFF2-40B4-BE49-F238E27FC236}">
                <a16:creationId xmlns:a16="http://schemas.microsoft.com/office/drawing/2014/main" id="{ADA1B5C0-ED3A-3824-ACF1-79DA49111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190"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Document Icons Responsive Color 128px icon">
            <a:extLst>
              <a:ext uri="{FF2B5EF4-FFF2-40B4-BE49-F238E27FC236}">
                <a16:creationId xmlns:a16="http://schemas.microsoft.com/office/drawing/2014/main" id="{D4E6E20F-5A5A-3A35-D3C7-505AF7E1A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890"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Document Icons Responsive Color 128px icon">
            <a:extLst>
              <a:ext uri="{FF2B5EF4-FFF2-40B4-BE49-F238E27FC236}">
                <a16:creationId xmlns:a16="http://schemas.microsoft.com/office/drawing/2014/main" id="{67AA20A7-FDDA-D52F-4644-824B22F61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590" y="4289828"/>
            <a:ext cx="1038256" cy="1049527"/>
          </a:xfrm>
          <a:prstGeom prst="rect">
            <a:avLst/>
          </a:prstGeom>
          <a:noFill/>
          <a:extLst>
            <a:ext uri="{909E8E84-426E-40DD-AFC4-6F175D3DCCD1}">
              <a14:hiddenFill xmlns:a14="http://schemas.microsoft.com/office/drawing/2010/main">
                <a:solidFill>
                  <a:srgbClr val="FFFFFF"/>
                </a:solidFill>
              </a14:hiddenFill>
            </a:ext>
          </a:extLst>
        </p:spPr>
      </p:pic>
      <p:sp>
        <p:nvSpPr>
          <p:cNvPr id="24" name="Down Arrow 23">
            <a:extLst>
              <a:ext uri="{FF2B5EF4-FFF2-40B4-BE49-F238E27FC236}">
                <a16:creationId xmlns:a16="http://schemas.microsoft.com/office/drawing/2014/main" id="{15C542CD-75A7-93FF-A6BA-F3F89BF0D8E7}"/>
              </a:ext>
            </a:extLst>
          </p:cNvPr>
          <p:cNvSpPr/>
          <p:nvPr/>
        </p:nvSpPr>
        <p:spPr>
          <a:xfrm rot="16200000">
            <a:off x="8478773" y="4419361"/>
            <a:ext cx="254579" cy="794487"/>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Down Arrow 24">
            <a:extLst>
              <a:ext uri="{FF2B5EF4-FFF2-40B4-BE49-F238E27FC236}">
                <a16:creationId xmlns:a16="http://schemas.microsoft.com/office/drawing/2014/main" id="{992B3CA9-3982-CA3B-FF4B-5E9D24641C5D}"/>
              </a:ext>
            </a:extLst>
          </p:cNvPr>
          <p:cNvSpPr/>
          <p:nvPr/>
        </p:nvSpPr>
        <p:spPr>
          <a:xfrm rot="16200000">
            <a:off x="6943072" y="4419361"/>
            <a:ext cx="254579" cy="794487"/>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80C0E6E9-C366-3AFD-AF1D-094CF5133C52}"/>
              </a:ext>
            </a:extLst>
          </p:cNvPr>
          <p:cNvSpPr txBox="1"/>
          <p:nvPr/>
        </p:nvSpPr>
        <p:spPr>
          <a:xfrm flipH="1">
            <a:off x="7236250" y="4605340"/>
            <a:ext cx="1137656" cy="338554"/>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cxnSp>
        <p:nvCxnSpPr>
          <p:cNvPr id="27" name="Straight Connector 26">
            <a:extLst>
              <a:ext uri="{FF2B5EF4-FFF2-40B4-BE49-F238E27FC236}">
                <a16:creationId xmlns:a16="http://schemas.microsoft.com/office/drawing/2014/main" id="{C5BF1EE2-0377-1F7E-84B3-56671A93C8F4}"/>
              </a:ext>
            </a:extLst>
          </p:cNvPr>
          <p:cNvCxnSpPr>
            <a:cxnSpLocks/>
            <a:stCxn id="19" idx="2"/>
          </p:cNvCxnSpPr>
          <p:nvPr/>
        </p:nvCxnSpPr>
        <p:spPr>
          <a:xfrm>
            <a:off x="4509969" y="3885858"/>
            <a:ext cx="708425" cy="58448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9680614-7D74-16D7-9F0A-63BBA5707A49}"/>
              </a:ext>
            </a:extLst>
          </p:cNvPr>
          <p:cNvSpPr txBox="1"/>
          <p:nvPr/>
        </p:nvSpPr>
        <p:spPr>
          <a:xfrm flipH="1">
            <a:off x="4948920" y="3476504"/>
            <a:ext cx="2369601"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Process the current window independently</a:t>
            </a:r>
            <a:endParaRPr lang="en-CN" sz="1600" dirty="0">
              <a:latin typeface="Constantia" panose="02030602050306030303" pitchFamily="18" charset="0"/>
              <a:ea typeface="Klee Medium" panose="02020600000000000000" pitchFamily="18" charset="-128"/>
            </a:endParaRPr>
          </a:p>
        </p:txBody>
      </p:sp>
      <p:sp>
        <p:nvSpPr>
          <p:cNvPr id="31" name="Left Brace 30">
            <a:extLst>
              <a:ext uri="{FF2B5EF4-FFF2-40B4-BE49-F238E27FC236}">
                <a16:creationId xmlns:a16="http://schemas.microsoft.com/office/drawing/2014/main" id="{7B4B65DF-1802-D8CA-0747-977B4F1010BD}"/>
              </a:ext>
            </a:extLst>
          </p:cNvPr>
          <p:cNvSpPr/>
          <p:nvPr/>
        </p:nvSpPr>
        <p:spPr>
          <a:xfrm rot="16200000">
            <a:off x="5985267" y="1429916"/>
            <a:ext cx="297134" cy="8320716"/>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
        <p:nvSpPr>
          <p:cNvPr id="32" name="TextBox 31">
            <a:extLst>
              <a:ext uri="{FF2B5EF4-FFF2-40B4-BE49-F238E27FC236}">
                <a16:creationId xmlns:a16="http://schemas.microsoft.com/office/drawing/2014/main" id="{2A31E9F9-B028-FB5E-D30C-8D10CB3B7956}"/>
              </a:ext>
            </a:extLst>
          </p:cNvPr>
          <p:cNvSpPr txBox="1"/>
          <p:nvPr/>
        </p:nvSpPr>
        <p:spPr>
          <a:xfrm flipH="1">
            <a:off x="2253601" y="5837167"/>
            <a:ext cx="7760464"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1. Maintain a </a:t>
            </a:r>
            <a:r>
              <a:rPr lang="en-US" sz="1600" u="sng" dirty="0">
                <a:latin typeface="Constantia" panose="02030602050306030303" pitchFamily="18" charset="0"/>
                <a:ea typeface="Klee Medium" panose="02020600000000000000" pitchFamily="18" charset="-128"/>
              </a:rPr>
              <a:t>window size</a:t>
            </a:r>
            <a:r>
              <a:rPr lang="en-US" sz="1600" dirty="0">
                <a:latin typeface="Constantia" panose="02030602050306030303" pitchFamily="18" charset="0"/>
                <a:ea typeface="Klee Medium" panose="02020600000000000000" pitchFamily="18" charset="-128"/>
              </a:rPr>
              <a:t> </a:t>
            </a:r>
            <a:r>
              <a:rPr lang="en-US" sz="1600" b="1" dirty="0">
                <a:latin typeface="Constantia" panose="02030602050306030303" pitchFamily="18" charset="0"/>
                <a:ea typeface="Klee Medium" panose="02020600000000000000" pitchFamily="18" charset="-128"/>
              </a:rPr>
              <a:t>L</a:t>
            </a:r>
            <a:r>
              <a:rPr lang="en-US" sz="1600" dirty="0">
                <a:latin typeface="Constantia" panose="02030602050306030303" pitchFamily="18" charset="0"/>
                <a:ea typeface="Klee Medium" panose="02020600000000000000" pitchFamily="18" charset="-128"/>
              </a:rPr>
              <a:t> (L: as large as possible), 2. Move forward by a </a:t>
            </a:r>
            <a:r>
              <a:rPr lang="en-US" sz="1600" u="sng" dirty="0">
                <a:latin typeface="Constantia" panose="02030602050306030303" pitchFamily="18" charset="0"/>
                <a:ea typeface="Klee Medium" panose="02020600000000000000" pitchFamily="18" charset="-128"/>
              </a:rPr>
              <a:t>stride</a:t>
            </a:r>
            <a:r>
              <a:rPr lang="en-US" sz="1600" dirty="0">
                <a:latin typeface="Constantia" panose="02030602050306030303" pitchFamily="18" charset="0"/>
                <a:ea typeface="Klee Medium" panose="02020600000000000000" pitchFamily="18" charset="-128"/>
              </a:rPr>
              <a:t> of </a:t>
            </a:r>
            <a:r>
              <a:rPr lang="en-US" sz="1600" b="1" dirty="0">
                <a:latin typeface="Constantia" panose="02030602050306030303" pitchFamily="18" charset="0"/>
                <a:ea typeface="Klee Medium" panose="02020600000000000000" pitchFamily="18" charset="-128"/>
              </a:rPr>
              <a:t>M</a:t>
            </a:r>
            <a:r>
              <a:rPr lang="en-US" sz="1600" dirty="0">
                <a:latin typeface="Constantia" panose="02030602050306030303" pitchFamily="18" charset="0"/>
                <a:ea typeface="Klee Medium" panose="02020600000000000000" pitchFamily="18" charset="-128"/>
              </a:rPr>
              <a:t> </a:t>
            </a:r>
            <a:endParaRPr lang="en-CN" sz="1600" dirty="0">
              <a:latin typeface="Constantia" panose="02030602050306030303" pitchFamily="18" charset="0"/>
              <a:ea typeface="Klee Medium" panose="02020600000000000000" pitchFamily="18" charset="-128"/>
            </a:endParaRPr>
          </a:p>
        </p:txBody>
      </p:sp>
      <p:pic>
        <p:nvPicPr>
          <p:cNvPr id="71682" name="Picture 2" descr="Free icon &quot;Shopping cart icon&quot;">
            <a:extLst>
              <a:ext uri="{FF2B5EF4-FFF2-40B4-BE49-F238E27FC236}">
                <a16:creationId xmlns:a16="http://schemas.microsoft.com/office/drawing/2014/main" id="{11F5B423-9F8B-DCD6-C154-7057B5855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917" y="3190890"/>
            <a:ext cx="820987" cy="596230"/>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33">
            <a:extLst>
              <a:ext uri="{FF2B5EF4-FFF2-40B4-BE49-F238E27FC236}">
                <a16:creationId xmlns:a16="http://schemas.microsoft.com/office/drawing/2014/main" id="{0EA6D107-6B01-6C66-C85F-567B5EB9475A}"/>
              </a:ext>
            </a:extLst>
          </p:cNvPr>
          <p:cNvSpPr/>
          <p:nvPr/>
        </p:nvSpPr>
        <p:spPr>
          <a:xfrm>
            <a:off x="4843604" y="3142525"/>
            <a:ext cx="2561874" cy="346480"/>
          </a:xfrm>
          <a:custGeom>
            <a:avLst/>
            <a:gdLst>
              <a:gd name="connsiteX0" fmla="*/ 0 w 3014804"/>
              <a:gd name="connsiteY0" fmla="*/ 346480 h 346480"/>
              <a:gd name="connsiteX1" fmla="*/ 588475 w 3014804"/>
              <a:gd name="connsiteY1" fmla="*/ 2448 h 346480"/>
              <a:gd name="connsiteX2" fmla="*/ 3014804 w 3014804"/>
              <a:gd name="connsiteY2" fmla="*/ 219732 h 346480"/>
            </a:gdLst>
            <a:ahLst/>
            <a:cxnLst>
              <a:cxn ang="0">
                <a:pos x="connsiteX0" y="connsiteY0"/>
              </a:cxn>
              <a:cxn ang="0">
                <a:pos x="connsiteX1" y="connsiteY1"/>
              </a:cxn>
              <a:cxn ang="0">
                <a:pos x="connsiteX2" y="connsiteY2"/>
              </a:cxn>
            </a:cxnLst>
            <a:rect l="l" t="t" r="r" b="b"/>
            <a:pathLst>
              <a:path w="3014804" h="346480">
                <a:moveTo>
                  <a:pt x="0" y="346480"/>
                </a:moveTo>
                <a:cubicBezTo>
                  <a:pt x="43004" y="185026"/>
                  <a:pt x="86008" y="23573"/>
                  <a:pt x="588475" y="2448"/>
                </a:cubicBezTo>
                <a:cubicBezTo>
                  <a:pt x="1090942" y="-18677"/>
                  <a:pt x="2052873" y="100527"/>
                  <a:pt x="3014804" y="219732"/>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TextBox 34">
            <a:extLst>
              <a:ext uri="{FF2B5EF4-FFF2-40B4-BE49-F238E27FC236}">
                <a16:creationId xmlns:a16="http://schemas.microsoft.com/office/drawing/2014/main" id="{D280A370-2EC3-BAAA-4669-05A7084B6EA3}"/>
              </a:ext>
            </a:extLst>
          </p:cNvPr>
          <p:cNvSpPr txBox="1"/>
          <p:nvPr/>
        </p:nvSpPr>
        <p:spPr>
          <a:xfrm flipH="1">
            <a:off x="8464300" y="3290975"/>
            <a:ext cx="2185546"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Sort the buffered text spans by likelihood</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1817948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855037" cy="1510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 Benchmark</a:t>
            </a:r>
            <a:endParaRPr lang="en-US" altLang="zh-CN" sz="1800" dirty="0">
              <a:latin typeface="Microsoft YaHei UI" panose="020B0503020204020204" pitchFamily="34" charset="-122"/>
              <a:ea typeface="Microsoft YaHei UI" panose="020B0503020204020204" pitchFamily="34" charset="-122"/>
            </a:endParaRPr>
          </a:p>
          <a:p>
            <a:pPr>
              <a:spcBef>
                <a:spcPts val="600"/>
              </a:spcBef>
            </a:pPr>
            <a:r>
              <a:rPr lang="en-US" altLang="zh-CN" sz="1800" u="sng" dirty="0">
                <a:latin typeface="Microsoft YaHei UI" panose="020B0503020204020204" pitchFamily="34" charset="-122"/>
                <a:ea typeface="Microsoft YaHei UI" panose="020B0503020204020204" pitchFamily="34" charset="-122"/>
              </a:rPr>
              <a:t>LongBench</a:t>
            </a:r>
            <a:r>
              <a:rPr lang="en-US" altLang="zh-CN" sz="1800" dirty="0">
                <a:latin typeface="Microsoft YaHei UI" panose="020B0503020204020204" pitchFamily="34" charset="-122"/>
                <a:ea typeface="Microsoft YaHei UI" panose="020B0503020204020204" pitchFamily="34" charset="-122"/>
              </a:rPr>
              <a:t>: long-doc </a:t>
            </a:r>
            <a:r>
              <a:rPr lang="en-US" altLang="zh-CN" sz="1800" u="sng" dirty="0">
                <a:latin typeface="Microsoft YaHei UI" panose="020B0503020204020204" pitchFamily="34" charset="-122"/>
                <a:ea typeface="Microsoft YaHei UI" panose="020B0503020204020204" pitchFamily="34" charset="-122"/>
              </a:rPr>
              <a:t>question answering</a:t>
            </a:r>
            <a:r>
              <a:rPr lang="en-US" altLang="zh-CN" sz="1800" dirty="0">
                <a:latin typeface="Microsoft YaHei UI" panose="020B0503020204020204" pitchFamily="34" charset="-122"/>
                <a:ea typeface="Microsoft YaHei UI" panose="020B0503020204020204" pitchFamily="34" charset="-122"/>
              </a:rPr>
              <a:t> (single/multi-hop), summarize, code complete, etc.</a:t>
            </a:r>
          </a:p>
          <a:p>
            <a:pPr>
              <a:spcBef>
                <a:spcPts val="600"/>
              </a:spcBef>
            </a:pPr>
            <a:r>
              <a:rPr lang="en-US" altLang="zh-CN" sz="1800" dirty="0">
                <a:latin typeface="Microsoft YaHei UI" panose="020B0503020204020204" pitchFamily="34" charset="-122"/>
                <a:ea typeface="Microsoft YaHei UI" panose="020B0503020204020204" pitchFamily="34" charset="-122"/>
              </a:rPr>
              <a:t>Most documents are within </a:t>
            </a:r>
            <a:r>
              <a:rPr lang="en-US" altLang="zh-CN" sz="1800" u="sng" dirty="0">
                <a:latin typeface="Microsoft YaHei UI" panose="020B0503020204020204" pitchFamily="34" charset="-122"/>
                <a:ea typeface="Microsoft YaHei UI" panose="020B0503020204020204" pitchFamily="34" charset="-122"/>
              </a:rPr>
              <a:t>16K</a:t>
            </a:r>
            <a:r>
              <a:rPr lang="en-US" altLang="zh-CN" sz="1800" dirty="0">
                <a:latin typeface="Microsoft YaHei UI" panose="020B0503020204020204" pitchFamily="34" charset="-122"/>
                <a:ea typeface="Microsoft YaHei UI" panose="020B0503020204020204" pitchFamily="34" charset="-122"/>
              </a:rPr>
              <a:t> (not quite long by today’s standard)</a:t>
            </a:r>
          </a:p>
          <a:p>
            <a:pPr>
              <a:spcBef>
                <a:spcPts val="600"/>
              </a:spcBef>
            </a:pPr>
            <a:r>
              <a:rPr lang="en-US" altLang="zh-CN" sz="1800" dirty="0">
                <a:latin typeface="Microsoft YaHei UI" panose="020B0503020204020204" pitchFamily="34" charset="-122"/>
                <a:ea typeface="Microsoft YaHei UI" panose="020B0503020204020204" pitchFamily="34" charset="-122"/>
              </a:rPr>
              <a:t>Our evaluation focuses on </a:t>
            </a:r>
            <a:r>
              <a:rPr lang="en-US" altLang="zh-CN" sz="1800" b="1" dirty="0">
                <a:latin typeface="Microsoft YaHei UI" panose="020B0503020204020204" pitchFamily="34" charset="-122"/>
                <a:ea typeface="Microsoft YaHei UI" panose="020B0503020204020204" pitchFamily="34" charset="-122"/>
              </a:rPr>
              <a:t>question answering </a:t>
            </a:r>
            <a:r>
              <a:rPr lang="en-US" altLang="zh-CN" sz="1800" dirty="0">
                <a:latin typeface="Microsoft YaHei UI" panose="020B0503020204020204" pitchFamily="34" charset="-122"/>
                <a:ea typeface="Microsoft YaHei UI" panose="020B0503020204020204" pitchFamily="34" charset="-122"/>
              </a:rPr>
              <a:t>as explicit queries are available</a:t>
            </a:r>
          </a:p>
        </p:txBody>
      </p:sp>
      <p:pic>
        <p:nvPicPr>
          <p:cNvPr id="3" name="Picture 2">
            <a:extLst>
              <a:ext uri="{FF2B5EF4-FFF2-40B4-BE49-F238E27FC236}">
                <a16:creationId xmlns:a16="http://schemas.microsoft.com/office/drawing/2014/main" id="{23E13912-28FD-D816-10D1-D1F3C6C2903C}"/>
              </a:ext>
            </a:extLst>
          </p:cNvPr>
          <p:cNvPicPr>
            <a:picLocks noChangeAspect="1"/>
          </p:cNvPicPr>
          <p:nvPr/>
        </p:nvPicPr>
        <p:blipFill>
          <a:blip r:embed="rId3"/>
          <a:stretch>
            <a:fillRect/>
          </a:stretch>
        </p:blipFill>
        <p:spPr>
          <a:xfrm>
            <a:off x="2025073" y="3133437"/>
            <a:ext cx="7885545" cy="2823128"/>
          </a:xfrm>
          <a:prstGeom prst="rect">
            <a:avLst/>
          </a:prstGeom>
        </p:spPr>
      </p:pic>
      <p:sp>
        <p:nvSpPr>
          <p:cNvPr id="6" name="TextBox 5">
            <a:extLst>
              <a:ext uri="{FF2B5EF4-FFF2-40B4-BE49-F238E27FC236}">
                <a16:creationId xmlns:a16="http://schemas.microsoft.com/office/drawing/2014/main" id="{A9619262-AE61-82DC-CB10-ECBBF6DEE546}"/>
              </a:ext>
            </a:extLst>
          </p:cNvPr>
          <p:cNvSpPr txBox="1"/>
          <p:nvPr/>
        </p:nvSpPr>
        <p:spPr>
          <a:xfrm>
            <a:off x="2357582" y="6213468"/>
            <a:ext cx="7229764" cy="276999"/>
          </a:xfrm>
          <a:prstGeom prst="rect">
            <a:avLst/>
          </a:prstGeom>
          <a:noFill/>
        </p:spPr>
        <p:txBody>
          <a:bodyPr wrap="square">
            <a:spAutoFit/>
          </a:bodyPr>
          <a:lstStyle/>
          <a:p>
            <a:pPr algn="ctr"/>
            <a:r>
              <a:rPr lang="en-CN" sz="1200" b="1" dirty="0">
                <a:latin typeface="Constantia" panose="02030602050306030303" pitchFamily="18" charset="0"/>
              </a:rPr>
              <a:t>LongBench: A Bilingual, Multitask Benchmark for Long Context Understanding</a:t>
            </a:r>
          </a:p>
        </p:txBody>
      </p:sp>
    </p:spTree>
    <p:extLst>
      <p:ext uri="{BB962C8B-B14F-4D97-AF65-F5344CB8AC3E}">
        <p14:creationId xmlns:p14="http://schemas.microsoft.com/office/powerpoint/2010/main" val="4177776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4"/>
            <a:ext cx="10855037" cy="2323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Baselines</a:t>
            </a:r>
            <a:r>
              <a:rPr lang="en-US" altLang="zh-CN" sz="1800" dirty="0">
                <a:latin typeface="Microsoft YaHei UI" panose="020B0503020204020204" pitchFamily="34" charset="-122"/>
                <a:ea typeface="Microsoft YaHei UI" panose="020B0503020204020204" pitchFamily="34" charset="-122"/>
              </a:rPr>
              <a:t>: </a:t>
            </a:r>
          </a:p>
          <a:p>
            <a:pPr marL="800100" lvl="1" indent="-342900">
              <a:buAutoNum type="arabicParenR"/>
            </a:pPr>
            <a:r>
              <a:rPr lang="en-US" altLang="zh-CN" sz="1800" u="sng" dirty="0" err="1">
                <a:latin typeface="Microsoft YaHei UI" panose="020B0503020204020204" pitchFamily="34" charset="-122"/>
                <a:ea typeface="Microsoft YaHei UI" panose="020B0503020204020204" pitchFamily="34" charset="-122"/>
              </a:rPr>
              <a:t>Chunk+retrieve+RAG</a:t>
            </a:r>
            <a:r>
              <a:rPr lang="en-US" altLang="zh-CN" sz="1800" dirty="0">
                <a:latin typeface="Microsoft YaHei UI" panose="020B0503020204020204" pitchFamily="34" charset="-122"/>
                <a:ea typeface="Microsoft YaHei UI" panose="020B0503020204020204" pitchFamily="34" charset="-122"/>
              </a:rPr>
              <a:t>: Llama-2/Vicuna-v1.5-7B + </a:t>
            </a:r>
            <a:r>
              <a:rPr lang="en-US" altLang="zh-CN" sz="1800" b="1" dirty="0">
                <a:latin typeface="Microsoft YaHei UI" panose="020B0503020204020204" pitchFamily="34" charset="-122"/>
                <a:ea typeface="Microsoft YaHei UI" panose="020B0503020204020204" pitchFamily="34" charset="-122"/>
              </a:rPr>
              <a:t>Retriever</a:t>
            </a:r>
          </a:p>
          <a:p>
            <a:pPr marL="800100" lvl="1" indent="-342900">
              <a:buAutoNum type="arabicParenR"/>
            </a:pPr>
            <a:r>
              <a:rPr lang="en-US" altLang="zh-CN" sz="1800" u="sng" dirty="0">
                <a:latin typeface="Microsoft YaHei UI" panose="020B0503020204020204" pitchFamily="34" charset="-122"/>
                <a:ea typeface="Microsoft YaHei UI" panose="020B0503020204020204" pitchFamily="34" charset="-122"/>
              </a:rPr>
              <a:t>Readout+RAG</a:t>
            </a:r>
            <a:r>
              <a:rPr lang="en-US" altLang="zh-CN" sz="1800" dirty="0">
                <a:latin typeface="Microsoft YaHei UI" panose="020B0503020204020204" pitchFamily="34" charset="-122"/>
                <a:ea typeface="Microsoft YaHei UI" panose="020B0503020204020204" pitchFamily="34" charset="-122"/>
              </a:rPr>
              <a:t>: Llama-2/Vicuna-v1.5-7B + </a:t>
            </a:r>
            <a:r>
              <a:rPr lang="en-US" altLang="zh-CN" sz="1800" b="1" dirty="0">
                <a:latin typeface="Microsoft YaHei UI" panose="020B0503020204020204" pitchFamily="34" charset="-122"/>
                <a:ea typeface="Microsoft YaHei UI" panose="020B0503020204020204" pitchFamily="34" charset="-122"/>
              </a:rPr>
              <a:t>FT. free Reader</a:t>
            </a:r>
          </a:p>
          <a:p>
            <a:pPr marL="800100" lvl="1" indent="-342900">
              <a:buAutoNum type="arabicParenR"/>
            </a:pPr>
            <a:r>
              <a:rPr lang="en-US" altLang="zh-CN" sz="1800" u="sng" dirty="0">
                <a:latin typeface="Microsoft YaHei UI" panose="020B0503020204020204" pitchFamily="34" charset="-122"/>
                <a:ea typeface="Microsoft YaHei UI" panose="020B0503020204020204" pitchFamily="34" charset="-122"/>
              </a:rPr>
              <a:t>RAG-free</a:t>
            </a:r>
            <a:r>
              <a:rPr lang="en-US" altLang="zh-CN" sz="1800" dirty="0">
                <a:latin typeface="Microsoft YaHei UI" panose="020B0503020204020204" pitchFamily="34" charset="-122"/>
                <a:ea typeface="Microsoft YaHei UI" panose="020B0503020204020204" pitchFamily="34" charset="-122"/>
              </a:rPr>
              <a:t>: LLMs (</a:t>
            </a:r>
            <a:r>
              <a:rPr lang="en-US" altLang="zh-CN" sz="1800" b="1" dirty="0">
                <a:latin typeface="Microsoft YaHei UI" panose="020B0503020204020204" pitchFamily="34" charset="-122"/>
                <a:ea typeface="Microsoft YaHei UI" panose="020B0503020204020204" pitchFamily="34" charset="-122"/>
              </a:rPr>
              <a:t>answer directly</a:t>
            </a:r>
            <a:r>
              <a:rPr lang="en-US" altLang="zh-CN" sz="1800" dirty="0">
                <a:latin typeface="Microsoft YaHei UI" panose="020B0503020204020204" pitchFamily="34" charset="-122"/>
                <a:ea typeface="Microsoft YaHei UI" panose="020B0503020204020204" pitchFamily="34" charset="-122"/>
              </a:rPr>
              <a:t>)</a:t>
            </a:r>
            <a:endParaRPr lang="en-US" altLang="zh-CN" sz="1800" b="1"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LLMs</a:t>
            </a:r>
            <a:r>
              <a:rPr lang="en-US" altLang="zh-CN" sz="1800" dirty="0">
                <a:latin typeface="Microsoft YaHei UI" panose="020B0503020204020204" pitchFamily="34" charset="-122"/>
                <a:ea typeface="Microsoft YaHei UI" panose="020B0503020204020204" pitchFamily="34" charset="-122"/>
              </a:rPr>
              <a:t>: Llama-2-7B (</a:t>
            </a:r>
            <a:r>
              <a:rPr lang="en-US" altLang="zh-CN" sz="1800" u="sng" dirty="0">
                <a:latin typeface="Microsoft YaHei UI" panose="020B0503020204020204" pitchFamily="34" charset="-122"/>
                <a:ea typeface="Microsoft YaHei UI" panose="020B0503020204020204" pitchFamily="34" charset="-122"/>
              </a:rPr>
              <a:t>4K</a:t>
            </a:r>
            <a:r>
              <a:rPr lang="en-US" altLang="zh-CN" sz="1800" dirty="0">
                <a:latin typeface="Microsoft YaHei UI" panose="020B0503020204020204" pitchFamily="34" charset="-122"/>
                <a:ea typeface="Microsoft YaHei UI" panose="020B0503020204020204" pitchFamily="34" charset="-122"/>
              </a:rPr>
              <a:t>), Vicuna-v1.5-7B (</a:t>
            </a:r>
            <a:r>
              <a:rPr lang="en-US" altLang="zh-CN" sz="1800" u="sng" dirty="0">
                <a:latin typeface="Microsoft YaHei UI" panose="020B0503020204020204" pitchFamily="34" charset="-122"/>
                <a:ea typeface="Microsoft YaHei UI" panose="020B0503020204020204" pitchFamily="34" charset="-122"/>
              </a:rPr>
              <a:t>16K</a:t>
            </a:r>
            <a:r>
              <a:rPr lang="en-US" altLang="zh-CN" sz="1800" dirty="0">
                <a:latin typeface="Microsoft YaHei UI" panose="020B0503020204020204" pitchFamily="34" charset="-122"/>
                <a:ea typeface="Microsoft YaHei UI" panose="020B0503020204020204" pitchFamily="34" charset="-122"/>
              </a:rPr>
              <a:t>), LongAlpaca-7B (</a:t>
            </a:r>
            <a:r>
              <a:rPr lang="en-US" altLang="zh-CN" sz="1800" u="sng" dirty="0">
                <a:latin typeface="Microsoft YaHei UI" panose="020B0503020204020204" pitchFamily="34" charset="-122"/>
                <a:ea typeface="Microsoft YaHei UI" panose="020B0503020204020204" pitchFamily="34" charset="-122"/>
              </a:rPr>
              <a:t>32K</a:t>
            </a:r>
            <a:r>
              <a:rPr lang="en-US" altLang="zh-CN" sz="1800" dirty="0">
                <a:latin typeface="Microsoft YaHei UI" panose="020B0503020204020204" pitchFamily="34" charset="-122"/>
                <a:ea typeface="Microsoft YaHei UI" panose="020B0503020204020204" pitchFamily="34" charset="-122"/>
              </a:rPr>
              <a:t>), LongChat-7B (</a:t>
            </a:r>
            <a:r>
              <a:rPr lang="en-US" altLang="zh-CN" sz="1800" u="sng" dirty="0">
                <a:latin typeface="Microsoft YaHei UI" panose="020B0503020204020204" pitchFamily="34" charset="-122"/>
                <a:ea typeface="Microsoft YaHei UI" panose="020B0503020204020204" pitchFamily="34" charset="-122"/>
              </a:rPr>
              <a:t>32K</a:t>
            </a:r>
            <a:r>
              <a:rPr lang="en-US" altLang="zh-CN" sz="1800" dirty="0">
                <a:latin typeface="Microsoft YaHei UI" panose="020B0503020204020204" pitchFamily="34" charset="-122"/>
                <a:ea typeface="Microsoft YaHei UI" panose="020B0503020204020204" pitchFamily="34" charset="-122"/>
              </a:rPr>
              <a:t>)</a:t>
            </a:r>
            <a:endParaRPr lang="en-US" altLang="zh-CN" sz="1800" b="1"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Retrievers: </a:t>
            </a:r>
            <a:r>
              <a:rPr lang="en-US" altLang="zh-CN" sz="1800" dirty="0">
                <a:latin typeface="Microsoft YaHei UI" panose="020B0503020204020204" pitchFamily="34" charset="-122"/>
                <a:ea typeface="Microsoft YaHei UI" panose="020B0503020204020204" pitchFamily="34" charset="-122"/>
              </a:rPr>
              <a:t>BGE-Large-EN-v1.5, BGE-LLM-Embedder</a:t>
            </a:r>
          </a:p>
        </p:txBody>
      </p:sp>
      <p:pic>
        <p:nvPicPr>
          <p:cNvPr id="4" name="Picture 3" descr="Document Icons Responsive Color 128px icon">
            <a:extLst>
              <a:ext uri="{FF2B5EF4-FFF2-40B4-BE49-F238E27FC236}">
                <a16:creationId xmlns:a16="http://schemas.microsoft.com/office/drawing/2014/main" id="{A3079E5D-16C0-BAB7-6545-498D3FB86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4372943"/>
            <a:ext cx="1607967" cy="162542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FE8ABFE4-E78D-34EA-6DD4-C4B0EB733613}"/>
              </a:ext>
            </a:extLst>
          </p:cNvPr>
          <p:cNvSpPr/>
          <p:nvPr/>
        </p:nvSpPr>
        <p:spPr>
          <a:xfrm>
            <a:off x="3223847" y="4069830"/>
            <a:ext cx="1155543" cy="187947"/>
          </a:xfrm>
          <a:prstGeom prst="roundRect">
            <a:avLst>
              <a:gd name="adj" fmla="val 0"/>
            </a:avLst>
          </a:prstGeom>
          <a:solidFill>
            <a:schemeClr val="bg1"/>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6" name="Rounded Rectangle 15">
            <a:extLst>
              <a:ext uri="{FF2B5EF4-FFF2-40B4-BE49-F238E27FC236}">
                <a16:creationId xmlns:a16="http://schemas.microsoft.com/office/drawing/2014/main" id="{BEEE72A5-EFB3-D00A-B413-76F6C0FB0652}"/>
              </a:ext>
            </a:extLst>
          </p:cNvPr>
          <p:cNvSpPr/>
          <p:nvPr/>
        </p:nvSpPr>
        <p:spPr>
          <a:xfrm>
            <a:off x="3223846" y="4541518"/>
            <a:ext cx="1155543" cy="187947"/>
          </a:xfrm>
          <a:prstGeom prst="roundRect">
            <a:avLst>
              <a:gd name="adj" fmla="val 0"/>
            </a:avLst>
          </a:prstGeom>
          <a:solidFill>
            <a:srgbClr val="C00000">
              <a:alpha val="52941"/>
            </a:srgb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7" name="Rounded Rectangle 16">
            <a:extLst>
              <a:ext uri="{FF2B5EF4-FFF2-40B4-BE49-F238E27FC236}">
                <a16:creationId xmlns:a16="http://schemas.microsoft.com/office/drawing/2014/main" id="{AB3BCCAC-930D-AF9D-B180-88424E664B96}"/>
              </a:ext>
            </a:extLst>
          </p:cNvPr>
          <p:cNvSpPr/>
          <p:nvPr/>
        </p:nvSpPr>
        <p:spPr>
          <a:xfrm>
            <a:off x="3223846" y="5013206"/>
            <a:ext cx="1155543" cy="187947"/>
          </a:xfrm>
          <a:prstGeom prst="roundRect">
            <a:avLst>
              <a:gd name="adj" fmla="val 0"/>
            </a:avLst>
          </a:prstGeom>
          <a:solidFill>
            <a:schemeClr val="bg1"/>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8" name="Rounded Rectangle 17">
            <a:extLst>
              <a:ext uri="{FF2B5EF4-FFF2-40B4-BE49-F238E27FC236}">
                <a16:creationId xmlns:a16="http://schemas.microsoft.com/office/drawing/2014/main" id="{32416934-240A-F344-A355-F56F85EEB764}"/>
              </a:ext>
            </a:extLst>
          </p:cNvPr>
          <p:cNvSpPr/>
          <p:nvPr/>
        </p:nvSpPr>
        <p:spPr>
          <a:xfrm>
            <a:off x="3223846" y="5484894"/>
            <a:ext cx="1155543" cy="187947"/>
          </a:xfrm>
          <a:prstGeom prst="roundRect">
            <a:avLst>
              <a:gd name="adj" fmla="val 0"/>
            </a:avLst>
          </a:prstGeom>
          <a:solidFill>
            <a:srgbClr val="C00000">
              <a:alpha val="52941"/>
            </a:srgb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9" name="Rounded Rectangle 18">
            <a:extLst>
              <a:ext uri="{FF2B5EF4-FFF2-40B4-BE49-F238E27FC236}">
                <a16:creationId xmlns:a16="http://schemas.microsoft.com/office/drawing/2014/main" id="{70CE0297-E5B4-D461-B645-CB7C4B8D9BA7}"/>
              </a:ext>
            </a:extLst>
          </p:cNvPr>
          <p:cNvSpPr/>
          <p:nvPr/>
        </p:nvSpPr>
        <p:spPr>
          <a:xfrm>
            <a:off x="3223845" y="5956582"/>
            <a:ext cx="1155543" cy="187947"/>
          </a:xfrm>
          <a:prstGeom prst="roundRect">
            <a:avLst>
              <a:gd name="adj" fmla="val 0"/>
            </a:avLst>
          </a:prstGeom>
          <a:solidFill>
            <a:schemeClr val="bg1"/>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nvGrpSpPr>
          <p:cNvPr id="33" name="Group 32">
            <a:extLst>
              <a:ext uri="{FF2B5EF4-FFF2-40B4-BE49-F238E27FC236}">
                <a16:creationId xmlns:a16="http://schemas.microsoft.com/office/drawing/2014/main" id="{46B6F82D-A65F-D5A4-1803-F136C8143968}"/>
              </a:ext>
            </a:extLst>
          </p:cNvPr>
          <p:cNvGrpSpPr/>
          <p:nvPr/>
        </p:nvGrpSpPr>
        <p:grpSpPr>
          <a:xfrm>
            <a:off x="1634738" y="4153494"/>
            <a:ext cx="1350012" cy="1886752"/>
            <a:chOff x="2415045" y="4163804"/>
            <a:chExt cx="890233" cy="1886752"/>
          </a:xfrm>
        </p:grpSpPr>
        <p:cxnSp>
          <p:nvCxnSpPr>
            <p:cNvPr id="20" name="Straight Connector 19">
              <a:extLst>
                <a:ext uri="{FF2B5EF4-FFF2-40B4-BE49-F238E27FC236}">
                  <a16:creationId xmlns:a16="http://schemas.microsoft.com/office/drawing/2014/main" id="{9DA0E284-6F2F-4578-38E2-A2244B71682E}"/>
                </a:ext>
              </a:extLst>
            </p:cNvPr>
            <p:cNvCxnSpPr>
              <a:cxnSpLocks/>
              <a:stCxn id="6" idx="1"/>
            </p:cNvCxnSpPr>
            <p:nvPr/>
          </p:nvCxnSpPr>
          <p:spPr>
            <a:xfrm flipH="1">
              <a:off x="2415047" y="4163804"/>
              <a:ext cx="890231" cy="1037349"/>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44502-4318-BA27-3F7B-02340A6F80E2}"/>
                </a:ext>
              </a:extLst>
            </p:cNvPr>
            <p:cNvCxnSpPr>
              <a:cxnSpLocks/>
              <a:stCxn id="16" idx="1"/>
            </p:cNvCxnSpPr>
            <p:nvPr/>
          </p:nvCxnSpPr>
          <p:spPr>
            <a:xfrm flipH="1">
              <a:off x="2415047" y="4635492"/>
              <a:ext cx="890230" cy="56566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199EC1-668B-2AFE-C528-92ABC8A43FA7}"/>
                </a:ext>
              </a:extLst>
            </p:cNvPr>
            <p:cNvCxnSpPr>
              <a:cxnSpLocks/>
              <a:stCxn id="17" idx="1"/>
            </p:cNvCxnSpPr>
            <p:nvPr/>
          </p:nvCxnSpPr>
          <p:spPr>
            <a:xfrm flipH="1">
              <a:off x="2415046" y="5107180"/>
              <a:ext cx="890231" cy="9397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BEFFCC-D03C-FF42-15CF-DD419082D3E9}"/>
                </a:ext>
              </a:extLst>
            </p:cNvPr>
            <p:cNvCxnSpPr>
              <a:cxnSpLocks/>
              <a:stCxn id="18" idx="1"/>
            </p:cNvCxnSpPr>
            <p:nvPr/>
          </p:nvCxnSpPr>
          <p:spPr>
            <a:xfrm flipH="1" flipV="1">
              <a:off x="2415045" y="5201152"/>
              <a:ext cx="890232" cy="3777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F78F28-87F3-ABB2-9099-993287C40184}"/>
                </a:ext>
              </a:extLst>
            </p:cNvPr>
            <p:cNvCxnSpPr>
              <a:cxnSpLocks/>
              <a:stCxn id="19" idx="1"/>
            </p:cNvCxnSpPr>
            <p:nvPr/>
          </p:nvCxnSpPr>
          <p:spPr>
            <a:xfrm flipH="1" flipV="1">
              <a:off x="2415045" y="5201152"/>
              <a:ext cx="890231" cy="84940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2B7A286C-AA33-27D0-8400-00D2CB9A5103}"/>
              </a:ext>
            </a:extLst>
          </p:cNvPr>
          <p:cNvSpPr txBox="1"/>
          <p:nvPr/>
        </p:nvSpPr>
        <p:spPr>
          <a:xfrm flipH="1">
            <a:off x="1384216" y="3881507"/>
            <a:ext cx="1482794" cy="369332"/>
          </a:xfrm>
          <a:prstGeom prst="rect">
            <a:avLst/>
          </a:prstGeom>
          <a:noFill/>
        </p:spPr>
        <p:txBody>
          <a:bodyPr wrap="square" rtlCol="0">
            <a:spAutoFit/>
          </a:bodyPr>
          <a:lstStyle/>
          <a:p>
            <a:pPr algn="ctr"/>
            <a:r>
              <a:rPr lang="en-US" b="1" dirty="0">
                <a:latin typeface="Constantia" panose="02030602050306030303" pitchFamily="18" charset="0"/>
                <a:ea typeface="Klee Medium" panose="02020600000000000000" pitchFamily="18" charset="-128"/>
              </a:rPr>
              <a:t>Chunking</a:t>
            </a:r>
            <a:endParaRPr lang="en-CN" b="1" dirty="0">
              <a:latin typeface="Constantia" panose="02030602050306030303" pitchFamily="18" charset="0"/>
              <a:ea typeface="Klee Medium" panose="02020600000000000000" pitchFamily="18" charset="-128"/>
            </a:endParaRPr>
          </a:p>
        </p:txBody>
      </p:sp>
      <p:pic>
        <p:nvPicPr>
          <p:cNvPr id="35" name="Picture 2" descr="Bot Special Lineal color icon">
            <a:extLst>
              <a:ext uri="{FF2B5EF4-FFF2-40B4-BE49-F238E27FC236}">
                <a16:creationId xmlns:a16="http://schemas.microsoft.com/office/drawing/2014/main" id="{2EDB8860-EBA1-D42D-6529-9030A72D0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977" y="4736651"/>
            <a:ext cx="553110" cy="55311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2760A4F7-26A9-B4A6-A441-0592B9D904A3}"/>
              </a:ext>
            </a:extLst>
          </p:cNvPr>
          <p:cNvCxnSpPr>
            <a:cxnSpLocks/>
            <a:stCxn id="35" idx="1"/>
            <a:endCxn id="16" idx="3"/>
          </p:cNvCxnSpPr>
          <p:nvPr/>
        </p:nvCxnSpPr>
        <p:spPr>
          <a:xfrm flipH="1" flipV="1">
            <a:off x="4379389" y="4635492"/>
            <a:ext cx="830588" cy="37771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BB5597-DDA1-40EE-D5F6-49D9E28DEECC}"/>
              </a:ext>
            </a:extLst>
          </p:cNvPr>
          <p:cNvCxnSpPr>
            <a:cxnSpLocks/>
            <a:stCxn id="35" idx="1"/>
            <a:endCxn id="18" idx="3"/>
          </p:cNvCxnSpPr>
          <p:nvPr/>
        </p:nvCxnSpPr>
        <p:spPr>
          <a:xfrm flipH="1">
            <a:off x="4379389" y="5013206"/>
            <a:ext cx="830588" cy="56566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4A5AAC3-FDF5-344E-A3EE-48B999951569}"/>
              </a:ext>
            </a:extLst>
          </p:cNvPr>
          <p:cNvSpPr txBox="1"/>
          <p:nvPr/>
        </p:nvSpPr>
        <p:spPr>
          <a:xfrm flipH="1">
            <a:off x="4740472" y="4316740"/>
            <a:ext cx="1482795" cy="369332"/>
          </a:xfrm>
          <a:prstGeom prst="rect">
            <a:avLst/>
          </a:prstGeom>
          <a:noFill/>
        </p:spPr>
        <p:txBody>
          <a:bodyPr wrap="square" rtlCol="0">
            <a:spAutoFit/>
          </a:bodyPr>
          <a:lstStyle/>
          <a:p>
            <a:pPr algn="ctr"/>
            <a:r>
              <a:rPr lang="en-US" b="1" dirty="0">
                <a:latin typeface="Constantia" panose="02030602050306030303" pitchFamily="18" charset="0"/>
                <a:ea typeface="Klee Medium" panose="02020600000000000000" pitchFamily="18" charset="-128"/>
              </a:rPr>
              <a:t>RAG</a:t>
            </a:r>
            <a:endParaRPr lang="en-CN" b="1" dirty="0">
              <a:latin typeface="Constantia" panose="02030602050306030303" pitchFamily="18" charset="0"/>
              <a:ea typeface="Klee Medium" panose="02020600000000000000" pitchFamily="18" charset="-128"/>
            </a:endParaRPr>
          </a:p>
        </p:txBody>
      </p:sp>
      <p:pic>
        <p:nvPicPr>
          <p:cNvPr id="45" name="Picture 44" descr="Document Icons Responsive Color 128px icon">
            <a:extLst>
              <a:ext uri="{FF2B5EF4-FFF2-40B4-BE49-F238E27FC236}">
                <a16:creationId xmlns:a16="http://schemas.microsoft.com/office/drawing/2014/main" id="{7F3E5EEF-B9A0-606F-9B30-B3ABC708B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844" y="4404156"/>
            <a:ext cx="1607967" cy="1625423"/>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65AF3D1E-006F-2A66-9085-83E86E3E098A}"/>
              </a:ext>
            </a:extLst>
          </p:cNvPr>
          <p:cNvGrpSpPr/>
          <p:nvPr/>
        </p:nvGrpSpPr>
        <p:grpSpPr>
          <a:xfrm>
            <a:off x="7575972" y="4680711"/>
            <a:ext cx="1422041" cy="118946"/>
            <a:chOff x="7978989" y="4659973"/>
            <a:chExt cx="1422041" cy="118946"/>
          </a:xfrm>
        </p:grpSpPr>
        <p:cxnSp>
          <p:nvCxnSpPr>
            <p:cNvPr id="48" name="Straight Connector 47">
              <a:extLst>
                <a:ext uri="{FF2B5EF4-FFF2-40B4-BE49-F238E27FC236}">
                  <a16:creationId xmlns:a16="http://schemas.microsoft.com/office/drawing/2014/main" id="{06A89444-8CFE-AD90-EA5B-CF6CFA05C761}"/>
                </a:ext>
              </a:extLst>
            </p:cNvPr>
            <p:cNvCxnSpPr>
              <a:cxnSpLocks/>
            </p:cNvCxnSpPr>
            <p:nvPr/>
          </p:nvCxnSpPr>
          <p:spPr>
            <a:xfrm>
              <a:off x="7978989" y="4659973"/>
              <a:ext cx="1375577"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ED3A8FD-00D3-FD3D-852D-AB8D3D0B5E7B}"/>
                </a:ext>
              </a:extLst>
            </p:cNvPr>
            <p:cNvCxnSpPr>
              <a:cxnSpLocks/>
            </p:cNvCxnSpPr>
            <p:nvPr/>
          </p:nvCxnSpPr>
          <p:spPr>
            <a:xfrm flipH="1">
              <a:off x="8025453" y="4778919"/>
              <a:ext cx="1375577"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4" name="Picture 2" descr="Bot Special Lineal color icon">
            <a:extLst>
              <a:ext uri="{FF2B5EF4-FFF2-40B4-BE49-F238E27FC236}">
                <a16:creationId xmlns:a16="http://schemas.microsoft.com/office/drawing/2014/main" id="{1A30F9CC-C963-7CF7-2E9A-172906357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487" y="4404156"/>
            <a:ext cx="553110" cy="55311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Bot Special Lineal color icon">
            <a:extLst>
              <a:ext uri="{FF2B5EF4-FFF2-40B4-BE49-F238E27FC236}">
                <a16:creationId xmlns:a16="http://schemas.microsoft.com/office/drawing/2014/main" id="{0D7F4AD0-DA22-EB69-B9F4-354FF65D1A8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57487" y="5320974"/>
            <a:ext cx="553110" cy="553110"/>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2BC39CF5-0618-BF9B-02C1-5FC8BF5B4239}"/>
              </a:ext>
            </a:extLst>
          </p:cNvPr>
          <p:cNvGrpSpPr/>
          <p:nvPr/>
        </p:nvGrpSpPr>
        <p:grpSpPr>
          <a:xfrm>
            <a:off x="7575972" y="5574633"/>
            <a:ext cx="1422041" cy="118946"/>
            <a:chOff x="7978989" y="4659973"/>
            <a:chExt cx="1422041" cy="118946"/>
          </a:xfrm>
        </p:grpSpPr>
        <p:cxnSp>
          <p:nvCxnSpPr>
            <p:cNvPr id="58" name="Straight Connector 57">
              <a:extLst>
                <a:ext uri="{FF2B5EF4-FFF2-40B4-BE49-F238E27FC236}">
                  <a16:creationId xmlns:a16="http://schemas.microsoft.com/office/drawing/2014/main" id="{60561F2B-5461-17EC-9F78-C6FADE005584}"/>
                </a:ext>
              </a:extLst>
            </p:cNvPr>
            <p:cNvCxnSpPr>
              <a:cxnSpLocks/>
            </p:cNvCxnSpPr>
            <p:nvPr/>
          </p:nvCxnSpPr>
          <p:spPr>
            <a:xfrm>
              <a:off x="7978989" y="4659973"/>
              <a:ext cx="1375577"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41E1B8-53B8-1142-EC95-C6F212748AA6}"/>
                </a:ext>
              </a:extLst>
            </p:cNvPr>
            <p:cNvCxnSpPr>
              <a:cxnSpLocks/>
            </p:cNvCxnSpPr>
            <p:nvPr/>
          </p:nvCxnSpPr>
          <p:spPr>
            <a:xfrm flipH="1">
              <a:off x="8025453" y="4778919"/>
              <a:ext cx="1375577"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80BEEAB6-7650-3E1B-2BE8-5846A1CF5E2F}"/>
              </a:ext>
            </a:extLst>
          </p:cNvPr>
          <p:cNvSpPr txBox="1"/>
          <p:nvPr/>
        </p:nvSpPr>
        <p:spPr>
          <a:xfrm flipH="1">
            <a:off x="7052072" y="3810186"/>
            <a:ext cx="2210850" cy="369332"/>
          </a:xfrm>
          <a:prstGeom prst="rect">
            <a:avLst/>
          </a:prstGeom>
          <a:noFill/>
        </p:spPr>
        <p:txBody>
          <a:bodyPr wrap="square" rtlCol="0">
            <a:spAutoFit/>
          </a:bodyPr>
          <a:lstStyle/>
          <a:p>
            <a:pPr algn="ctr"/>
            <a:r>
              <a:rPr lang="en-US" b="1" dirty="0">
                <a:latin typeface="Constantia" panose="02030602050306030303" pitchFamily="18" charset="0"/>
                <a:ea typeface="Klee Medium" panose="02020600000000000000" pitchFamily="18" charset="-128"/>
              </a:rPr>
              <a:t>Readout and RAG </a:t>
            </a:r>
            <a:endParaRPr lang="en-CN" b="1" dirty="0">
              <a:latin typeface="Constantia" panose="02030602050306030303" pitchFamily="18" charset="0"/>
              <a:ea typeface="Klee Medium" panose="02020600000000000000" pitchFamily="18" charset="-128"/>
            </a:endParaRPr>
          </a:p>
        </p:txBody>
      </p:sp>
      <p:sp>
        <p:nvSpPr>
          <p:cNvPr id="61" name="TextBox 60">
            <a:extLst>
              <a:ext uri="{FF2B5EF4-FFF2-40B4-BE49-F238E27FC236}">
                <a16:creationId xmlns:a16="http://schemas.microsoft.com/office/drawing/2014/main" id="{481CEE56-7177-AC47-5482-9C4802044D19}"/>
              </a:ext>
            </a:extLst>
          </p:cNvPr>
          <p:cNvSpPr txBox="1"/>
          <p:nvPr/>
        </p:nvSpPr>
        <p:spPr>
          <a:xfrm flipH="1">
            <a:off x="9772362" y="4508402"/>
            <a:ext cx="1495652" cy="369332"/>
          </a:xfrm>
          <a:prstGeom prst="rect">
            <a:avLst/>
          </a:prstGeom>
          <a:noFill/>
        </p:spPr>
        <p:txBody>
          <a:bodyPr wrap="square" rtlCol="0">
            <a:spAutoFit/>
          </a:bodyPr>
          <a:lstStyle/>
          <a:p>
            <a:pPr algn="ctr"/>
            <a:r>
              <a:rPr lang="en-US" b="1" dirty="0">
                <a:latin typeface="Constantia" panose="02030602050306030303" pitchFamily="18" charset="0"/>
                <a:ea typeface="Klee Medium" panose="02020600000000000000" pitchFamily="18" charset="-128"/>
              </a:rPr>
              <a:t>Vanilla LLM</a:t>
            </a:r>
            <a:endParaRPr lang="en-CN" b="1" dirty="0">
              <a:latin typeface="Constantia" panose="02030602050306030303" pitchFamily="18" charset="0"/>
              <a:ea typeface="Klee Medium" panose="02020600000000000000" pitchFamily="18" charset="-128"/>
            </a:endParaRPr>
          </a:p>
        </p:txBody>
      </p:sp>
      <p:sp>
        <p:nvSpPr>
          <p:cNvPr id="62" name="TextBox 61">
            <a:extLst>
              <a:ext uri="{FF2B5EF4-FFF2-40B4-BE49-F238E27FC236}">
                <a16:creationId xmlns:a16="http://schemas.microsoft.com/office/drawing/2014/main" id="{1909A687-72B3-D4CB-354B-9FE1BA23E7C7}"/>
              </a:ext>
            </a:extLst>
          </p:cNvPr>
          <p:cNvSpPr txBox="1"/>
          <p:nvPr/>
        </p:nvSpPr>
        <p:spPr>
          <a:xfrm flipH="1">
            <a:off x="9772362" y="5460937"/>
            <a:ext cx="1495652" cy="369332"/>
          </a:xfrm>
          <a:prstGeom prst="rect">
            <a:avLst/>
          </a:prstGeom>
          <a:noFill/>
        </p:spPr>
        <p:txBody>
          <a:bodyPr wrap="square" rtlCol="0">
            <a:spAutoFit/>
          </a:bodyPr>
          <a:lstStyle/>
          <a:p>
            <a:pPr algn="ctr"/>
            <a:r>
              <a:rPr lang="en-US" b="1" dirty="0">
                <a:latin typeface="Constantia" panose="02030602050306030303" pitchFamily="18" charset="0"/>
                <a:ea typeface="Klee Medium" panose="02020600000000000000" pitchFamily="18" charset="-128"/>
              </a:rPr>
              <a:t>SFT. LLM</a:t>
            </a:r>
            <a:endParaRPr lang="en-CN" b="1"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734679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7B5AFEE-F581-75E6-D2A3-71B6356B0E8C}"/>
              </a:ext>
            </a:extLst>
          </p:cNvPr>
          <p:cNvPicPr>
            <a:picLocks noChangeAspect="1"/>
          </p:cNvPicPr>
          <p:nvPr/>
        </p:nvPicPr>
        <p:blipFill>
          <a:blip r:embed="rId3"/>
          <a:stretch>
            <a:fillRect/>
          </a:stretch>
        </p:blipFill>
        <p:spPr>
          <a:xfrm>
            <a:off x="1317636" y="1549957"/>
            <a:ext cx="9084097" cy="3208309"/>
          </a:xfrm>
          <a:prstGeom prst="rect">
            <a:avLst/>
          </a:prstGeom>
        </p:spPr>
      </p:pic>
      <p:sp>
        <p:nvSpPr>
          <p:cNvPr id="4" name="TextBox 3">
            <a:extLst>
              <a:ext uri="{FF2B5EF4-FFF2-40B4-BE49-F238E27FC236}">
                <a16:creationId xmlns:a16="http://schemas.microsoft.com/office/drawing/2014/main" id="{D36E713C-7F22-CEF8-AF7C-0DDFC8116050}"/>
              </a:ext>
            </a:extLst>
          </p:cNvPr>
          <p:cNvSpPr txBox="1"/>
          <p:nvPr/>
        </p:nvSpPr>
        <p:spPr>
          <a:xfrm>
            <a:off x="1317636" y="4926469"/>
            <a:ext cx="9408943" cy="830997"/>
          </a:xfrm>
          <a:prstGeom prst="rect">
            <a:avLst/>
          </a:prstGeom>
          <a:noFill/>
        </p:spPr>
        <p:txBody>
          <a:bodyPr wrap="square" rtlCol="0">
            <a:spAutoFit/>
          </a:bodyPr>
          <a:lstStyle/>
          <a:p>
            <a:r>
              <a:rPr lang="en-CN" sz="1600" b="1" dirty="0">
                <a:latin typeface="Constantia" panose="02030602050306030303" pitchFamily="18" charset="0"/>
              </a:rPr>
              <a:t>1. </a:t>
            </a:r>
            <a:r>
              <a:rPr lang="en-CN" sz="1600" dirty="0">
                <a:latin typeface="Constantia" panose="02030602050306030303" pitchFamily="18" charset="0"/>
              </a:rPr>
              <a:t>Advantage over “</a:t>
            </a:r>
            <a:r>
              <a:rPr lang="en-CN" sz="1600" u="sng" dirty="0">
                <a:solidFill>
                  <a:srgbClr val="0070C0"/>
                </a:solidFill>
                <a:latin typeface="Constantia" panose="02030602050306030303" pitchFamily="18" charset="0"/>
              </a:rPr>
              <a:t>chunk-retrieve+RAG</a:t>
            </a:r>
            <a:r>
              <a:rPr lang="en-CN" sz="1600" dirty="0">
                <a:latin typeface="Constantia" panose="02030602050306030303" pitchFamily="18" charset="0"/>
              </a:rPr>
              <a:t>”, </a:t>
            </a:r>
            <a:r>
              <a:rPr lang="en-CN" sz="1600" b="1" dirty="0">
                <a:latin typeface="Constantia" panose="02030602050306030303" pitchFamily="18" charset="0"/>
              </a:rPr>
              <a:t>more useful information is extracted </a:t>
            </a:r>
            <a:r>
              <a:rPr lang="en-CN" sz="1600" dirty="0">
                <a:latin typeface="Constantia" panose="02030602050306030303" pitchFamily="18" charset="0"/>
              </a:rPr>
              <a:t>from long-docs  </a:t>
            </a:r>
          </a:p>
          <a:p>
            <a:r>
              <a:rPr lang="en-CN" sz="1600" b="1" dirty="0">
                <a:latin typeface="Constantia" panose="02030602050306030303" pitchFamily="18" charset="0"/>
              </a:rPr>
              <a:t>2. </a:t>
            </a:r>
            <a:r>
              <a:rPr lang="en-CN" sz="1600" dirty="0">
                <a:latin typeface="Constantia" panose="02030602050306030303" pitchFamily="18" charset="0"/>
              </a:rPr>
              <a:t>Advantage over “</a:t>
            </a:r>
            <a:r>
              <a:rPr lang="en-CN" sz="1600" u="sng" dirty="0">
                <a:solidFill>
                  <a:schemeClr val="accent3"/>
                </a:solidFill>
                <a:latin typeface="Constantia" panose="02030602050306030303" pitchFamily="18" charset="0"/>
              </a:rPr>
              <a:t>ft. free readers</a:t>
            </a:r>
            <a:r>
              <a:rPr lang="en-CN" sz="1600" dirty="0">
                <a:latin typeface="Constantia" panose="02030602050306030303" pitchFamily="18" charset="0"/>
              </a:rPr>
              <a:t>”: </a:t>
            </a:r>
            <a:r>
              <a:rPr lang="en-CN" sz="1600" b="1" dirty="0">
                <a:latin typeface="Constantia" panose="02030602050306030303" pitchFamily="18" charset="0"/>
              </a:rPr>
              <a:t>ft. is effective</a:t>
            </a:r>
            <a:r>
              <a:rPr lang="en-CN" sz="1600" dirty="0">
                <a:latin typeface="Constantia" panose="02030602050306030303" pitchFamily="18" charset="0"/>
              </a:rPr>
              <a:t>, useful information can be better read-out</a:t>
            </a:r>
          </a:p>
          <a:p>
            <a:r>
              <a:rPr lang="en-CN" sz="1600" b="1" dirty="0">
                <a:latin typeface="Constantia" panose="02030602050306030303" pitchFamily="18" charset="0"/>
              </a:rPr>
              <a:t>3. </a:t>
            </a:r>
            <a:r>
              <a:rPr lang="en-CN" sz="1600" dirty="0">
                <a:latin typeface="Constantia" panose="02030602050306030303" pitchFamily="18" charset="0"/>
              </a:rPr>
              <a:t>Advantage over “</a:t>
            </a:r>
            <a:r>
              <a:rPr lang="en-CN" sz="1600" u="sng" dirty="0">
                <a:solidFill>
                  <a:schemeClr val="accent2">
                    <a:lumMod val="75000"/>
                  </a:schemeClr>
                </a:solidFill>
                <a:latin typeface="Constantia" panose="02030602050306030303" pitchFamily="18" charset="0"/>
              </a:rPr>
              <a:t>answer directly</a:t>
            </a:r>
            <a:r>
              <a:rPr lang="en-CN" sz="1600" dirty="0">
                <a:latin typeface="Constantia" panose="02030602050306030303" pitchFamily="18" charset="0"/>
              </a:rPr>
              <a:t>”: long-LLMs can still </a:t>
            </a:r>
            <a:r>
              <a:rPr lang="en-CN" sz="1600" b="1" dirty="0">
                <a:latin typeface="Constantia" panose="02030602050306030303" pitchFamily="18" charset="0"/>
              </a:rPr>
              <a:t>struggle to use long-context information</a:t>
            </a:r>
          </a:p>
        </p:txBody>
      </p:sp>
      <p:sp>
        <p:nvSpPr>
          <p:cNvPr id="6" name="TextBox 5">
            <a:extLst>
              <a:ext uri="{FF2B5EF4-FFF2-40B4-BE49-F238E27FC236}">
                <a16:creationId xmlns:a16="http://schemas.microsoft.com/office/drawing/2014/main" id="{E82FDFBF-2156-D794-119F-62216B3C1C5B}"/>
              </a:ext>
            </a:extLst>
          </p:cNvPr>
          <p:cNvSpPr txBox="1"/>
          <p:nvPr/>
        </p:nvSpPr>
        <p:spPr>
          <a:xfrm>
            <a:off x="1403927" y="2309089"/>
            <a:ext cx="1616364" cy="914401"/>
          </a:xfrm>
          <a:prstGeom prst="rect">
            <a:avLst/>
          </a:prstGeom>
          <a:solidFill>
            <a:srgbClr val="1E43FF">
              <a:alpha val="25098"/>
            </a:srgbClr>
          </a:solidFill>
        </p:spPr>
        <p:txBody>
          <a:bodyPr wrap="square" rtlCol="0">
            <a:spAutoFit/>
          </a:bodyPr>
          <a:lstStyle/>
          <a:p>
            <a:endParaRPr lang="en-CN" dirty="0"/>
          </a:p>
        </p:txBody>
      </p:sp>
      <p:sp>
        <p:nvSpPr>
          <p:cNvPr id="8" name="TextBox 7">
            <a:extLst>
              <a:ext uri="{FF2B5EF4-FFF2-40B4-BE49-F238E27FC236}">
                <a16:creationId xmlns:a16="http://schemas.microsoft.com/office/drawing/2014/main" id="{36F7B01C-0C8C-D160-60D6-DC373351A953}"/>
              </a:ext>
            </a:extLst>
          </p:cNvPr>
          <p:cNvSpPr txBox="1"/>
          <p:nvPr/>
        </p:nvSpPr>
        <p:spPr>
          <a:xfrm>
            <a:off x="1403927" y="3348180"/>
            <a:ext cx="1616364" cy="662150"/>
          </a:xfrm>
          <a:prstGeom prst="rect">
            <a:avLst/>
          </a:prstGeom>
          <a:solidFill>
            <a:schemeClr val="accent6">
              <a:alpha val="25098"/>
            </a:schemeClr>
          </a:solidFill>
        </p:spPr>
        <p:txBody>
          <a:bodyPr wrap="square" rtlCol="0">
            <a:spAutoFit/>
          </a:bodyPr>
          <a:lstStyle/>
          <a:p>
            <a:endParaRPr lang="en-CN" dirty="0"/>
          </a:p>
        </p:txBody>
      </p:sp>
      <p:sp>
        <p:nvSpPr>
          <p:cNvPr id="9" name="TextBox 8">
            <a:extLst>
              <a:ext uri="{FF2B5EF4-FFF2-40B4-BE49-F238E27FC236}">
                <a16:creationId xmlns:a16="http://schemas.microsoft.com/office/drawing/2014/main" id="{E9FD81D8-6233-E7F2-7EBB-4601F2F42C69}"/>
              </a:ext>
            </a:extLst>
          </p:cNvPr>
          <p:cNvSpPr txBox="1"/>
          <p:nvPr/>
        </p:nvSpPr>
        <p:spPr>
          <a:xfrm>
            <a:off x="1403926" y="4331853"/>
            <a:ext cx="1616363" cy="295565"/>
          </a:xfrm>
          <a:prstGeom prst="rect">
            <a:avLst/>
          </a:prstGeom>
          <a:solidFill>
            <a:schemeClr val="accent2">
              <a:lumMod val="75000"/>
              <a:alpha val="25098"/>
            </a:schemeClr>
          </a:solidFill>
        </p:spPr>
        <p:txBody>
          <a:bodyPr wrap="square" rtlCol="0">
            <a:spAutoFit/>
          </a:bodyPr>
          <a:lstStyle/>
          <a:p>
            <a:endParaRPr lang="en-CN" dirty="0"/>
          </a:p>
        </p:txBody>
      </p:sp>
    </p:spTree>
    <p:extLst>
      <p:ext uri="{BB962C8B-B14F-4D97-AF65-F5344CB8AC3E}">
        <p14:creationId xmlns:p14="http://schemas.microsoft.com/office/powerpoint/2010/main" val="3788170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6E713C-7F22-CEF8-AF7C-0DDFC8116050}"/>
              </a:ext>
            </a:extLst>
          </p:cNvPr>
          <p:cNvSpPr txBox="1"/>
          <p:nvPr/>
        </p:nvSpPr>
        <p:spPr>
          <a:xfrm>
            <a:off x="830287" y="5217730"/>
            <a:ext cx="4990800" cy="830997"/>
          </a:xfrm>
          <a:prstGeom prst="rect">
            <a:avLst/>
          </a:prstGeom>
          <a:noFill/>
        </p:spPr>
        <p:txBody>
          <a:bodyPr wrap="square" rtlCol="0">
            <a:spAutoFit/>
          </a:bodyPr>
          <a:lstStyle/>
          <a:p>
            <a:r>
              <a:rPr lang="en-CN" sz="1600" dirty="0">
                <a:latin typeface="Constantia" panose="02030602050306030303" pitchFamily="18" charset="0"/>
              </a:rPr>
              <a:t>Both “</a:t>
            </a:r>
            <a:r>
              <a:rPr lang="en-CN" sz="1600" u="sng" dirty="0">
                <a:latin typeface="Constantia" panose="02030602050306030303" pitchFamily="18" charset="0"/>
              </a:rPr>
              <a:t>prefix constrained decoding</a:t>
            </a:r>
            <a:r>
              <a:rPr lang="en-CN" sz="1600" dirty="0">
                <a:latin typeface="Constantia" panose="02030602050306030303" pitchFamily="18" charset="0"/>
              </a:rPr>
              <a:t>” and</a:t>
            </a:r>
            <a:r>
              <a:rPr lang="en-CN" sz="1600" b="1" dirty="0">
                <a:latin typeface="Constantia" panose="02030602050306030303" pitchFamily="18" charset="0"/>
              </a:rPr>
              <a:t> “</a:t>
            </a:r>
            <a:r>
              <a:rPr lang="en-CN" sz="1600" u="sng" dirty="0">
                <a:latin typeface="Constantia" panose="02030602050306030303" pitchFamily="18" charset="0"/>
              </a:rPr>
              <a:t>skip</a:t>
            </a:r>
            <a:r>
              <a:rPr lang="en-CN" sz="1600" b="1" dirty="0">
                <a:latin typeface="Constantia" panose="02030602050306030303" pitchFamily="18" charset="0"/>
              </a:rPr>
              <a:t>” </a:t>
            </a:r>
            <a:r>
              <a:rPr lang="en-CN" sz="1600" dirty="0">
                <a:latin typeface="Constantia" panose="02030602050306030303" pitchFamily="18" charset="0"/>
              </a:rPr>
              <a:t>help</a:t>
            </a:r>
          </a:p>
          <a:p>
            <a:r>
              <a:rPr lang="en-CN" sz="1600" dirty="0">
                <a:latin typeface="Constantia" panose="02030602050306030303" pitchFamily="18" charset="0"/>
              </a:rPr>
              <a:t>1. </a:t>
            </a:r>
            <a:r>
              <a:rPr lang="en-CN" sz="1600" b="1" dirty="0">
                <a:latin typeface="Constantia" panose="02030602050306030303" pitchFamily="18" charset="0"/>
              </a:rPr>
              <a:t>Acceleration</a:t>
            </a:r>
            <a:r>
              <a:rPr lang="en-CN" sz="1600" dirty="0">
                <a:latin typeface="Constantia" panose="02030602050306030303" pitchFamily="18" charset="0"/>
              </a:rPr>
              <a:t> of the read-out process</a:t>
            </a:r>
          </a:p>
          <a:p>
            <a:r>
              <a:rPr lang="en-CN" sz="1600" dirty="0">
                <a:latin typeface="Constantia" panose="02030602050306030303" pitchFamily="18" charset="0"/>
              </a:rPr>
              <a:t>2. </a:t>
            </a:r>
            <a:r>
              <a:rPr lang="en-CN" sz="1600" b="1" dirty="0">
                <a:latin typeface="Constantia" panose="02030602050306030303" pitchFamily="18" charset="0"/>
              </a:rPr>
              <a:t>More accurate extraction </a:t>
            </a:r>
            <a:r>
              <a:rPr lang="en-CN" sz="1600" dirty="0">
                <a:latin typeface="Constantia" panose="02030602050306030303" pitchFamily="18" charset="0"/>
              </a:rPr>
              <a:t>of useful information</a:t>
            </a:r>
          </a:p>
        </p:txBody>
      </p:sp>
      <p:pic>
        <p:nvPicPr>
          <p:cNvPr id="7" name="Picture 6">
            <a:extLst>
              <a:ext uri="{FF2B5EF4-FFF2-40B4-BE49-F238E27FC236}">
                <a16:creationId xmlns:a16="http://schemas.microsoft.com/office/drawing/2014/main" id="{C5EC5F20-B3C9-4742-8CE6-A62F1BF1B1C3}"/>
              </a:ext>
            </a:extLst>
          </p:cNvPr>
          <p:cNvPicPr>
            <a:picLocks noChangeAspect="1"/>
          </p:cNvPicPr>
          <p:nvPr/>
        </p:nvPicPr>
        <p:blipFill>
          <a:blip r:embed="rId3"/>
          <a:stretch>
            <a:fillRect/>
          </a:stretch>
        </p:blipFill>
        <p:spPr>
          <a:xfrm>
            <a:off x="830288" y="1588051"/>
            <a:ext cx="4129012" cy="2078455"/>
          </a:xfrm>
          <a:prstGeom prst="rect">
            <a:avLst/>
          </a:prstGeom>
        </p:spPr>
      </p:pic>
      <p:pic>
        <p:nvPicPr>
          <p:cNvPr id="11" name="Picture 10">
            <a:extLst>
              <a:ext uri="{FF2B5EF4-FFF2-40B4-BE49-F238E27FC236}">
                <a16:creationId xmlns:a16="http://schemas.microsoft.com/office/drawing/2014/main" id="{2802FD50-D6BB-EE78-C93A-495B43103E69}"/>
              </a:ext>
            </a:extLst>
          </p:cNvPr>
          <p:cNvPicPr>
            <a:picLocks noChangeAspect="1"/>
          </p:cNvPicPr>
          <p:nvPr/>
        </p:nvPicPr>
        <p:blipFill>
          <a:blip r:embed="rId4">
            <a:clrChange>
              <a:clrFrom>
                <a:srgbClr val="FFFDFA"/>
              </a:clrFrom>
              <a:clrTo>
                <a:srgbClr val="FFFDFA">
                  <a:alpha val="0"/>
                </a:srgbClr>
              </a:clrTo>
            </a:clrChange>
          </a:blip>
          <a:stretch>
            <a:fillRect/>
          </a:stretch>
        </p:blipFill>
        <p:spPr>
          <a:xfrm>
            <a:off x="1032889" y="3756905"/>
            <a:ext cx="3492930" cy="1082604"/>
          </a:xfrm>
          <a:prstGeom prst="rect">
            <a:avLst/>
          </a:prstGeom>
        </p:spPr>
      </p:pic>
      <p:pic>
        <p:nvPicPr>
          <p:cNvPr id="12" name="Picture 11">
            <a:extLst>
              <a:ext uri="{FF2B5EF4-FFF2-40B4-BE49-F238E27FC236}">
                <a16:creationId xmlns:a16="http://schemas.microsoft.com/office/drawing/2014/main" id="{DF1B1CD8-7670-716B-B59E-08C11DC16B4A}"/>
              </a:ext>
            </a:extLst>
          </p:cNvPr>
          <p:cNvPicPr>
            <a:picLocks noChangeAspect="1"/>
          </p:cNvPicPr>
          <p:nvPr/>
        </p:nvPicPr>
        <p:blipFill>
          <a:blip r:embed="rId5">
            <a:clrChange>
              <a:clrFrom>
                <a:srgbClr val="FFFDFA"/>
              </a:clrFrom>
              <a:clrTo>
                <a:srgbClr val="FFFDFA">
                  <a:alpha val="0"/>
                </a:srgbClr>
              </a:clrTo>
            </a:clrChange>
          </a:blip>
          <a:stretch>
            <a:fillRect/>
          </a:stretch>
        </p:blipFill>
        <p:spPr>
          <a:xfrm>
            <a:off x="6826240" y="3756905"/>
            <a:ext cx="3787958" cy="1203465"/>
          </a:xfrm>
          <a:prstGeom prst="rect">
            <a:avLst/>
          </a:prstGeom>
        </p:spPr>
      </p:pic>
      <p:pic>
        <p:nvPicPr>
          <p:cNvPr id="13" name="Picture 12">
            <a:extLst>
              <a:ext uri="{FF2B5EF4-FFF2-40B4-BE49-F238E27FC236}">
                <a16:creationId xmlns:a16="http://schemas.microsoft.com/office/drawing/2014/main" id="{CF740607-8E70-C0FB-724D-288078002996}"/>
              </a:ext>
            </a:extLst>
          </p:cNvPr>
          <p:cNvPicPr>
            <a:picLocks noChangeAspect="1"/>
          </p:cNvPicPr>
          <p:nvPr/>
        </p:nvPicPr>
        <p:blipFill>
          <a:blip r:embed="rId6"/>
          <a:stretch>
            <a:fillRect/>
          </a:stretch>
        </p:blipFill>
        <p:spPr>
          <a:xfrm>
            <a:off x="6567054" y="1588051"/>
            <a:ext cx="4129012" cy="2067565"/>
          </a:xfrm>
          <a:prstGeom prst="rect">
            <a:avLst/>
          </a:prstGeom>
        </p:spPr>
      </p:pic>
      <p:sp>
        <p:nvSpPr>
          <p:cNvPr id="14" name="TextBox 13">
            <a:extLst>
              <a:ext uri="{FF2B5EF4-FFF2-40B4-BE49-F238E27FC236}">
                <a16:creationId xmlns:a16="http://schemas.microsoft.com/office/drawing/2014/main" id="{375B6F52-F148-E6DA-0107-91065EE34707}"/>
              </a:ext>
            </a:extLst>
          </p:cNvPr>
          <p:cNvSpPr txBox="1"/>
          <p:nvPr/>
        </p:nvSpPr>
        <p:spPr>
          <a:xfrm>
            <a:off x="6567054" y="5217729"/>
            <a:ext cx="4990800" cy="830997"/>
          </a:xfrm>
          <a:prstGeom prst="rect">
            <a:avLst/>
          </a:prstGeom>
          <a:noFill/>
        </p:spPr>
        <p:txBody>
          <a:bodyPr wrap="square" rtlCol="0">
            <a:spAutoFit/>
          </a:bodyPr>
          <a:lstStyle/>
          <a:p>
            <a:r>
              <a:rPr lang="en-CN" sz="1600" dirty="0">
                <a:latin typeface="Constantia" panose="02030602050306030303" pitchFamily="18" charset="0"/>
              </a:rPr>
              <a:t>Impact of </a:t>
            </a:r>
            <a:r>
              <a:rPr lang="en-CN" sz="1600" b="1" dirty="0">
                <a:latin typeface="Constantia" panose="02030602050306030303" pitchFamily="18" charset="0"/>
              </a:rPr>
              <a:t>span-len</a:t>
            </a:r>
            <a:r>
              <a:rPr lang="en-CN" sz="1600" dirty="0">
                <a:latin typeface="Constantia" panose="02030602050306030303" pitchFamily="18" charset="0"/>
              </a:rPr>
              <a:t>. and </a:t>
            </a:r>
            <a:r>
              <a:rPr lang="en-CN" sz="1600" b="1" dirty="0">
                <a:latin typeface="Constantia" panose="02030602050306030303" pitchFamily="18" charset="0"/>
              </a:rPr>
              <a:t>top-</a:t>
            </a:r>
            <a:r>
              <a:rPr lang="en-CN" sz="1600" b="1" i="1" dirty="0">
                <a:latin typeface="Constantia" panose="02030602050306030303" pitchFamily="18" charset="0"/>
              </a:rPr>
              <a:t>k</a:t>
            </a:r>
            <a:r>
              <a:rPr lang="en-CN" sz="1600" dirty="0">
                <a:latin typeface="Constantia" panose="02030602050306030303" pitchFamily="18" charset="0"/>
              </a:rPr>
              <a:t> value</a:t>
            </a:r>
          </a:p>
          <a:p>
            <a:r>
              <a:rPr lang="en-CN" sz="1600" dirty="0">
                <a:latin typeface="Constantia" panose="02030602050306030303" pitchFamily="18" charset="0"/>
              </a:rPr>
              <a:t>1. span, k: larger values are not always better</a:t>
            </a:r>
          </a:p>
          <a:p>
            <a:r>
              <a:rPr lang="en-CN" sz="1600" dirty="0">
                <a:latin typeface="Constantia" panose="02030602050306030303" pitchFamily="18" charset="0"/>
              </a:rPr>
              <a:t>2. higher latency, more distractive information</a:t>
            </a:r>
          </a:p>
        </p:txBody>
      </p:sp>
    </p:spTree>
    <p:extLst>
      <p:ext uri="{BB962C8B-B14F-4D97-AF65-F5344CB8AC3E}">
        <p14:creationId xmlns:p14="http://schemas.microsoft.com/office/powerpoint/2010/main" val="3386604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075554-0D57-3F4C-0DAB-AF102310262F}"/>
              </a:ext>
            </a:extLst>
          </p:cNvPr>
          <p:cNvSpPr>
            <a:spLocks noGrp="1"/>
          </p:cNvSpPr>
          <p:nvPr>
            <p:ph idx="1"/>
          </p:nvPr>
        </p:nvSpPr>
        <p:spPr>
          <a:xfrm>
            <a:off x="838199" y="838200"/>
            <a:ext cx="10515600" cy="5031783"/>
          </a:xfrm>
        </p:spPr>
        <p:txBody>
          <a:bodyPr>
            <a:normAutofit/>
          </a:bodyPr>
          <a:lstStyle/>
          <a:p>
            <a:pPr marL="0" indent="0">
              <a:buNone/>
            </a:pPr>
            <a:r>
              <a:rPr lang="en-CN" sz="2000" b="1" dirty="0">
                <a:latin typeface="Microsoft YaHei UI" panose="020B0503020204020204" pitchFamily="34" charset="-122"/>
                <a:ea typeface="Microsoft YaHei UI" panose="020B0503020204020204" pitchFamily="34" charset="-122"/>
              </a:rPr>
              <a:t>报告纲目</a:t>
            </a:r>
          </a:p>
          <a:p>
            <a:r>
              <a:rPr lang="en-CN" sz="2000" dirty="0">
                <a:solidFill>
                  <a:schemeClr val="bg2"/>
                </a:solidFill>
                <a:latin typeface="Microsoft YaHei UI" panose="020B0503020204020204" pitchFamily="34" charset="-122"/>
                <a:ea typeface="Microsoft YaHei UI" panose="020B0503020204020204" pitchFamily="34" charset="-122"/>
              </a:rPr>
              <a:t>什么是语义向量模型</a:t>
            </a:r>
            <a:r>
              <a:rPr lang="en-US" sz="2000" dirty="0">
                <a:solidFill>
                  <a:schemeClr val="bg2"/>
                </a:solidFill>
                <a:latin typeface="Microsoft YaHei UI" panose="020B0503020204020204" pitchFamily="34" charset="-122"/>
                <a:ea typeface="Microsoft YaHei UI" panose="020B0503020204020204" pitchFamily="34" charset="-122"/>
              </a:rPr>
              <a:t> (10min)</a:t>
            </a:r>
            <a:endParaRPr lang="en-CN" sz="2000" dirty="0">
              <a:solidFill>
                <a:schemeClr val="bg2"/>
              </a:solidFill>
              <a:latin typeface="Microsoft YaHei UI" panose="020B0503020204020204" pitchFamily="34" charset="-122"/>
              <a:ea typeface="Microsoft YaHei UI" panose="020B0503020204020204" pitchFamily="34" charset="-122"/>
            </a:endParaRPr>
          </a:p>
          <a:p>
            <a:r>
              <a:rPr lang="en-CN" sz="2000" dirty="0">
                <a:solidFill>
                  <a:schemeClr val="bg2"/>
                </a:solidFill>
                <a:latin typeface="Microsoft YaHei UI" panose="020B0503020204020204" pitchFamily="34" charset="-122"/>
                <a:ea typeface="Microsoft YaHei UI" panose="020B0503020204020204" pitchFamily="34" charset="-122"/>
              </a:rPr>
              <a:t>向量学习的基本模式 (20min)</a:t>
            </a:r>
          </a:p>
          <a:p>
            <a:r>
              <a:rPr lang="en-CN" sz="2000" dirty="0">
                <a:solidFill>
                  <a:schemeClr val="bg2"/>
                </a:solidFill>
                <a:latin typeface="Microsoft YaHei UI" panose="020B0503020204020204" pitchFamily="34" charset="-122"/>
                <a:ea typeface="Microsoft YaHei UI" panose="020B0503020204020204" pitchFamily="34" charset="-122"/>
              </a:rPr>
              <a:t>BGE模型的开发与实践 (10min)</a:t>
            </a:r>
          </a:p>
          <a:p>
            <a:r>
              <a:rPr lang="en-CN" sz="2000" dirty="0">
                <a:solidFill>
                  <a:schemeClr val="bg2"/>
                </a:solidFill>
                <a:latin typeface="Microsoft YaHei UI" panose="020B0503020204020204" pitchFamily="34" charset="-122"/>
                <a:ea typeface="Microsoft YaHei UI" panose="020B0503020204020204" pitchFamily="34" charset="-122"/>
              </a:rPr>
              <a:t>大语言模型</a:t>
            </a:r>
            <a:r>
              <a:rPr lang="zh-CN" altLang="en-US" sz="2000" dirty="0">
                <a:solidFill>
                  <a:schemeClr val="bg2"/>
                </a:solidFill>
                <a:latin typeface="Microsoft YaHei UI" panose="020B0503020204020204" pitchFamily="34" charset="-122"/>
                <a:ea typeface="Microsoft YaHei UI" panose="020B0503020204020204" pitchFamily="34" charset="-122"/>
              </a:rPr>
              <a:t>与信息检索 </a:t>
            </a:r>
            <a:r>
              <a:rPr lang="en-CN" sz="2000" dirty="0">
                <a:solidFill>
                  <a:schemeClr val="bg2"/>
                </a:solidFill>
                <a:latin typeface="Microsoft YaHei UI" panose="020B0503020204020204" pitchFamily="34" charset="-122"/>
                <a:ea typeface="Microsoft YaHei UI" panose="020B0503020204020204" pitchFamily="34" charset="-122"/>
              </a:rPr>
              <a:t>(</a:t>
            </a:r>
            <a:r>
              <a:rPr lang="en-US" altLang="zh-CN" sz="2000" dirty="0">
                <a:solidFill>
                  <a:schemeClr val="bg2"/>
                </a:solidFill>
                <a:latin typeface="Microsoft YaHei UI" panose="020B0503020204020204" pitchFamily="34" charset="-122"/>
                <a:ea typeface="Microsoft YaHei UI" panose="020B0503020204020204" pitchFamily="34" charset="-122"/>
              </a:rPr>
              <a:t>2</a:t>
            </a:r>
            <a:r>
              <a:rPr lang="en-CN" sz="2000" dirty="0">
                <a:solidFill>
                  <a:schemeClr val="bg2"/>
                </a:solidFill>
                <a:latin typeface="Microsoft YaHei UI" panose="020B0503020204020204" pitchFamily="34" charset="-122"/>
                <a:ea typeface="Microsoft YaHei UI" panose="020B0503020204020204" pitchFamily="34" charset="-122"/>
              </a:rPr>
              <a:t>0min)</a:t>
            </a:r>
          </a:p>
          <a:p>
            <a:r>
              <a:rPr lang="en-CN" sz="2000" b="1" dirty="0">
                <a:latin typeface="Microsoft YaHei UI" panose="020B0503020204020204" pitchFamily="34" charset="-122"/>
                <a:ea typeface="Microsoft YaHei UI" panose="020B0503020204020204" pitchFamily="34" charset="-122"/>
              </a:rPr>
              <a:t>报告总结</a:t>
            </a:r>
            <a:r>
              <a:rPr lang="zh-CN" altLang="en-US" sz="2000" b="1" dirty="0">
                <a:latin typeface="Microsoft YaHei UI" panose="020B0503020204020204" pitchFamily="34" charset="-122"/>
                <a:ea typeface="Microsoft YaHei UI" panose="020B0503020204020204" pitchFamily="34" charset="-122"/>
              </a:rPr>
              <a:t> </a:t>
            </a:r>
            <a:r>
              <a:rPr lang="en-US" altLang="zh-CN" sz="2000" b="1" dirty="0">
                <a:latin typeface="Microsoft YaHei UI" panose="020B0503020204020204" pitchFamily="34" charset="-122"/>
                <a:ea typeface="Microsoft YaHei UI" panose="020B0503020204020204" pitchFamily="34" charset="-122"/>
              </a:rPr>
              <a:t>(5min)</a:t>
            </a:r>
            <a:endParaRPr lang="en-CN" sz="20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96823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报告总结</a:t>
            </a:r>
          </a:p>
        </p:txBody>
      </p:sp>
      <p:sp>
        <p:nvSpPr>
          <p:cNvPr id="3" name="Content Placeholder 2">
            <a:extLst>
              <a:ext uri="{FF2B5EF4-FFF2-40B4-BE49-F238E27FC236}">
                <a16:creationId xmlns:a16="http://schemas.microsoft.com/office/drawing/2014/main" id="{79C25292-45C4-D361-3A4E-F55469A68655}"/>
              </a:ext>
            </a:extLst>
          </p:cNvPr>
          <p:cNvSpPr>
            <a:spLocks noGrp="1"/>
          </p:cNvSpPr>
          <p:nvPr>
            <p:ph idx="1"/>
          </p:nvPr>
        </p:nvSpPr>
        <p:spPr>
          <a:xfrm>
            <a:off x="838198" y="1518645"/>
            <a:ext cx="10320913" cy="4351338"/>
          </a:xfrm>
        </p:spPr>
        <p:txBody>
          <a:bodyPr>
            <a:normAutofit/>
          </a:bodyPr>
          <a:lstStyle/>
          <a:p>
            <a:r>
              <a:rPr lang="en-US" altLang="zh-CN" sz="1800" b="1" dirty="0">
                <a:latin typeface="Microsoft YaHei UI" panose="020B0503020204020204" pitchFamily="34" charset="-122"/>
                <a:ea typeface="Microsoft YaHei UI" panose="020B0503020204020204" pitchFamily="34" charset="-122"/>
              </a:rPr>
              <a:t>What have been covered</a:t>
            </a:r>
          </a:p>
          <a:p>
            <a:pPr lvl="1"/>
            <a:r>
              <a:rPr lang="en-US" altLang="zh-CN" sz="1800" dirty="0">
                <a:latin typeface="Microsoft YaHei UI" panose="020B0503020204020204" pitchFamily="34" charset="-122"/>
                <a:ea typeface="Microsoft YaHei UI" panose="020B0503020204020204" pitchFamily="34" charset="-122"/>
              </a:rPr>
              <a:t>Learning of embedding model: </a:t>
            </a:r>
            <a:r>
              <a:rPr lang="en-US" altLang="zh-CN" sz="1800" u="sng" dirty="0">
                <a:latin typeface="Microsoft YaHei UI" panose="020B0503020204020204" pitchFamily="34" charset="-122"/>
                <a:ea typeface="Microsoft YaHei UI" panose="020B0503020204020204" pitchFamily="34" charset="-122"/>
              </a:rPr>
              <a:t>pre-trained model</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data </a:t>
            </a:r>
            <a:r>
              <a:rPr lang="en-US" altLang="zh-CN" sz="1800" u="sng" dirty="0" err="1">
                <a:latin typeface="Microsoft YaHei UI" panose="020B0503020204020204" pitchFamily="34" charset="-122"/>
                <a:ea typeface="Microsoft YaHei UI" panose="020B0503020204020204" pitchFamily="34" charset="-122"/>
              </a:rPr>
              <a:t>contruction</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learning method</a:t>
            </a:r>
          </a:p>
          <a:p>
            <a:pPr lvl="1"/>
            <a:r>
              <a:rPr lang="en-US" altLang="zh-CN" sz="1800" dirty="0">
                <a:latin typeface="Microsoft YaHei UI" panose="020B0503020204020204" pitchFamily="34" charset="-122"/>
                <a:ea typeface="Microsoft YaHei UI" panose="020B0503020204020204" pitchFamily="34" charset="-122"/>
              </a:rPr>
              <a:t>The practice of developing BGE: </a:t>
            </a:r>
            <a:r>
              <a:rPr lang="en-US" altLang="zh-CN" sz="1800" u="sng" dirty="0">
                <a:latin typeface="Microsoft YaHei UI" panose="020B0503020204020204" pitchFamily="34" charset="-122"/>
                <a:ea typeface="Microsoft YaHei UI" panose="020B0503020204020204" pitchFamily="34" charset="-122"/>
              </a:rPr>
              <a:t>BGE v1</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BGE M3</a:t>
            </a:r>
          </a:p>
          <a:p>
            <a:pPr lvl="1"/>
            <a:r>
              <a:rPr lang="en-US" altLang="zh-CN" sz="1800" dirty="0">
                <a:latin typeface="Microsoft YaHei UI" panose="020B0503020204020204" pitchFamily="34" charset="-122"/>
                <a:ea typeface="Microsoft YaHei UI" panose="020B0503020204020204" pitchFamily="34" charset="-122"/>
              </a:rPr>
              <a:t>New information retrieval methods empowered by LLMs</a:t>
            </a:r>
          </a:p>
          <a:p>
            <a:r>
              <a:rPr lang="en-US" altLang="zh-CN" sz="1800" b="1" dirty="0">
                <a:latin typeface="Microsoft YaHei UI" panose="020B0503020204020204" pitchFamily="34" charset="-122"/>
                <a:ea typeface="Microsoft YaHei UI" panose="020B0503020204020204" pitchFamily="34" charset="-122"/>
              </a:rPr>
              <a:t>The take-aways</a:t>
            </a:r>
          </a:p>
          <a:p>
            <a:pPr lvl="1"/>
            <a:r>
              <a:rPr lang="en-US" altLang="zh-CN" sz="1800" dirty="0">
                <a:latin typeface="Microsoft YaHei UI" panose="020B0503020204020204" pitchFamily="34" charset="-122"/>
                <a:ea typeface="Microsoft YaHei UI" panose="020B0503020204020204" pitchFamily="34" charset="-122"/>
              </a:rPr>
              <a:t>The learning paradigm of embedding model has been well-established. However, there’s still a long way to go in order to fulfill superior </a:t>
            </a:r>
            <a:r>
              <a:rPr lang="en-US" altLang="zh-CN" sz="1800" b="1" dirty="0">
                <a:latin typeface="Microsoft YaHei UI" panose="020B0503020204020204" pitchFamily="34" charset="-122"/>
                <a:ea typeface="Microsoft YaHei UI" panose="020B0503020204020204" pitchFamily="34" charset="-122"/>
              </a:rPr>
              <a:t>generalizability</a:t>
            </a:r>
            <a:r>
              <a:rPr lang="en-US" altLang="zh-CN" sz="1800" dirty="0">
                <a:latin typeface="Microsoft YaHei UI" panose="020B0503020204020204" pitchFamily="34" charset="-122"/>
                <a:ea typeface="Microsoft YaHei UI" panose="020B0503020204020204" pitchFamily="34" charset="-122"/>
              </a:rPr>
              <a:t> </a:t>
            </a:r>
          </a:p>
          <a:p>
            <a:pPr lvl="1"/>
            <a:r>
              <a:rPr lang="en-US" altLang="zh-CN" sz="1800" u="sng" dirty="0">
                <a:latin typeface="Microsoft YaHei UI" panose="020B0503020204020204" pitchFamily="34" charset="-122"/>
                <a:ea typeface="Microsoft YaHei UI" panose="020B0503020204020204" pitchFamily="34" charset="-122"/>
              </a:rPr>
              <a:t>Data creation</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foundation models</a:t>
            </a:r>
            <a:r>
              <a:rPr lang="en-US" altLang="zh-CN" sz="1800" dirty="0">
                <a:latin typeface="Microsoft YaHei UI" panose="020B0503020204020204" pitchFamily="34" charset="-122"/>
                <a:ea typeface="Microsoft YaHei UI" panose="020B0503020204020204" pitchFamily="34" charset="-122"/>
              </a:rPr>
              <a:t> are the critical factors, especially the data synthetization with LLM, and the LLM-backboned IR models</a:t>
            </a:r>
          </a:p>
          <a:p>
            <a:pPr lvl="1"/>
            <a:r>
              <a:rPr lang="en-US" altLang="zh-CN" sz="1800" u="sng" dirty="0">
                <a:latin typeface="Microsoft YaHei UI" panose="020B0503020204020204" pitchFamily="34" charset="-122"/>
                <a:ea typeface="Microsoft YaHei UI" panose="020B0503020204020204" pitchFamily="34" charset="-122"/>
              </a:rPr>
              <a:t>Generative IR</a:t>
            </a:r>
            <a:r>
              <a:rPr lang="en-US" altLang="zh-CN" sz="1800" dirty="0">
                <a:latin typeface="Microsoft YaHei UI" panose="020B0503020204020204" pitchFamily="34" charset="-122"/>
                <a:ea typeface="Microsoft YaHei UI" panose="020B0503020204020204" pitchFamily="34" charset="-122"/>
              </a:rPr>
              <a:t>, i.e., let LLMs read the database or navigate within the database, so as to address the information need (presents useful information and answers) in a generative way, will be promising. More profound impact with the continual </a:t>
            </a:r>
            <a:r>
              <a:rPr lang="en-US" altLang="zh-CN" sz="1800" u="sng" dirty="0">
                <a:latin typeface="Microsoft YaHei UI" panose="020B0503020204020204" pitchFamily="34" charset="-122"/>
                <a:ea typeface="Microsoft YaHei UI" panose="020B0503020204020204" pitchFamily="34" charset="-122"/>
              </a:rPr>
              <a:t>improvement of LLMs themselves</a:t>
            </a:r>
            <a:r>
              <a:rPr lang="en-US" altLang="zh-CN" sz="1800" dirty="0">
                <a:latin typeface="Microsoft YaHei UI" panose="020B0503020204020204" pitchFamily="34" charset="-122"/>
                <a:ea typeface="Microsoft YaHei UI" panose="020B0503020204020204" pitchFamily="34" charset="-122"/>
              </a:rPr>
              <a:t> (esp. foundation capability, context length) and the </a:t>
            </a:r>
            <a:r>
              <a:rPr lang="en-US" altLang="zh-CN" sz="1800" u="sng" dirty="0">
                <a:latin typeface="Microsoft YaHei UI" panose="020B0503020204020204" pitchFamily="34" charset="-122"/>
                <a:ea typeface="Microsoft YaHei UI" panose="020B0503020204020204" pitchFamily="34" charset="-122"/>
              </a:rPr>
              <a:t>enhancement of instruction tuning</a:t>
            </a:r>
            <a:r>
              <a:rPr lang="en-US" altLang="zh-CN" sz="1800" dirty="0">
                <a:latin typeface="Microsoft YaHei UI" panose="020B0503020204020204" pitchFamily="34" charset="-122"/>
                <a:ea typeface="Microsoft YaHei UI" panose="020B0503020204020204" pitchFamily="34" charset="-122"/>
              </a:rPr>
              <a:t>.  </a:t>
            </a:r>
          </a:p>
          <a:p>
            <a:endParaRPr lang="en-US" altLang="zh-CN" sz="2200"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208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DA18-9DD3-9251-259B-B6C7CDACB5D7}"/>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5D861853-F2F4-20EB-5CA3-98225A64A346}"/>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732372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DA18-9DD3-9251-259B-B6C7CDACB5D7}"/>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5D861853-F2F4-20EB-5CA3-98225A64A346}"/>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409824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DD48C06-DBE2-7D36-61B6-8F7F8252C851}"/>
              </a:ext>
            </a:extLst>
          </p:cNvPr>
          <p:cNvSpPr>
            <a:spLocks noGrp="1"/>
          </p:cNvSpPr>
          <p:nvPr>
            <p:ph idx="1"/>
          </p:nvPr>
        </p:nvSpPr>
        <p:spPr>
          <a:xfrm>
            <a:off x="838199" y="1518645"/>
            <a:ext cx="10836350" cy="1727475"/>
          </a:xfrm>
        </p:spPr>
        <p:txBody>
          <a:bodyPr>
            <a:normAutofit/>
          </a:bodyPr>
          <a:lstStyle/>
          <a:p>
            <a:pPr marL="0" indent="0">
              <a:buNone/>
            </a:pPr>
            <a:r>
              <a:rPr lang="en-US" altLang="zh-CN" sz="2000" b="1" dirty="0">
                <a:latin typeface="Microsoft YaHei UI" panose="020B0503020204020204" pitchFamily="34" charset="-122"/>
                <a:ea typeface="Microsoft YaHei UI" panose="020B0503020204020204" pitchFamily="34" charset="-122"/>
              </a:rPr>
              <a:t>Vector database</a:t>
            </a:r>
          </a:p>
          <a:p>
            <a:pPr>
              <a:spcBef>
                <a:spcPts val="400"/>
              </a:spcBef>
            </a:pPr>
            <a:r>
              <a:rPr lang="en-US" sz="1900" dirty="0">
                <a:latin typeface="Microsoft YaHei UI" panose="020B0503020204020204" pitchFamily="34" charset="-122"/>
                <a:ea typeface="Microsoft YaHei UI" panose="020B0503020204020204" pitchFamily="34" charset="-122"/>
              </a:rPr>
              <a:t>Still time-consuming to compute embedding similarity for a big dataset (e.g., Wikipedia)</a:t>
            </a:r>
          </a:p>
          <a:p>
            <a:pPr>
              <a:spcBef>
                <a:spcPts val="400"/>
              </a:spcBef>
            </a:pPr>
            <a:r>
              <a:rPr lang="en-US" sz="1900" dirty="0">
                <a:latin typeface="Microsoft YaHei UI" panose="020B0503020204020204" pitchFamily="34" charset="-122"/>
                <a:ea typeface="Microsoft YaHei UI" panose="020B0503020204020204" pitchFamily="34" charset="-122"/>
              </a:rPr>
              <a:t>The nearest embeddings matter, … can be accelerated by ANN search</a:t>
            </a:r>
          </a:p>
          <a:p>
            <a:pPr>
              <a:spcBef>
                <a:spcPts val="400"/>
              </a:spcBef>
            </a:pPr>
            <a:r>
              <a:rPr lang="en-US" sz="1900" dirty="0">
                <a:latin typeface="Microsoft YaHei UI" panose="020B0503020204020204" pitchFamily="34" charset="-122"/>
                <a:ea typeface="Microsoft YaHei UI" panose="020B0503020204020204" pitchFamily="34" charset="-122"/>
              </a:rPr>
              <a:t>Vector DB: index the data (PQ, HNSW, etc.) for time and memory efficient ANN search</a:t>
            </a:r>
          </a:p>
          <a:p>
            <a:pPr>
              <a:spcBef>
                <a:spcPts val="400"/>
              </a:spcBef>
            </a:pPr>
            <a:r>
              <a:rPr lang="en-US" sz="1900" dirty="0">
                <a:latin typeface="Microsoft YaHei UI" panose="020B0503020204020204" pitchFamily="34" charset="-122"/>
                <a:ea typeface="Microsoft YaHei UI" panose="020B0503020204020204" pitchFamily="34" charset="-122"/>
              </a:rPr>
              <a:t>Popular vector DB: </a:t>
            </a:r>
            <a:r>
              <a:rPr lang="en-US" sz="1900" u="sng" dirty="0">
                <a:latin typeface="Microsoft YaHei UI" panose="020B0503020204020204" pitchFamily="34" charset="-122"/>
                <a:ea typeface="Microsoft YaHei UI" panose="020B0503020204020204" pitchFamily="34" charset="-122"/>
              </a:rPr>
              <a:t>FAISS</a:t>
            </a:r>
            <a:r>
              <a:rPr lang="en-US" sz="1900" dirty="0">
                <a:latin typeface="Microsoft YaHei UI" panose="020B0503020204020204" pitchFamily="34" charset="-122"/>
                <a:ea typeface="Microsoft YaHei UI" panose="020B0503020204020204" pitchFamily="34" charset="-122"/>
              </a:rPr>
              <a:t>, SPTAG, Milvus (Zilliz), Pinecone, Vespa, Chroma-DB, etc. </a:t>
            </a:r>
          </a:p>
          <a:p>
            <a:pPr lvl="1"/>
            <a:endParaRPr lang="en-US" sz="1800" dirty="0">
              <a:latin typeface="Microsoft YaHei UI" panose="020B0503020204020204" pitchFamily="34" charset="-122"/>
              <a:ea typeface="Microsoft YaHei UI" panose="020B0503020204020204" pitchFamily="34" charset="-122"/>
            </a:endParaRPr>
          </a:p>
        </p:txBody>
      </p:sp>
      <p:pic>
        <p:nvPicPr>
          <p:cNvPr id="17410" name="Picture 2" descr="Choosing a Vector Database for Your Gen AI Stack">
            <a:extLst>
              <a:ext uri="{FF2B5EF4-FFF2-40B4-BE49-F238E27FC236}">
                <a16:creationId xmlns:a16="http://schemas.microsoft.com/office/drawing/2014/main" id="{992BA5D6-56A2-D34B-E0EF-7BB500D93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287" y="3702543"/>
            <a:ext cx="4744218" cy="263155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Graft - Best Open Source Vector Databases: A Comprehensive Guide">
            <a:extLst>
              <a:ext uri="{FF2B5EF4-FFF2-40B4-BE49-F238E27FC236}">
                <a16:creationId xmlns:a16="http://schemas.microsoft.com/office/drawing/2014/main" id="{245C8038-354A-59D9-8402-96A6BC93D1D8}"/>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7296" b="26988"/>
          <a:stretch/>
        </p:blipFill>
        <p:spPr bwMode="auto">
          <a:xfrm>
            <a:off x="1059901" y="3320982"/>
            <a:ext cx="4915139" cy="11890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EE8005D-2FD2-22AE-99FA-12F26C880DE0}"/>
              </a:ext>
            </a:extLst>
          </p:cNvPr>
          <p:cNvGrpSpPr/>
          <p:nvPr/>
        </p:nvGrpSpPr>
        <p:grpSpPr>
          <a:xfrm>
            <a:off x="1330560" y="4690716"/>
            <a:ext cx="4411154" cy="1660717"/>
            <a:chOff x="1330560" y="4670193"/>
            <a:chExt cx="4411154" cy="1660717"/>
          </a:xfrm>
        </p:grpSpPr>
        <p:pic>
          <p:nvPicPr>
            <p:cNvPr id="13" name="Picture 12">
              <a:extLst>
                <a:ext uri="{FF2B5EF4-FFF2-40B4-BE49-F238E27FC236}">
                  <a16:creationId xmlns:a16="http://schemas.microsoft.com/office/drawing/2014/main" id="{E464541E-2D5F-051C-5835-E6DDFB3508FD}"/>
                </a:ext>
              </a:extLst>
            </p:cNvPr>
            <p:cNvPicPr>
              <a:picLocks noChangeAspect="1"/>
            </p:cNvPicPr>
            <p:nvPr/>
          </p:nvPicPr>
          <p:blipFill>
            <a:blip r:embed="rId5"/>
            <a:stretch>
              <a:fillRect/>
            </a:stretch>
          </p:blipFill>
          <p:spPr>
            <a:xfrm>
              <a:off x="1992507" y="4845516"/>
              <a:ext cx="3049928" cy="1485394"/>
            </a:xfrm>
            <a:prstGeom prst="rect">
              <a:avLst/>
            </a:prstGeom>
          </p:spPr>
        </p:pic>
        <p:pic>
          <p:nvPicPr>
            <p:cNvPr id="14" name="Picture 13">
              <a:extLst>
                <a:ext uri="{FF2B5EF4-FFF2-40B4-BE49-F238E27FC236}">
                  <a16:creationId xmlns:a16="http://schemas.microsoft.com/office/drawing/2014/main" id="{41B27FFC-5710-2761-ADD6-52E61C2BB246}"/>
                </a:ext>
              </a:extLst>
            </p:cNvPr>
            <p:cNvPicPr>
              <a:picLocks noChangeAspect="1"/>
            </p:cNvPicPr>
            <p:nvPr/>
          </p:nvPicPr>
          <p:blipFill>
            <a:blip r:embed="rId6"/>
            <a:stretch>
              <a:fillRect/>
            </a:stretch>
          </p:blipFill>
          <p:spPr>
            <a:xfrm>
              <a:off x="1991297" y="4765573"/>
              <a:ext cx="231553" cy="162087"/>
            </a:xfrm>
            <a:prstGeom prst="rect">
              <a:avLst/>
            </a:prstGeom>
          </p:spPr>
        </p:pic>
        <p:sp>
          <p:nvSpPr>
            <p:cNvPr id="15" name="TextBox 14">
              <a:extLst>
                <a:ext uri="{FF2B5EF4-FFF2-40B4-BE49-F238E27FC236}">
                  <a16:creationId xmlns:a16="http://schemas.microsoft.com/office/drawing/2014/main" id="{65DB39D6-2B49-E408-AD59-5F4E9CC19579}"/>
                </a:ext>
              </a:extLst>
            </p:cNvPr>
            <p:cNvSpPr txBox="1"/>
            <p:nvPr/>
          </p:nvSpPr>
          <p:spPr>
            <a:xfrm>
              <a:off x="1330560" y="4670193"/>
              <a:ext cx="605359" cy="276999"/>
            </a:xfrm>
            <a:prstGeom prst="rect">
              <a:avLst/>
            </a:prstGeom>
            <a:noFill/>
          </p:spPr>
          <p:txBody>
            <a:bodyPr wrap="none" rtlCol="0">
              <a:spAutoFit/>
            </a:bodyPr>
            <a:lstStyle/>
            <a:p>
              <a:pPr algn="ctr"/>
              <a:r>
                <a:rPr lang="en-US" sz="1200" b="1" dirty="0">
                  <a:latin typeface="Constantia" panose="02030602050306030303" pitchFamily="18" charset="0"/>
                </a:rPr>
                <a:t>query</a:t>
              </a:r>
              <a:endParaRPr lang="en-CN" sz="1200" dirty="0">
                <a:latin typeface="Constantia" panose="02030602050306030303" pitchFamily="18" charset="0"/>
              </a:endParaRPr>
            </a:p>
          </p:txBody>
        </p:sp>
        <p:sp>
          <p:nvSpPr>
            <p:cNvPr id="16" name="Freeform 15">
              <a:extLst>
                <a:ext uri="{FF2B5EF4-FFF2-40B4-BE49-F238E27FC236}">
                  <a16:creationId xmlns:a16="http://schemas.microsoft.com/office/drawing/2014/main" id="{AD30CB41-9A4C-7484-BE3C-A7F6AE93D8B1}"/>
                </a:ext>
              </a:extLst>
            </p:cNvPr>
            <p:cNvSpPr/>
            <p:nvPr/>
          </p:nvSpPr>
          <p:spPr>
            <a:xfrm>
              <a:off x="2167467" y="4735170"/>
              <a:ext cx="406400" cy="656403"/>
            </a:xfrm>
            <a:custGeom>
              <a:avLst/>
              <a:gdLst>
                <a:gd name="connsiteX0" fmla="*/ 0 w 406400"/>
                <a:gd name="connsiteY0" fmla="*/ 87443 h 656403"/>
                <a:gd name="connsiteX1" fmla="*/ 176106 w 406400"/>
                <a:gd name="connsiteY1" fmla="*/ 46803 h 656403"/>
                <a:gd name="connsiteX2" fmla="*/ 406400 w 406400"/>
                <a:gd name="connsiteY2" fmla="*/ 656403 h 656403"/>
              </a:gdLst>
              <a:ahLst/>
              <a:cxnLst>
                <a:cxn ang="0">
                  <a:pos x="connsiteX0" y="connsiteY0"/>
                </a:cxn>
                <a:cxn ang="0">
                  <a:pos x="connsiteX1" y="connsiteY1"/>
                </a:cxn>
                <a:cxn ang="0">
                  <a:pos x="connsiteX2" y="connsiteY2"/>
                </a:cxn>
              </a:cxnLst>
              <a:rect l="l" t="t" r="r" b="b"/>
              <a:pathLst>
                <a:path w="406400" h="656403">
                  <a:moveTo>
                    <a:pt x="0" y="87443"/>
                  </a:moveTo>
                  <a:cubicBezTo>
                    <a:pt x="54186" y="19709"/>
                    <a:pt x="108373" y="-48024"/>
                    <a:pt x="176106" y="46803"/>
                  </a:cubicBezTo>
                  <a:cubicBezTo>
                    <a:pt x="243839" y="141630"/>
                    <a:pt x="325119" y="399016"/>
                    <a:pt x="406400" y="656403"/>
                  </a:cubicBezTo>
                </a:path>
              </a:pathLst>
            </a:custGeom>
            <a:noFill/>
            <a:ln w="9525">
              <a:solidFill>
                <a:srgbClr val="A0306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79B8534E-8A71-CDA5-196E-B7F94AE7F0FC}"/>
                </a:ext>
              </a:extLst>
            </p:cNvPr>
            <p:cNvSpPr txBox="1"/>
            <p:nvPr/>
          </p:nvSpPr>
          <p:spPr>
            <a:xfrm>
              <a:off x="1881752" y="5322503"/>
              <a:ext cx="573297" cy="276999"/>
            </a:xfrm>
            <a:prstGeom prst="rect">
              <a:avLst/>
            </a:prstGeom>
            <a:noFill/>
          </p:spPr>
          <p:txBody>
            <a:bodyPr wrap="none" rtlCol="0">
              <a:spAutoFit/>
            </a:bodyPr>
            <a:lstStyle/>
            <a:p>
              <a:pPr algn="ctr"/>
              <a:r>
                <a:rPr lang="en-US" sz="1200" b="1" dirty="0">
                  <a:latin typeface="Constantia" panose="02030602050306030303" pitchFamily="18" charset="0"/>
                </a:rPr>
                <a:t>entry</a:t>
              </a:r>
              <a:endParaRPr lang="en-CN" sz="1200" dirty="0">
                <a:latin typeface="Constantia" panose="02030602050306030303" pitchFamily="18" charset="0"/>
              </a:endParaRPr>
            </a:p>
          </p:txBody>
        </p:sp>
        <p:sp>
          <p:nvSpPr>
            <p:cNvPr id="18" name="TextBox 17">
              <a:extLst>
                <a:ext uri="{FF2B5EF4-FFF2-40B4-BE49-F238E27FC236}">
                  <a16:creationId xmlns:a16="http://schemas.microsoft.com/office/drawing/2014/main" id="{566D063F-F597-CCD1-3DC7-8F6303BDBA05}"/>
                </a:ext>
              </a:extLst>
            </p:cNvPr>
            <p:cNvSpPr txBox="1"/>
            <p:nvPr/>
          </p:nvSpPr>
          <p:spPr>
            <a:xfrm>
              <a:off x="4222772" y="4924871"/>
              <a:ext cx="1518942" cy="276999"/>
            </a:xfrm>
            <a:prstGeom prst="rect">
              <a:avLst/>
            </a:prstGeom>
            <a:noFill/>
          </p:spPr>
          <p:txBody>
            <a:bodyPr wrap="none" rtlCol="0">
              <a:spAutoFit/>
            </a:bodyPr>
            <a:lstStyle/>
            <a:p>
              <a:pPr algn="ctr"/>
              <a:r>
                <a:rPr lang="en-US" sz="1200" b="1" dirty="0">
                  <a:latin typeface="Constantia" panose="02030602050306030303" pitchFamily="18" charset="0"/>
                </a:rPr>
                <a:t>nearest neighbour</a:t>
              </a:r>
              <a:endParaRPr lang="en-CN" sz="1200" dirty="0">
                <a:latin typeface="Constantia" panose="02030602050306030303" pitchFamily="18" charset="0"/>
              </a:endParaRPr>
            </a:p>
          </p:txBody>
        </p:sp>
      </p:grpSp>
    </p:spTree>
    <p:extLst>
      <p:ext uri="{BB962C8B-B14F-4D97-AF65-F5344CB8AC3E}">
        <p14:creationId xmlns:p14="http://schemas.microsoft.com/office/powerpoint/2010/main" val="14174182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605656" cy="1201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Question: </a:t>
            </a:r>
            <a:r>
              <a:rPr lang="en-US" altLang="zh-CN" sz="1800" dirty="0">
                <a:latin typeface="Microsoft YaHei UI" panose="020B0503020204020204" pitchFamily="34" charset="-122"/>
                <a:ea typeface="Microsoft YaHei UI" panose="020B0503020204020204" pitchFamily="34" charset="-122"/>
              </a:rPr>
              <a:t>what else can LLMs help for IR?</a:t>
            </a:r>
          </a:p>
          <a:p>
            <a:pPr marL="0" indent="0">
              <a:buNone/>
            </a:pPr>
            <a:r>
              <a:rPr lang="en-US" altLang="zh-CN" sz="1800" dirty="0">
                <a:latin typeface="Microsoft YaHei UI" panose="020B0503020204020204" pitchFamily="34" charset="-122"/>
                <a:ea typeface="Microsoft YaHei UI" panose="020B0503020204020204" pitchFamily="34" charset="-122"/>
              </a:rPr>
              <a:t>LLMs work as the </a:t>
            </a:r>
            <a:r>
              <a:rPr lang="en-US" altLang="zh-CN" sz="1800" b="1" dirty="0">
                <a:latin typeface="Microsoft YaHei UI" panose="020B0503020204020204" pitchFamily="34" charset="-122"/>
                <a:ea typeface="Microsoft YaHei UI" panose="020B0503020204020204" pitchFamily="34" charset="-122"/>
              </a:rPr>
              <a:t>backbone</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encoders</a:t>
            </a:r>
            <a:r>
              <a:rPr lang="en-US" altLang="zh-CN" sz="1800" dirty="0">
                <a:latin typeface="Microsoft YaHei UI" panose="020B0503020204020204" pitchFamily="34" charset="-122"/>
                <a:ea typeface="Microsoft YaHei UI" panose="020B0503020204020204" pitchFamily="34" charset="-122"/>
              </a:rPr>
              <a:t> of IR models, esp. </a:t>
            </a:r>
            <a:r>
              <a:rPr lang="en-US" altLang="zh-CN" sz="1800" u="sng" dirty="0">
                <a:latin typeface="Microsoft YaHei UI" panose="020B0503020204020204" pitchFamily="34" charset="-122"/>
                <a:ea typeface="Microsoft YaHei UI" panose="020B0503020204020204" pitchFamily="34" charset="-122"/>
              </a:rPr>
              <a:t>embedders</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re-rankers</a:t>
            </a:r>
            <a:r>
              <a:rPr lang="en-US" altLang="zh-CN" sz="1800" dirty="0">
                <a:latin typeface="Microsoft YaHei UI" panose="020B0503020204020204" pitchFamily="34" charset="-122"/>
                <a:ea typeface="Microsoft YaHei UI" panose="020B0503020204020204" pitchFamily="34" charset="-122"/>
              </a:rPr>
              <a:t>, et. al.</a:t>
            </a:r>
          </a:p>
        </p:txBody>
      </p:sp>
      <p:pic>
        <p:nvPicPr>
          <p:cNvPr id="3" name="Picture 2">
            <a:extLst>
              <a:ext uri="{FF2B5EF4-FFF2-40B4-BE49-F238E27FC236}">
                <a16:creationId xmlns:a16="http://schemas.microsoft.com/office/drawing/2014/main" id="{14371CD2-2E86-3991-E7DB-9A5384F5DC93}"/>
              </a:ext>
            </a:extLst>
          </p:cNvPr>
          <p:cNvPicPr>
            <a:picLocks noChangeAspect="1"/>
          </p:cNvPicPr>
          <p:nvPr/>
        </p:nvPicPr>
        <p:blipFill>
          <a:blip r:embed="rId3"/>
          <a:stretch>
            <a:fillRect/>
          </a:stretch>
        </p:blipFill>
        <p:spPr>
          <a:xfrm>
            <a:off x="1770277" y="2844981"/>
            <a:ext cx="8651445" cy="2494373"/>
          </a:xfrm>
          <a:prstGeom prst="rect">
            <a:avLst/>
          </a:prstGeom>
        </p:spPr>
      </p:pic>
      <p:sp>
        <p:nvSpPr>
          <p:cNvPr id="4" name="TextBox 3">
            <a:extLst>
              <a:ext uri="{FF2B5EF4-FFF2-40B4-BE49-F238E27FC236}">
                <a16:creationId xmlns:a16="http://schemas.microsoft.com/office/drawing/2014/main" id="{487FE94A-CC78-6A82-16B0-12B203D07C2D}"/>
              </a:ext>
            </a:extLst>
          </p:cNvPr>
          <p:cNvSpPr txBox="1"/>
          <p:nvPr/>
        </p:nvSpPr>
        <p:spPr>
          <a:xfrm>
            <a:off x="4194487" y="5258805"/>
            <a:ext cx="3433568" cy="369332"/>
          </a:xfrm>
          <a:prstGeom prst="rect">
            <a:avLst/>
          </a:prstGeom>
          <a:noFill/>
        </p:spPr>
        <p:txBody>
          <a:bodyPr wrap="none" rtlCol="0">
            <a:spAutoFit/>
          </a:bodyPr>
          <a:lstStyle/>
          <a:p>
            <a:pPr algn="ctr"/>
            <a:r>
              <a:rPr lang="en-US" dirty="0">
                <a:solidFill>
                  <a:srgbClr val="1E43FF"/>
                </a:solidFill>
                <a:hlinkClick r:id="rId4">
                  <a:extLst>
                    <a:ext uri="{A12FA001-AC4F-418D-AE19-62706E023703}">
                      <ahyp:hlinkClr xmlns:ahyp="http://schemas.microsoft.com/office/drawing/2018/hyperlinkcolor" val="tx"/>
                    </a:ext>
                  </a:extLst>
                </a:hlinkClick>
              </a:rPr>
              <a:t>https://arxiv.org/pdf/2312.15503</a:t>
            </a:r>
            <a:r>
              <a:rPr lang="en-US" dirty="0">
                <a:solidFill>
                  <a:srgbClr val="1E43FF"/>
                </a:solidFill>
              </a:rPr>
              <a:t> </a:t>
            </a:r>
            <a:endParaRPr lang="en-CN" dirty="0">
              <a:solidFill>
                <a:srgbClr val="1E43FF"/>
              </a:solidFill>
            </a:endParaRPr>
          </a:p>
        </p:txBody>
      </p:sp>
    </p:spTree>
    <p:extLst>
      <p:ext uri="{BB962C8B-B14F-4D97-AF65-F5344CB8AC3E}">
        <p14:creationId xmlns:p14="http://schemas.microsoft.com/office/powerpoint/2010/main" val="7215072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605656" cy="3327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Microsoft YaHei UI" panose="020B0503020204020204" pitchFamily="34" charset="-122"/>
                <a:ea typeface="Microsoft YaHei UI" panose="020B0503020204020204" pitchFamily="34" charset="-122"/>
              </a:rPr>
              <a:t>Question: </a:t>
            </a:r>
            <a:r>
              <a:rPr lang="en-US" altLang="zh-CN" sz="1800" dirty="0">
                <a:latin typeface="Microsoft YaHei UI" panose="020B0503020204020204" pitchFamily="34" charset="-122"/>
                <a:ea typeface="Microsoft YaHei UI" panose="020B0503020204020204" pitchFamily="34" charset="-122"/>
              </a:rPr>
              <a:t>what else can LLMs help with?</a:t>
            </a:r>
          </a:p>
          <a:p>
            <a:r>
              <a:rPr lang="en-US" altLang="zh-CN" sz="1800" dirty="0">
                <a:latin typeface="Microsoft YaHei UI" panose="020B0503020204020204" pitchFamily="34" charset="-122"/>
                <a:ea typeface="Microsoft YaHei UI" panose="020B0503020204020204" pitchFamily="34" charset="-122"/>
              </a:rPr>
              <a:t>LLMs also present more powerful </a:t>
            </a:r>
            <a:r>
              <a:rPr lang="en-US" altLang="zh-CN" sz="1800" b="1" dirty="0">
                <a:latin typeface="Microsoft YaHei UI" panose="020B0503020204020204" pitchFamily="34" charset="-122"/>
                <a:ea typeface="Microsoft YaHei UI" panose="020B0503020204020204" pitchFamily="34" charset="-122"/>
              </a:rPr>
              <a:t>backbones </a:t>
            </a:r>
            <a:r>
              <a:rPr lang="en-US" altLang="zh-CN" sz="1800" dirty="0">
                <a:latin typeface="Microsoft YaHei UI" panose="020B0503020204020204" pitchFamily="34" charset="-122"/>
                <a:ea typeface="Microsoft YaHei UI" panose="020B0503020204020204" pitchFamily="34" charset="-122"/>
              </a:rPr>
              <a:t>for IR models, esp. embedders, re-rankers</a:t>
            </a:r>
            <a:endParaRPr lang="en-US" altLang="zh-CN" sz="1800" b="1" dirty="0">
              <a:latin typeface="Microsoft YaHei UI" panose="020B0503020204020204" pitchFamily="34" charset="-122"/>
              <a:ea typeface="Microsoft YaHei UI" panose="020B0503020204020204" pitchFamily="34" charset="-122"/>
            </a:endParaRPr>
          </a:p>
          <a:p>
            <a:pPr>
              <a:spcBef>
                <a:spcPts val="1600"/>
              </a:spcBef>
            </a:pPr>
            <a:r>
              <a:rPr lang="en-US" altLang="zh-CN" sz="1800" b="1" dirty="0">
                <a:latin typeface="Microsoft YaHei UI" panose="020B0503020204020204" pitchFamily="34" charset="-122"/>
                <a:ea typeface="Microsoft YaHei UI" panose="020B0503020204020204" pitchFamily="34" charset="-122"/>
              </a:rPr>
              <a:t>Advantages </a:t>
            </a:r>
            <a:r>
              <a:rPr lang="en-US" altLang="zh-CN" sz="1800" dirty="0">
                <a:latin typeface="Microsoft YaHei UI" panose="020B0503020204020204" pitchFamily="34" charset="-122"/>
                <a:ea typeface="Microsoft YaHei UI" panose="020B0503020204020204" pitchFamily="34" charset="-122"/>
              </a:rPr>
              <a:t>of using LLMs</a:t>
            </a:r>
          </a:p>
          <a:p>
            <a:pPr lvl="1">
              <a:spcBef>
                <a:spcPts val="600"/>
              </a:spcBef>
            </a:pPr>
            <a:r>
              <a:rPr lang="en-US" altLang="zh-CN" sz="1800" dirty="0">
                <a:latin typeface="Microsoft YaHei UI" panose="020B0503020204020204" pitchFamily="34" charset="-122"/>
                <a:ea typeface="Microsoft YaHei UI" panose="020B0503020204020204" pitchFamily="34" charset="-122"/>
              </a:rPr>
              <a:t>LLMs are strong </a:t>
            </a:r>
            <a:r>
              <a:rPr lang="en-US" altLang="zh-CN" sz="1800" b="1" dirty="0">
                <a:latin typeface="Microsoft YaHei UI" panose="020B0503020204020204" pitchFamily="34" charset="-122"/>
                <a:ea typeface="Microsoft YaHei UI" panose="020B0503020204020204" pitchFamily="34" charset="-122"/>
              </a:rPr>
              <a:t>text representers </a:t>
            </a:r>
            <a:r>
              <a:rPr lang="en-US" altLang="zh-CN" sz="1800" dirty="0">
                <a:latin typeface="Microsoft YaHei UI" panose="020B0503020204020204" pitchFamily="34" charset="-122"/>
                <a:ea typeface="Microsoft YaHei UI" panose="020B0503020204020204" pitchFamily="34" charset="-122"/>
              </a:rPr>
              <a:t>-&gt; </a:t>
            </a:r>
            <a:r>
              <a:rPr lang="en-US" altLang="zh-CN" sz="1800" u="sng" dirty="0">
                <a:latin typeface="Microsoft YaHei UI" panose="020B0503020204020204" pitchFamily="34" charset="-122"/>
                <a:ea typeface="Microsoft YaHei UI" panose="020B0503020204020204" pitchFamily="34" charset="-122"/>
              </a:rPr>
              <a:t>fine-grained</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generalizable</a:t>
            </a:r>
            <a:r>
              <a:rPr lang="en-US" altLang="zh-CN" sz="1800" dirty="0">
                <a:latin typeface="Microsoft YaHei UI" panose="020B0503020204020204" pitchFamily="34" charset="-122"/>
                <a:ea typeface="Microsoft YaHei UI" panose="020B0503020204020204" pitchFamily="34" charset="-122"/>
              </a:rPr>
              <a:t> embeddings</a:t>
            </a:r>
            <a:endParaRPr lang="en-US" altLang="zh-CN" sz="1800" b="1" dirty="0">
              <a:latin typeface="Microsoft YaHei UI" panose="020B0503020204020204" pitchFamily="34" charset="-122"/>
              <a:ea typeface="Microsoft YaHei UI" panose="020B0503020204020204" pitchFamily="34" charset="-122"/>
            </a:endParaRPr>
          </a:p>
          <a:p>
            <a:pPr lvl="1">
              <a:spcBef>
                <a:spcPts val="600"/>
              </a:spcBef>
            </a:pPr>
            <a:r>
              <a:rPr lang="en-US" altLang="zh-CN" sz="1800" dirty="0">
                <a:latin typeface="Microsoft YaHei UI" panose="020B0503020204020204" pitchFamily="34" charset="-122"/>
                <a:ea typeface="Microsoft YaHei UI" panose="020B0503020204020204" pitchFamily="34" charset="-122"/>
              </a:rPr>
              <a:t>LLMs are implicit (DNN-based) </a:t>
            </a:r>
            <a:r>
              <a:rPr lang="en-US" altLang="zh-CN" sz="1800" b="1" dirty="0">
                <a:latin typeface="Microsoft YaHei UI" panose="020B0503020204020204" pitchFamily="34" charset="-122"/>
                <a:ea typeface="Microsoft YaHei UI" panose="020B0503020204020204" pitchFamily="34" charset="-122"/>
              </a:rPr>
              <a:t>knowledge base </a:t>
            </a:r>
            <a:r>
              <a:rPr lang="en-US" altLang="zh-CN" sz="1800" dirty="0">
                <a:latin typeface="Microsoft YaHei UI" panose="020B0503020204020204" pitchFamily="34" charset="-122"/>
                <a:ea typeface="Microsoft YaHei UI" panose="020B0503020204020204" pitchFamily="34" charset="-122"/>
              </a:rPr>
              <a:t>-&gt; </a:t>
            </a:r>
            <a:r>
              <a:rPr lang="en-US" altLang="zh-CN" sz="1800" u="sng" dirty="0">
                <a:latin typeface="Microsoft YaHei UI" panose="020B0503020204020204" pitchFamily="34" charset="-122"/>
                <a:ea typeface="Microsoft YaHei UI" panose="020B0503020204020204" pitchFamily="34" charset="-122"/>
              </a:rPr>
              <a:t>common-sense</a:t>
            </a:r>
            <a:r>
              <a:rPr lang="en-US" altLang="zh-CN" sz="1800" dirty="0">
                <a:latin typeface="Microsoft YaHei UI" panose="020B0503020204020204" pitchFamily="34" charset="-122"/>
                <a:ea typeface="Microsoft YaHei UI" panose="020B0503020204020204" pitchFamily="34" charset="-122"/>
              </a:rPr>
              <a:t> understanding</a:t>
            </a:r>
          </a:p>
          <a:p>
            <a:pPr lvl="1">
              <a:spcBef>
                <a:spcPts val="600"/>
              </a:spcBef>
            </a:pPr>
            <a:r>
              <a:rPr lang="en-US" altLang="zh-CN" sz="1800" dirty="0">
                <a:latin typeface="Microsoft YaHei UI" panose="020B0503020204020204" pitchFamily="34" charset="-122"/>
                <a:ea typeface="Microsoft YaHei UI" panose="020B0503020204020204" pitchFamily="34" charset="-122"/>
              </a:rPr>
              <a:t>LLMs are </a:t>
            </a:r>
            <a:r>
              <a:rPr lang="en-US" altLang="zh-CN" sz="1800" b="1" dirty="0">
                <a:latin typeface="Microsoft YaHei UI" panose="020B0503020204020204" pitchFamily="34" charset="-122"/>
                <a:ea typeface="Microsoft YaHei UI" panose="020B0503020204020204" pitchFamily="34" charset="-122"/>
              </a:rPr>
              <a:t>few-shot learners </a:t>
            </a:r>
            <a:r>
              <a:rPr lang="en-US" altLang="zh-CN" sz="1800" dirty="0">
                <a:latin typeface="Microsoft YaHei UI" panose="020B0503020204020204" pitchFamily="34" charset="-122"/>
                <a:ea typeface="Microsoft YaHei UI" panose="020B0503020204020204" pitchFamily="34" charset="-122"/>
              </a:rPr>
              <a:t>(adaptability) -&gt; </a:t>
            </a:r>
            <a:r>
              <a:rPr lang="en-US" altLang="zh-CN" sz="1800" u="sng" dirty="0">
                <a:latin typeface="Microsoft YaHei UI" panose="020B0503020204020204" pitchFamily="34" charset="-122"/>
                <a:ea typeface="Microsoft YaHei UI" panose="020B0503020204020204" pitchFamily="34" charset="-122"/>
              </a:rPr>
              <a:t>data-efficient</a:t>
            </a:r>
            <a:r>
              <a:rPr lang="en-US" altLang="zh-CN" sz="1800" dirty="0">
                <a:latin typeface="Microsoft YaHei UI" panose="020B0503020204020204" pitchFamily="34" charset="-122"/>
                <a:ea typeface="Microsoft YaHei UI" panose="020B0503020204020204" pitchFamily="34" charset="-122"/>
              </a:rPr>
              <a:t> fine-tuning of retrievers</a:t>
            </a:r>
          </a:p>
          <a:p>
            <a:pPr lvl="1">
              <a:spcBef>
                <a:spcPts val="600"/>
              </a:spcBef>
            </a:pPr>
            <a:r>
              <a:rPr lang="en-US" altLang="zh-CN" sz="1800" dirty="0">
                <a:latin typeface="Microsoft YaHei UI" panose="020B0503020204020204" pitchFamily="34" charset="-122"/>
                <a:ea typeface="Microsoft YaHei UI" panose="020B0503020204020204" pitchFamily="34" charset="-122"/>
              </a:rPr>
              <a:t>In addition, LLMs are also praised for the capacities on instruction-following (instruction adaptable embedder), multi-tasking (multi-task embedder), long-context representation (long-doc or book-level embedding), etc. </a:t>
            </a:r>
          </a:p>
          <a:p>
            <a:pPr lvl="1">
              <a:spcBef>
                <a:spcPts val="600"/>
              </a:spcBef>
            </a:pPr>
            <a:r>
              <a:rPr lang="zh-CN" altLang="en-US" sz="1800" b="1" dirty="0">
                <a:latin typeface="Microsoft YaHei UI" panose="020B0503020204020204" pitchFamily="34" charset="-122"/>
                <a:ea typeface="Microsoft YaHei UI" panose="020B0503020204020204" pitchFamily="34" charset="-122"/>
              </a:rPr>
              <a:t>更好用</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(fine-grained, common-sense, multi-tasking, adaptable)</a:t>
            </a:r>
            <a:r>
              <a:rPr lang="zh-CN" altLang="en-US" sz="1800" dirty="0">
                <a:latin typeface="Microsoft YaHei UI" panose="020B0503020204020204" pitchFamily="34" charset="-122"/>
                <a:ea typeface="Microsoft YaHei UI" panose="020B0503020204020204" pitchFamily="34" charset="-122"/>
              </a:rPr>
              <a:t>，</a:t>
            </a:r>
            <a:r>
              <a:rPr lang="zh-CN" altLang="en-US" sz="1800" b="1" dirty="0">
                <a:latin typeface="Microsoft YaHei UI" panose="020B0503020204020204" pitchFamily="34" charset="-122"/>
                <a:ea typeface="Microsoft YaHei UI" panose="020B0503020204020204" pitchFamily="34" charset="-122"/>
              </a:rPr>
              <a:t>更可用</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(data-efficient, long-context)</a:t>
            </a:r>
            <a:r>
              <a:rPr lang="zh-CN" altLang="en-US" sz="1800" dirty="0">
                <a:latin typeface="Microsoft YaHei UI" panose="020B0503020204020204" pitchFamily="34" charset="-122"/>
                <a:ea typeface="Microsoft YaHei UI" panose="020B0503020204020204" pitchFamily="34" charset="-122"/>
              </a:rPr>
              <a:t>，</a:t>
            </a:r>
            <a:r>
              <a:rPr lang="zh-CN" altLang="en-US" sz="1800" b="1" dirty="0">
                <a:latin typeface="Microsoft YaHei UI" panose="020B0503020204020204" pitchFamily="34" charset="-122"/>
                <a:ea typeface="Microsoft YaHei UI" panose="020B0503020204020204" pitchFamily="34" charset="-122"/>
              </a:rPr>
              <a:t>更通用</a:t>
            </a:r>
            <a:r>
              <a:rPr lang="en-US" altLang="zh-CN" sz="1800" b="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(generalizable, adaptable, multi-tasking)</a:t>
            </a:r>
          </a:p>
        </p:txBody>
      </p:sp>
    </p:spTree>
    <p:extLst>
      <p:ext uri="{BB962C8B-B14F-4D97-AF65-F5344CB8AC3E}">
        <p14:creationId xmlns:p14="http://schemas.microsoft.com/office/powerpoint/2010/main" val="2506803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18635E-0E81-AE10-8DDD-8ABD01B209AC}"/>
              </a:ext>
            </a:extLst>
          </p:cNvPr>
          <p:cNvPicPr>
            <a:picLocks noChangeAspect="1"/>
          </p:cNvPicPr>
          <p:nvPr/>
        </p:nvPicPr>
        <p:blipFill>
          <a:blip r:embed="rId3"/>
          <a:stretch>
            <a:fillRect/>
          </a:stretch>
        </p:blipFill>
        <p:spPr>
          <a:xfrm>
            <a:off x="6384642" y="1013929"/>
            <a:ext cx="5477165" cy="3082753"/>
          </a:xfrm>
          <a:prstGeom prst="rect">
            <a:avLst/>
          </a:prstGeom>
        </p:spPr>
      </p:pic>
      <p:pic>
        <p:nvPicPr>
          <p:cNvPr id="4" name="Picture 3">
            <a:extLst>
              <a:ext uri="{FF2B5EF4-FFF2-40B4-BE49-F238E27FC236}">
                <a16:creationId xmlns:a16="http://schemas.microsoft.com/office/drawing/2014/main" id="{1AF40130-C32D-91FB-23CA-162B42C97D4E}"/>
              </a:ext>
            </a:extLst>
          </p:cNvPr>
          <p:cNvPicPr>
            <a:picLocks noChangeAspect="1"/>
          </p:cNvPicPr>
          <p:nvPr/>
        </p:nvPicPr>
        <p:blipFill>
          <a:blip r:embed="rId4"/>
          <a:stretch>
            <a:fillRect/>
          </a:stretch>
        </p:blipFill>
        <p:spPr>
          <a:xfrm>
            <a:off x="6384641" y="4152098"/>
            <a:ext cx="5477165" cy="2471720"/>
          </a:xfrm>
          <a:prstGeom prst="rect">
            <a:avLst/>
          </a:prstGeom>
        </p:spPr>
      </p:pic>
      <p:pic>
        <p:nvPicPr>
          <p:cNvPr id="6" name="Picture 5">
            <a:extLst>
              <a:ext uri="{FF2B5EF4-FFF2-40B4-BE49-F238E27FC236}">
                <a16:creationId xmlns:a16="http://schemas.microsoft.com/office/drawing/2014/main" id="{27456141-6F90-0D8F-F771-9D9BC45677FF}"/>
              </a:ext>
            </a:extLst>
          </p:cNvPr>
          <p:cNvPicPr>
            <a:picLocks noChangeAspect="1"/>
          </p:cNvPicPr>
          <p:nvPr/>
        </p:nvPicPr>
        <p:blipFill>
          <a:blip r:embed="rId5"/>
          <a:stretch>
            <a:fillRect/>
          </a:stretch>
        </p:blipFill>
        <p:spPr>
          <a:xfrm>
            <a:off x="330196" y="1476132"/>
            <a:ext cx="5477165" cy="1391924"/>
          </a:xfrm>
          <a:prstGeom prst="rect">
            <a:avLst/>
          </a:prstGeom>
        </p:spPr>
      </p:pic>
      <p:sp>
        <p:nvSpPr>
          <p:cNvPr id="9" name="TextBox 8">
            <a:extLst>
              <a:ext uri="{FF2B5EF4-FFF2-40B4-BE49-F238E27FC236}">
                <a16:creationId xmlns:a16="http://schemas.microsoft.com/office/drawing/2014/main" id="{7F89B3CC-1D1B-0EFB-08CD-37E50706C92A}"/>
              </a:ext>
            </a:extLst>
          </p:cNvPr>
          <p:cNvSpPr txBox="1"/>
          <p:nvPr/>
        </p:nvSpPr>
        <p:spPr>
          <a:xfrm>
            <a:off x="1080650" y="2868056"/>
            <a:ext cx="3976255" cy="369332"/>
          </a:xfrm>
          <a:prstGeom prst="rect">
            <a:avLst/>
          </a:prstGeom>
          <a:noFill/>
        </p:spPr>
        <p:txBody>
          <a:bodyPr wrap="square">
            <a:spAutoFit/>
          </a:bodyPr>
          <a:lstStyle/>
          <a:p>
            <a:pPr algn="ctr"/>
            <a:r>
              <a:rPr lang="en-CN" dirty="0">
                <a:solidFill>
                  <a:srgbClr val="1E43FF"/>
                </a:solidFill>
                <a:hlinkClick r:id="rId6">
                  <a:extLst>
                    <a:ext uri="{A12FA001-AC4F-418D-AE19-62706E023703}">
                      <ahyp:hlinkClr xmlns:ahyp="http://schemas.microsoft.com/office/drawing/2018/hyperlinkcolor" val="tx"/>
                    </a:ext>
                  </a:extLst>
                </a:hlinkClick>
              </a:rPr>
              <a:t>https://arxiv.org/pdf/2310.08319</a:t>
            </a:r>
            <a:r>
              <a:rPr lang="en-CN" dirty="0">
                <a:solidFill>
                  <a:srgbClr val="1E43FF"/>
                </a:solidFill>
              </a:rPr>
              <a:t> </a:t>
            </a:r>
          </a:p>
        </p:txBody>
      </p:sp>
      <p:sp>
        <p:nvSpPr>
          <p:cNvPr id="10" name="TextBox 9">
            <a:extLst>
              <a:ext uri="{FF2B5EF4-FFF2-40B4-BE49-F238E27FC236}">
                <a16:creationId xmlns:a16="http://schemas.microsoft.com/office/drawing/2014/main" id="{69221F27-EFCC-0E0A-C30B-D678C0C8B1DA}"/>
              </a:ext>
            </a:extLst>
          </p:cNvPr>
          <p:cNvSpPr txBox="1"/>
          <p:nvPr/>
        </p:nvSpPr>
        <p:spPr>
          <a:xfrm>
            <a:off x="618834" y="3620613"/>
            <a:ext cx="5477165" cy="163121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CN" u="sng" dirty="0">
                <a:latin typeface="Constantia" panose="02030602050306030303" pitchFamily="18" charset="0"/>
                <a:ea typeface="Microsoft YaHei UI" panose="020B0503020204020204" pitchFamily="34" charset="-122"/>
              </a:rPr>
              <a:t>Embedding</a:t>
            </a:r>
            <a:r>
              <a:rPr lang="en-CN" dirty="0">
                <a:latin typeface="Constantia" panose="02030602050306030303" pitchFamily="18" charset="0"/>
                <a:ea typeface="Microsoft YaHei UI" panose="020B0503020204020204" pitchFamily="34" charset="-122"/>
              </a:rPr>
              <a:t>/</a:t>
            </a:r>
            <a:r>
              <a:rPr lang="en-CN" u="sng" dirty="0">
                <a:latin typeface="Constantia" panose="02030602050306030303" pitchFamily="18" charset="0"/>
                <a:ea typeface="Microsoft YaHei UI" panose="020B0503020204020204" pitchFamily="34" charset="-122"/>
              </a:rPr>
              <a:t>Ranker</a:t>
            </a:r>
            <a:r>
              <a:rPr lang="en-CN" dirty="0">
                <a:latin typeface="Constantia" panose="02030602050306030303" pitchFamily="18" charset="0"/>
                <a:ea typeface="Microsoft YaHei UI" panose="020B0503020204020204" pitchFamily="34" charset="-122"/>
              </a:rPr>
              <a:t> fine-tuned directly from </a:t>
            </a:r>
            <a:r>
              <a:rPr lang="en-CN" u="sng" dirty="0">
                <a:latin typeface="Constantia" panose="02030602050306030303" pitchFamily="18" charset="0"/>
                <a:ea typeface="Microsoft YaHei UI" panose="020B0503020204020204" pitchFamily="34" charset="-122"/>
              </a:rPr>
              <a:t>Llama-2</a:t>
            </a:r>
            <a:r>
              <a:rPr lang="en-CN" dirty="0">
                <a:latin typeface="Constantia" panose="02030602050306030303" pitchFamily="18" charset="0"/>
                <a:ea typeface="Microsoft YaHei UI" panose="020B0503020204020204" pitchFamily="34" charset="-122"/>
              </a:rPr>
              <a:t> (7B, 13B) with </a:t>
            </a:r>
            <a:r>
              <a:rPr lang="en-CN" u="sng" dirty="0">
                <a:latin typeface="Constantia" panose="02030602050306030303" pitchFamily="18" charset="0"/>
                <a:ea typeface="Microsoft YaHei UI" panose="020B0503020204020204" pitchFamily="34" charset="-122"/>
              </a:rPr>
              <a:t>LoRA</a:t>
            </a:r>
          </a:p>
          <a:p>
            <a:pPr marL="285750" indent="-285750">
              <a:spcBef>
                <a:spcPts val="600"/>
              </a:spcBef>
              <a:buFont typeface="Arial" panose="020B0604020202020204" pitchFamily="34" charset="0"/>
              <a:buChar char="•"/>
            </a:pPr>
            <a:r>
              <a:rPr lang="en-CN" dirty="0">
                <a:latin typeface="Constantia" panose="02030602050306030303" pitchFamily="18" charset="0"/>
                <a:ea typeface="Microsoft YaHei UI" panose="020B0503020204020204" pitchFamily="34" charset="-122"/>
              </a:rPr>
              <a:t>Notable advantages in the </a:t>
            </a:r>
            <a:r>
              <a:rPr lang="en-CN" b="1" dirty="0">
                <a:latin typeface="Constantia" panose="02030602050306030303" pitchFamily="18" charset="0"/>
                <a:ea typeface="Microsoft YaHei UI" panose="020B0503020204020204" pitchFamily="34" charset="-122"/>
              </a:rPr>
              <a:t>fine-tuned domain </a:t>
            </a:r>
            <a:r>
              <a:rPr lang="en-CN" dirty="0">
                <a:latin typeface="Constantia" panose="02030602050306030303" pitchFamily="18" charset="0"/>
                <a:ea typeface="Microsoft YaHei UI" panose="020B0503020204020204" pitchFamily="34" charset="-122"/>
              </a:rPr>
              <a:t>(</a:t>
            </a:r>
            <a:r>
              <a:rPr lang="en-CN" u="sng" dirty="0">
                <a:latin typeface="Constantia" panose="02030602050306030303" pitchFamily="18" charset="0"/>
                <a:ea typeface="Microsoft YaHei UI" panose="020B0503020204020204" pitchFamily="34" charset="-122"/>
              </a:rPr>
              <a:t>MS-MARCO</a:t>
            </a:r>
            <a:r>
              <a:rPr lang="en-CN" dirty="0">
                <a:latin typeface="Constantia" panose="02030602050306030303" pitchFamily="18" charset="0"/>
                <a:ea typeface="Microsoft YaHei UI" panose="020B0503020204020204" pitchFamily="34" charset="-122"/>
              </a:rPr>
              <a:t>)</a:t>
            </a:r>
          </a:p>
          <a:p>
            <a:pPr marL="285750" indent="-285750">
              <a:spcBef>
                <a:spcPts val="600"/>
              </a:spcBef>
              <a:buFont typeface="Arial" panose="020B0604020202020204" pitchFamily="34" charset="0"/>
              <a:buChar char="•"/>
            </a:pPr>
            <a:r>
              <a:rPr lang="en-CN" dirty="0">
                <a:latin typeface="Constantia" panose="02030602050306030303" pitchFamily="18" charset="0"/>
                <a:ea typeface="Microsoft YaHei UI" panose="020B0503020204020204" pitchFamily="34" charset="-122"/>
              </a:rPr>
              <a:t>More generalizable in </a:t>
            </a:r>
            <a:r>
              <a:rPr lang="en-CN" b="1" dirty="0">
                <a:latin typeface="Constantia" panose="02030602050306030303" pitchFamily="18" charset="0"/>
                <a:ea typeface="Microsoft YaHei UI" panose="020B0503020204020204" pitchFamily="34" charset="-122"/>
              </a:rPr>
              <a:t>o.o.d.</a:t>
            </a:r>
            <a:r>
              <a:rPr lang="en-CN" dirty="0">
                <a:latin typeface="Constantia" panose="02030602050306030303" pitchFamily="18" charset="0"/>
                <a:ea typeface="Microsoft YaHei UI" panose="020B0503020204020204" pitchFamily="34" charset="-122"/>
              </a:rPr>
              <a:t> evaluation (</a:t>
            </a:r>
            <a:r>
              <a:rPr lang="en-CN" u="sng" dirty="0">
                <a:latin typeface="Constantia" panose="02030602050306030303" pitchFamily="18" charset="0"/>
                <a:ea typeface="Microsoft YaHei UI" panose="020B0503020204020204" pitchFamily="34" charset="-122"/>
              </a:rPr>
              <a:t>BEIR</a:t>
            </a:r>
            <a:r>
              <a:rPr lang="en-CN" dirty="0">
                <a:latin typeface="Constantia" panose="02030602050306030303" pitchFamily="18" charset="0"/>
                <a:ea typeface="Microsoft YaHei UI" panose="020B0503020204020204" pitchFamily="34" charset="-122"/>
              </a:rPr>
              <a:t>)</a:t>
            </a:r>
          </a:p>
        </p:txBody>
      </p:sp>
      <p:sp>
        <p:nvSpPr>
          <p:cNvPr id="12" name="TextBox 11">
            <a:extLst>
              <a:ext uri="{FF2B5EF4-FFF2-40B4-BE49-F238E27FC236}">
                <a16:creationId xmlns:a16="http://schemas.microsoft.com/office/drawing/2014/main" id="{EB9DD3A8-5CA7-A92E-EE03-3552CB4F262F}"/>
              </a:ext>
            </a:extLst>
          </p:cNvPr>
          <p:cNvSpPr txBox="1"/>
          <p:nvPr/>
        </p:nvSpPr>
        <p:spPr>
          <a:xfrm>
            <a:off x="6474691" y="1116009"/>
            <a:ext cx="975523" cy="276999"/>
          </a:xfrm>
          <a:prstGeom prst="rect">
            <a:avLst/>
          </a:prstGeom>
          <a:noFill/>
        </p:spPr>
        <p:txBody>
          <a:bodyPr wrap="none" rtlCol="0">
            <a:spAutoFit/>
          </a:bodyPr>
          <a:lstStyle/>
          <a:p>
            <a:r>
              <a:rPr lang="en-CN" sz="1200" b="1" dirty="0"/>
              <a:t>MS MAROC</a:t>
            </a:r>
          </a:p>
        </p:txBody>
      </p:sp>
      <p:sp>
        <p:nvSpPr>
          <p:cNvPr id="13" name="TextBox 12">
            <a:extLst>
              <a:ext uri="{FF2B5EF4-FFF2-40B4-BE49-F238E27FC236}">
                <a16:creationId xmlns:a16="http://schemas.microsoft.com/office/drawing/2014/main" id="{E23730C7-33E3-6286-9AAF-24E602E75D3D}"/>
              </a:ext>
            </a:extLst>
          </p:cNvPr>
          <p:cNvSpPr txBox="1"/>
          <p:nvPr/>
        </p:nvSpPr>
        <p:spPr>
          <a:xfrm>
            <a:off x="6384641" y="4060262"/>
            <a:ext cx="510076" cy="276999"/>
          </a:xfrm>
          <a:prstGeom prst="rect">
            <a:avLst/>
          </a:prstGeom>
          <a:solidFill>
            <a:schemeClr val="bg1"/>
          </a:solidFill>
        </p:spPr>
        <p:txBody>
          <a:bodyPr wrap="none" rtlCol="0">
            <a:spAutoFit/>
          </a:bodyPr>
          <a:lstStyle/>
          <a:p>
            <a:r>
              <a:rPr lang="en-CN" sz="1200" b="1" dirty="0"/>
              <a:t>BEIR</a:t>
            </a:r>
          </a:p>
        </p:txBody>
      </p:sp>
      <p:sp>
        <p:nvSpPr>
          <p:cNvPr id="14" name="TextBox 13">
            <a:extLst>
              <a:ext uri="{FF2B5EF4-FFF2-40B4-BE49-F238E27FC236}">
                <a16:creationId xmlns:a16="http://schemas.microsoft.com/office/drawing/2014/main" id="{21C62FF7-3436-21A1-45BE-236B6F0A57BE}"/>
              </a:ext>
            </a:extLst>
          </p:cNvPr>
          <p:cNvSpPr txBox="1"/>
          <p:nvPr/>
        </p:nvSpPr>
        <p:spPr>
          <a:xfrm>
            <a:off x="6384641" y="2458780"/>
            <a:ext cx="2279068" cy="210462"/>
          </a:xfrm>
          <a:prstGeom prst="rect">
            <a:avLst/>
          </a:prstGeom>
          <a:noFill/>
          <a:ln w="28575">
            <a:solidFill>
              <a:srgbClr val="C00000"/>
            </a:solidFill>
          </a:ln>
        </p:spPr>
        <p:txBody>
          <a:bodyPr wrap="square" rtlCol="0">
            <a:spAutoFit/>
          </a:bodyPr>
          <a:lstStyle/>
          <a:p>
            <a:endParaRPr lang="en-CN" dirty="0"/>
          </a:p>
        </p:txBody>
      </p:sp>
      <p:sp>
        <p:nvSpPr>
          <p:cNvPr id="15" name="TextBox 14">
            <a:extLst>
              <a:ext uri="{FF2B5EF4-FFF2-40B4-BE49-F238E27FC236}">
                <a16:creationId xmlns:a16="http://schemas.microsoft.com/office/drawing/2014/main" id="{254216C8-CF9B-5E48-1F75-495E85EACA99}"/>
              </a:ext>
            </a:extLst>
          </p:cNvPr>
          <p:cNvSpPr txBox="1"/>
          <p:nvPr/>
        </p:nvSpPr>
        <p:spPr>
          <a:xfrm>
            <a:off x="6340762" y="3151978"/>
            <a:ext cx="2322947" cy="276998"/>
          </a:xfrm>
          <a:prstGeom prst="rect">
            <a:avLst/>
          </a:prstGeom>
          <a:noFill/>
          <a:ln w="28575">
            <a:solidFill>
              <a:srgbClr val="C00000"/>
            </a:solidFill>
          </a:ln>
        </p:spPr>
        <p:txBody>
          <a:bodyPr wrap="square" rtlCol="0">
            <a:spAutoFit/>
          </a:bodyPr>
          <a:lstStyle/>
          <a:p>
            <a:endParaRPr lang="en-CN" dirty="0"/>
          </a:p>
        </p:txBody>
      </p:sp>
      <p:sp>
        <p:nvSpPr>
          <p:cNvPr id="16" name="TextBox 15">
            <a:extLst>
              <a:ext uri="{FF2B5EF4-FFF2-40B4-BE49-F238E27FC236}">
                <a16:creationId xmlns:a16="http://schemas.microsoft.com/office/drawing/2014/main" id="{F683CC10-7804-EC0F-C280-7A7DA6999BCA}"/>
              </a:ext>
            </a:extLst>
          </p:cNvPr>
          <p:cNvSpPr txBox="1"/>
          <p:nvPr/>
        </p:nvSpPr>
        <p:spPr>
          <a:xfrm>
            <a:off x="10492509" y="4114161"/>
            <a:ext cx="1283855" cy="550203"/>
          </a:xfrm>
          <a:prstGeom prst="rect">
            <a:avLst/>
          </a:prstGeom>
          <a:noFill/>
          <a:ln w="28575">
            <a:solidFill>
              <a:srgbClr val="C00000"/>
            </a:solidFill>
          </a:ln>
        </p:spPr>
        <p:txBody>
          <a:bodyPr wrap="square" rtlCol="0">
            <a:spAutoFit/>
          </a:bodyPr>
          <a:lstStyle/>
          <a:p>
            <a:endParaRPr lang="en-CN" dirty="0"/>
          </a:p>
        </p:txBody>
      </p:sp>
      <p:sp>
        <p:nvSpPr>
          <p:cNvPr id="17" name="TextBox 16">
            <a:extLst>
              <a:ext uri="{FF2B5EF4-FFF2-40B4-BE49-F238E27FC236}">
                <a16:creationId xmlns:a16="http://schemas.microsoft.com/office/drawing/2014/main" id="{B56A8E99-0940-DC27-462E-EF7065F715BA}"/>
              </a:ext>
            </a:extLst>
          </p:cNvPr>
          <p:cNvSpPr txBox="1"/>
          <p:nvPr/>
        </p:nvSpPr>
        <p:spPr>
          <a:xfrm>
            <a:off x="9402618" y="4122593"/>
            <a:ext cx="665018" cy="541771"/>
          </a:xfrm>
          <a:prstGeom prst="rect">
            <a:avLst/>
          </a:prstGeom>
          <a:noFill/>
          <a:ln w="28575">
            <a:solidFill>
              <a:srgbClr val="C00000"/>
            </a:solidFill>
          </a:ln>
        </p:spPr>
        <p:txBody>
          <a:bodyPr wrap="square" rtlCol="0">
            <a:spAutoFit/>
          </a:bodyPr>
          <a:lstStyle/>
          <a:p>
            <a:endParaRPr lang="en-CN" dirty="0"/>
          </a:p>
        </p:txBody>
      </p:sp>
    </p:spTree>
    <p:extLst>
      <p:ext uri="{BB962C8B-B14F-4D97-AF65-F5344CB8AC3E}">
        <p14:creationId xmlns:p14="http://schemas.microsoft.com/office/powerpoint/2010/main" val="1275271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9AA93BF-B8F9-7A04-590E-3FC80E5AA0CF}"/>
              </a:ext>
            </a:extLst>
          </p:cNvPr>
          <p:cNvPicPr>
            <a:picLocks noChangeAspect="1"/>
          </p:cNvPicPr>
          <p:nvPr/>
        </p:nvPicPr>
        <p:blipFill>
          <a:blip r:embed="rId3"/>
          <a:stretch>
            <a:fillRect/>
          </a:stretch>
        </p:blipFill>
        <p:spPr>
          <a:xfrm>
            <a:off x="855444" y="1524730"/>
            <a:ext cx="10481111" cy="3666107"/>
          </a:xfrm>
          <a:prstGeom prst="rect">
            <a:avLst/>
          </a:prstGeom>
        </p:spPr>
      </p:pic>
      <p:sp>
        <p:nvSpPr>
          <p:cNvPr id="4" name="TextBox 3">
            <a:extLst>
              <a:ext uri="{FF2B5EF4-FFF2-40B4-BE49-F238E27FC236}">
                <a16:creationId xmlns:a16="http://schemas.microsoft.com/office/drawing/2014/main" id="{D2F4DF15-8819-656F-8608-E74406809198}"/>
              </a:ext>
            </a:extLst>
          </p:cNvPr>
          <p:cNvSpPr txBox="1"/>
          <p:nvPr/>
        </p:nvSpPr>
        <p:spPr>
          <a:xfrm>
            <a:off x="1171247" y="5525020"/>
            <a:ext cx="9849503" cy="369332"/>
          </a:xfrm>
          <a:prstGeom prst="rect">
            <a:avLst/>
          </a:prstGeom>
          <a:noFill/>
        </p:spPr>
        <p:txBody>
          <a:bodyPr wrap="square" rtlCol="0">
            <a:spAutoFit/>
          </a:bodyPr>
          <a:lstStyle/>
          <a:p>
            <a:pPr algn="ctr">
              <a:spcBef>
                <a:spcPts val="600"/>
              </a:spcBef>
            </a:pPr>
            <a:r>
              <a:rPr lang="en-CN" b="1" dirty="0">
                <a:latin typeface="Constantia" panose="02030602050306030303" pitchFamily="18" charset="0"/>
                <a:ea typeface="Microsoft YaHei UI" panose="020B0503020204020204" pitchFamily="34" charset="-122"/>
              </a:rPr>
              <a:t>MTEB benchmark</a:t>
            </a:r>
            <a:r>
              <a:rPr lang="en-CN" dirty="0">
                <a:latin typeface="Constantia" panose="02030602050306030303" pitchFamily="18" charset="0"/>
                <a:ea typeface="Microsoft YaHei UI" panose="020B0503020204020204" pitchFamily="34" charset="-122"/>
              </a:rPr>
              <a:t>: </a:t>
            </a:r>
            <a:r>
              <a:rPr lang="en-CN" u="sng" dirty="0">
                <a:latin typeface="Constantia" panose="02030602050306030303" pitchFamily="18" charset="0"/>
                <a:ea typeface="Microsoft YaHei UI" panose="020B0503020204020204" pitchFamily="34" charset="-122"/>
              </a:rPr>
              <a:t>8 (9) out of the top-10</a:t>
            </a:r>
            <a:r>
              <a:rPr lang="zh-CN" altLang="en-US" u="sng" dirty="0">
                <a:latin typeface="Constantia" panose="02030602050306030303" pitchFamily="18" charset="0"/>
                <a:ea typeface="Microsoft YaHei UI" panose="020B0503020204020204" pitchFamily="34" charset="-122"/>
              </a:rPr>
              <a:t> </a:t>
            </a:r>
            <a:r>
              <a:rPr lang="en-US" altLang="zh-CN" u="sng" dirty="0">
                <a:latin typeface="Constantia" panose="02030602050306030303" pitchFamily="18" charset="0"/>
                <a:ea typeface="Microsoft YaHei UI" panose="020B0503020204020204" pitchFamily="34" charset="-122"/>
              </a:rPr>
              <a:t>models</a:t>
            </a:r>
            <a:r>
              <a:rPr lang="en-CN" dirty="0">
                <a:latin typeface="Constantia" panose="02030602050306030303" pitchFamily="18" charset="0"/>
                <a:ea typeface="Microsoft YaHei UI" panose="020B0503020204020204" pitchFamily="34" charset="-122"/>
              </a:rPr>
              <a:t> leverage billion-scale encoders (LLMs) </a:t>
            </a:r>
          </a:p>
        </p:txBody>
      </p:sp>
      <p:sp>
        <p:nvSpPr>
          <p:cNvPr id="8" name="TextBox 7">
            <a:extLst>
              <a:ext uri="{FF2B5EF4-FFF2-40B4-BE49-F238E27FC236}">
                <a16:creationId xmlns:a16="http://schemas.microsoft.com/office/drawing/2014/main" id="{522E268A-F07E-C3B9-E3A5-6AF14C7431F8}"/>
              </a:ext>
            </a:extLst>
          </p:cNvPr>
          <p:cNvSpPr txBox="1"/>
          <p:nvPr/>
        </p:nvSpPr>
        <p:spPr>
          <a:xfrm>
            <a:off x="1413165" y="2641600"/>
            <a:ext cx="2854036" cy="1947198"/>
          </a:xfrm>
          <a:prstGeom prst="rect">
            <a:avLst/>
          </a:prstGeom>
          <a:noFill/>
          <a:ln w="28575">
            <a:solidFill>
              <a:srgbClr val="C00000"/>
            </a:solidFill>
          </a:ln>
        </p:spPr>
        <p:txBody>
          <a:bodyPr wrap="square" rtlCol="0">
            <a:spAutoFit/>
          </a:bodyPr>
          <a:lstStyle/>
          <a:p>
            <a:endParaRPr lang="en-CN" dirty="0"/>
          </a:p>
        </p:txBody>
      </p:sp>
      <p:sp>
        <p:nvSpPr>
          <p:cNvPr id="9" name="TextBox 8">
            <a:extLst>
              <a:ext uri="{FF2B5EF4-FFF2-40B4-BE49-F238E27FC236}">
                <a16:creationId xmlns:a16="http://schemas.microsoft.com/office/drawing/2014/main" id="{829A5DFC-83F8-F355-EE02-F2CDFADDD9B9}"/>
              </a:ext>
            </a:extLst>
          </p:cNvPr>
          <p:cNvSpPr txBox="1"/>
          <p:nvPr/>
        </p:nvSpPr>
        <p:spPr>
          <a:xfrm>
            <a:off x="1413164" y="4922981"/>
            <a:ext cx="2854037" cy="267855"/>
          </a:xfrm>
          <a:prstGeom prst="rect">
            <a:avLst/>
          </a:prstGeom>
          <a:noFill/>
          <a:ln w="28575">
            <a:solidFill>
              <a:srgbClr val="C00000"/>
            </a:solidFill>
          </a:ln>
        </p:spPr>
        <p:txBody>
          <a:bodyPr wrap="square" rtlCol="0">
            <a:spAutoFit/>
          </a:bodyPr>
          <a:lstStyle/>
          <a:p>
            <a:endParaRPr lang="en-CN" dirty="0"/>
          </a:p>
        </p:txBody>
      </p:sp>
    </p:spTree>
    <p:extLst>
      <p:ext uri="{BB962C8B-B14F-4D97-AF65-F5344CB8AC3E}">
        <p14:creationId xmlns:p14="http://schemas.microsoft.com/office/powerpoint/2010/main" val="3855372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3073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The problem</a:t>
            </a:r>
          </a:p>
          <a:p>
            <a:pPr>
              <a:spcBef>
                <a:spcPts val="600"/>
              </a:spcBef>
            </a:pPr>
            <a:r>
              <a:rPr lang="en-US" altLang="zh-CN" sz="1800" dirty="0">
                <a:latin typeface="Microsoft YaHei UI" panose="020B0503020204020204" pitchFamily="34" charset="-122"/>
                <a:ea typeface="Microsoft YaHei UI" panose="020B0503020204020204" pitchFamily="34" charset="-122"/>
              </a:rPr>
              <a:t>Despite being promising, </a:t>
            </a:r>
            <a:r>
              <a:rPr lang="en-US" altLang="zh-CN" sz="1800" b="1" dirty="0">
                <a:latin typeface="Microsoft YaHei UI" panose="020B0503020204020204" pitchFamily="34" charset="-122"/>
                <a:ea typeface="Microsoft YaHei UI" panose="020B0503020204020204" pitchFamily="34" charset="-122"/>
              </a:rPr>
              <a:t>native LLMs</a:t>
            </a:r>
            <a:r>
              <a:rPr lang="en-US" altLang="zh-CN" sz="1800" dirty="0">
                <a:latin typeface="Microsoft YaHei UI" panose="020B0503020204020204" pitchFamily="34" charset="-122"/>
                <a:ea typeface="Microsoft YaHei UI" panose="020B0503020204020204" pitchFamily="34" charset="-122"/>
              </a:rPr>
              <a:t> are not well-suited for </a:t>
            </a:r>
            <a:r>
              <a:rPr lang="en-US" altLang="zh-CN" sz="1800" b="1" dirty="0">
                <a:latin typeface="Microsoft YaHei UI" panose="020B0503020204020204" pitchFamily="34" charset="-122"/>
                <a:ea typeface="Microsoft YaHei UI" panose="020B0503020204020204" pitchFamily="34" charset="-122"/>
              </a:rPr>
              <a:t>IR/Embedding task</a:t>
            </a:r>
          </a:p>
          <a:p>
            <a:pPr>
              <a:spcBef>
                <a:spcPts val="600"/>
              </a:spcBef>
            </a:pPr>
            <a:r>
              <a:rPr lang="en-US" altLang="zh-CN" sz="1800" dirty="0">
                <a:latin typeface="Microsoft YaHei UI" panose="020B0503020204020204" pitchFamily="34" charset="-122"/>
                <a:ea typeface="Microsoft YaHei UI" panose="020B0503020204020204" pitchFamily="34" charset="-122"/>
              </a:rPr>
              <a:t>MARCO: LLMs are for </a:t>
            </a:r>
            <a:r>
              <a:rPr lang="en-US" altLang="zh-CN" sz="1800" u="sng" dirty="0">
                <a:latin typeface="Microsoft YaHei UI" panose="020B0503020204020204" pitchFamily="34" charset="-122"/>
                <a:ea typeface="Microsoft YaHei UI" panose="020B0503020204020204" pitchFamily="34" charset="-122"/>
              </a:rPr>
              <a:t>generation/</a:t>
            </a:r>
            <a:r>
              <a:rPr lang="zh-CN" altLang="en-US" sz="1800" u="sng" dirty="0">
                <a:latin typeface="Microsoft YaHei UI" panose="020B0503020204020204" pitchFamily="34" charset="-122"/>
                <a:ea typeface="Microsoft YaHei UI" panose="020B0503020204020204" pitchFamily="34" charset="-122"/>
              </a:rPr>
              <a:t>生成模型</a:t>
            </a:r>
            <a:r>
              <a:rPr lang="en-US" altLang="zh-CN" sz="1800" dirty="0">
                <a:latin typeface="Microsoft YaHei UI" panose="020B0503020204020204" pitchFamily="34" charset="-122"/>
                <a:ea typeface="Microsoft YaHei UI" panose="020B0503020204020204" pitchFamily="34" charset="-122"/>
              </a:rPr>
              <a:t>, IR tasks calls for </a:t>
            </a:r>
            <a:r>
              <a:rPr lang="en-US" altLang="zh-CN" sz="1800" u="sng" dirty="0">
                <a:latin typeface="Microsoft YaHei UI" panose="020B0503020204020204" pitchFamily="34" charset="-122"/>
                <a:ea typeface="Microsoft YaHei UI" panose="020B0503020204020204" pitchFamily="34" charset="-122"/>
              </a:rPr>
              <a:t>determination/</a:t>
            </a:r>
            <a:r>
              <a:rPr lang="zh-CN" altLang="en-US" sz="1800" u="sng" dirty="0">
                <a:latin typeface="Microsoft YaHei UI" panose="020B0503020204020204" pitchFamily="34" charset="-122"/>
                <a:ea typeface="Microsoft YaHei UI" panose="020B0503020204020204" pitchFamily="34" charset="-122"/>
              </a:rPr>
              <a:t>判定模型</a:t>
            </a:r>
            <a:endParaRPr lang="en-US" altLang="zh-CN" sz="1800" u="sng" dirty="0">
              <a:latin typeface="Microsoft YaHei UI" panose="020B0503020204020204" pitchFamily="34" charset="-122"/>
              <a:ea typeface="Microsoft YaHei UI" panose="020B0503020204020204" pitchFamily="34" charset="-122"/>
            </a:endParaRPr>
          </a:p>
          <a:p>
            <a:pPr>
              <a:spcBef>
                <a:spcPts val="600"/>
              </a:spcBef>
            </a:pPr>
            <a:r>
              <a:rPr lang="en-US" altLang="zh-CN" sz="1800" dirty="0">
                <a:latin typeface="Microsoft YaHei UI" panose="020B0503020204020204" pitchFamily="34" charset="-122"/>
                <a:ea typeface="Microsoft YaHei UI" panose="020B0503020204020204" pitchFamily="34" charset="-122"/>
              </a:rPr>
              <a:t>From a MICRO perspective,</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LLMs</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local semantic representer</a:t>
            </a:r>
            <a:r>
              <a:rPr lang="en-US" altLang="zh-CN" sz="1800" dirty="0">
                <a:latin typeface="Microsoft YaHei UI" panose="020B0503020204020204" pitchFamily="34" charset="-122"/>
                <a:ea typeface="Microsoft YaHei UI" panose="020B0503020204020204" pitchFamily="34" charset="-122"/>
              </a:rPr>
              <a:t>, semantic representation for the next word</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Embedder</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global semantic representer</a:t>
            </a:r>
            <a:r>
              <a:rPr lang="en-US" altLang="zh-CN" sz="1800" dirty="0">
                <a:latin typeface="Microsoft YaHei UI" panose="020B0503020204020204" pitchFamily="34" charset="-122"/>
                <a:ea typeface="Microsoft YaHei UI" panose="020B0503020204020204" pitchFamily="34" charset="-122"/>
              </a:rPr>
              <a:t>, semantic representation for sentence/doc/…</a:t>
            </a:r>
          </a:p>
        </p:txBody>
      </p:sp>
      <p:sp>
        <p:nvSpPr>
          <p:cNvPr id="3" name="Rectangle 2">
            <a:extLst>
              <a:ext uri="{FF2B5EF4-FFF2-40B4-BE49-F238E27FC236}">
                <a16:creationId xmlns:a16="http://schemas.microsoft.com/office/drawing/2014/main" id="{108B1D15-585C-168A-00FE-A6BDD9E3FA1D}"/>
              </a:ext>
            </a:extLst>
          </p:cNvPr>
          <p:cNvSpPr/>
          <p:nvPr/>
        </p:nvSpPr>
        <p:spPr>
          <a:xfrm>
            <a:off x="1503314" y="4710389"/>
            <a:ext cx="2942760" cy="84276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ounded Rectangle 3">
            <a:extLst>
              <a:ext uri="{FF2B5EF4-FFF2-40B4-BE49-F238E27FC236}">
                <a16:creationId xmlns:a16="http://schemas.microsoft.com/office/drawing/2014/main" id="{63470904-8FA4-3506-8158-0526CB5AB8F0}"/>
              </a:ext>
            </a:extLst>
          </p:cNvPr>
          <p:cNvSpPr/>
          <p:nvPr/>
        </p:nvSpPr>
        <p:spPr>
          <a:xfrm>
            <a:off x="1483822" y="5667783"/>
            <a:ext cx="2942760" cy="361999"/>
          </a:xfrm>
          <a:prstGeom prst="roundRect">
            <a:avLst>
              <a:gd name="adj" fmla="val 37427"/>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 name="TextBox 5">
            <a:extLst>
              <a:ext uri="{FF2B5EF4-FFF2-40B4-BE49-F238E27FC236}">
                <a16:creationId xmlns:a16="http://schemas.microsoft.com/office/drawing/2014/main" id="{0A63DB78-715D-8585-DBC5-FA7292AAD0A6}"/>
              </a:ext>
            </a:extLst>
          </p:cNvPr>
          <p:cNvSpPr txBox="1"/>
          <p:nvPr/>
        </p:nvSpPr>
        <p:spPr>
          <a:xfrm flipH="1">
            <a:off x="1503313" y="5678335"/>
            <a:ext cx="284343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Let us make the world a better</a:t>
            </a:r>
            <a:endParaRPr lang="en-CN" sz="1600" dirty="0">
              <a:latin typeface="Constantia" panose="02030602050306030303" pitchFamily="18" charset="0"/>
              <a:ea typeface="Klee Medium" panose="02020600000000000000" pitchFamily="18" charset="-128"/>
            </a:endParaRPr>
          </a:p>
        </p:txBody>
      </p:sp>
      <p:pic>
        <p:nvPicPr>
          <p:cNvPr id="8" name="Picture 2" descr="Bot Special Lineal color icon">
            <a:extLst>
              <a:ext uri="{FF2B5EF4-FFF2-40B4-BE49-F238E27FC236}">
                <a16:creationId xmlns:a16="http://schemas.microsoft.com/office/drawing/2014/main" id="{9A570804-DFF9-D030-BDC4-6DE7C0373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650" y="4885550"/>
            <a:ext cx="449370" cy="4493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5CD1555-199A-3393-0000-B7C03AA522BE}"/>
              </a:ext>
            </a:extLst>
          </p:cNvPr>
          <p:cNvSpPr txBox="1"/>
          <p:nvPr/>
        </p:nvSpPr>
        <p:spPr>
          <a:xfrm flipH="1">
            <a:off x="2531092" y="4996366"/>
            <a:ext cx="1348468"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native LLM</a:t>
            </a:r>
            <a:endParaRPr lang="en-CN" sz="1600" b="1" dirty="0">
              <a:latin typeface="Constantia" panose="02030602050306030303" pitchFamily="18" charset="0"/>
              <a:ea typeface="Klee Medium" panose="02020600000000000000" pitchFamily="18" charset="-128"/>
            </a:endParaRPr>
          </a:p>
        </p:txBody>
      </p:sp>
      <p:sp>
        <p:nvSpPr>
          <p:cNvPr id="11" name="Down Arrow 10">
            <a:extLst>
              <a:ext uri="{FF2B5EF4-FFF2-40B4-BE49-F238E27FC236}">
                <a16:creationId xmlns:a16="http://schemas.microsoft.com/office/drawing/2014/main" id="{9E4D2F49-E48C-9D5D-7489-BE8A360469E8}"/>
              </a:ext>
            </a:extLst>
          </p:cNvPr>
          <p:cNvSpPr/>
          <p:nvPr/>
        </p:nvSpPr>
        <p:spPr>
          <a:xfrm rot="10800000">
            <a:off x="2855287" y="5423898"/>
            <a:ext cx="199830" cy="294758"/>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Down Arrow 12">
            <a:extLst>
              <a:ext uri="{FF2B5EF4-FFF2-40B4-BE49-F238E27FC236}">
                <a16:creationId xmlns:a16="http://schemas.microsoft.com/office/drawing/2014/main" id="{8032AB75-8DE6-0AB2-98F3-9C17944402DB}"/>
              </a:ext>
            </a:extLst>
          </p:cNvPr>
          <p:cNvSpPr/>
          <p:nvPr/>
        </p:nvSpPr>
        <p:spPr>
          <a:xfrm rot="10800000">
            <a:off x="4083405" y="4474406"/>
            <a:ext cx="199830" cy="292461"/>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A1A2DB-E32B-822D-B05E-FFCA46BD1536}"/>
                  </a:ext>
                </a:extLst>
              </p:cNvPr>
              <p:cNvSpPr txBox="1"/>
              <p:nvPr/>
            </p:nvSpPr>
            <p:spPr>
              <a:xfrm flipH="1">
                <a:off x="899353" y="4032994"/>
                <a:ext cx="2676221"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make the world a better </a:t>
                </a:r>
                <a14:m>
                  <m:oMath xmlns:m="http://schemas.openxmlformats.org/officeDocument/2006/math">
                    <m:r>
                      <a:rPr lang="en-US" sz="1600" b="1" i="1" smtClean="0">
                        <a:latin typeface="Cambria Math" panose="02040503050406030204" pitchFamily="18" charset="0"/>
                        <a:ea typeface="Klee Medium" panose="02020600000000000000" pitchFamily="18" charset="-128"/>
                      </a:rPr>
                      <m:t>___</m:t>
                    </m:r>
                  </m:oMath>
                </a14:m>
                <a:endParaRPr lang="en-CN" sz="1600" b="1" dirty="0">
                  <a:latin typeface="Constantia" panose="02030602050306030303" pitchFamily="18" charset="0"/>
                  <a:ea typeface="Klee Medium" panose="02020600000000000000" pitchFamily="18" charset="-128"/>
                </a:endParaRPr>
              </a:p>
            </p:txBody>
          </p:sp>
        </mc:Choice>
        <mc:Fallback>
          <p:sp>
            <p:nvSpPr>
              <p:cNvPr id="21" name="TextBox 20">
                <a:extLst>
                  <a:ext uri="{FF2B5EF4-FFF2-40B4-BE49-F238E27FC236}">
                    <a16:creationId xmlns:a16="http://schemas.microsoft.com/office/drawing/2014/main" id="{63A1A2DB-E32B-822D-B05E-FFCA46BD1536}"/>
                  </a:ext>
                </a:extLst>
              </p:cNvPr>
              <p:cNvSpPr txBox="1">
                <a:spLocks noRot="1" noChangeAspect="1" noMove="1" noResize="1" noEditPoints="1" noAdjustHandles="1" noChangeArrowheads="1" noChangeShapeType="1" noTextEdit="1"/>
              </p:cNvSpPr>
              <p:nvPr/>
            </p:nvSpPr>
            <p:spPr>
              <a:xfrm flipH="1">
                <a:off x="899353" y="4032994"/>
                <a:ext cx="2676221" cy="338554"/>
              </a:xfrm>
              <a:prstGeom prst="rect">
                <a:avLst/>
              </a:prstGeom>
              <a:blipFill>
                <a:blip r:embed="rId4"/>
                <a:stretch>
                  <a:fillRect l="-1422" t="-3571" b="-17857"/>
                </a:stretch>
              </a:blipFill>
            </p:spPr>
            <p:txBody>
              <a:bodyPr/>
              <a:lstStyle/>
              <a:p>
                <a:r>
                  <a:rPr lang="en-CN">
                    <a:noFill/>
                  </a:rPr>
                  <a:t> </a:t>
                </a:r>
              </a:p>
            </p:txBody>
          </p:sp>
        </mc:Fallback>
      </mc:AlternateContent>
      <p:sp>
        <p:nvSpPr>
          <p:cNvPr id="24" name="Rounded Rectangle 23">
            <a:extLst>
              <a:ext uri="{FF2B5EF4-FFF2-40B4-BE49-F238E27FC236}">
                <a16:creationId xmlns:a16="http://schemas.microsoft.com/office/drawing/2014/main" id="{D8969365-C687-246F-EDE4-3298B5609FCE}"/>
              </a:ext>
            </a:extLst>
          </p:cNvPr>
          <p:cNvSpPr/>
          <p:nvPr/>
        </p:nvSpPr>
        <p:spPr>
          <a:xfrm>
            <a:off x="3974142" y="4271228"/>
            <a:ext cx="397930" cy="109366"/>
          </a:xfrm>
          <a:prstGeom prst="roundRect">
            <a:avLst>
              <a:gd name="adj" fmla="val 50000"/>
            </a:avLst>
          </a:prstGeom>
          <a:solidFill>
            <a:schemeClr val="tx2">
              <a:lumMod val="50000"/>
              <a:lumOff val="5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5" name="TextBox 24">
            <a:extLst>
              <a:ext uri="{FF2B5EF4-FFF2-40B4-BE49-F238E27FC236}">
                <a16:creationId xmlns:a16="http://schemas.microsoft.com/office/drawing/2014/main" id="{0E4BBD1C-E8B7-CF44-8950-E5E41A44475D}"/>
              </a:ext>
            </a:extLst>
          </p:cNvPr>
          <p:cNvSpPr txBox="1"/>
          <p:nvPr/>
        </p:nvSpPr>
        <p:spPr>
          <a:xfrm flipH="1">
            <a:off x="4770640" y="3743034"/>
            <a:ext cx="812596" cy="338554"/>
          </a:xfrm>
          <a:prstGeom prst="rect">
            <a:avLst/>
          </a:prstGeom>
          <a:noFill/>
        </p:spPr>
        <p:txBody>
          <a:bodyPr wrap="square" rtlCol="0">
            <a:spAutoFit/>
          </a:bodyPr>
          <a:lstStyle/>
          <a:p>
            <a:pPr algn="ctr"/>
            <a:r>
              <a:rPr lang="en-US" sz="1600" b="1" u="sng" dirty="0">
                <a:solidFill>
                  <a:schemeClr val="tx2">
                    <a:lumMod val="75000"/>
                    <a:lumOff val="25000"/>
                  </a:schemeClr>
                </a:solidFill>
                <a:latin typeface="Constantia" panose="02030602050306030303" pitchFamily="18" charset="0"/>
                <a:ea typeface="Klee Medium" panose="02020600000000000000" pitchFamily="18" charset="-128"/>
              </a:rPr>
              <a:t>place</a:t>
            </a:r>
            <a:endParaRPr lang="en-CN" sz="1600" b="1" u="sng" dirty="0">
              <a:solidFill>
                <a:schemeClr val="tx2">
                  <a:lumMod val="75000"/>
                  <a:lumOff val="25000"/>
                </a:schemeClr>
              </a:solidFill>
              <a:latin typeface="Constantia" panose="02030602050306030303" pitchFamily="18" charset="0"/>
              <a:ea typeface="Klee Medium" panose="02020600000000000000" pitchFamily="18" charset="-128"/>
            </a:endParaRPr>
          </a:p>
        </p:txBody>
      </p:sp>
      <p:sp>
        <p:nvSpPr>
          <p:cNvPr id="26" name="TextBox 25">
            <a:extLst>
              <a:ext uri="{FF2B5EF4-FFF2-40B4-BE49-F238E27FC236}">
                <a16:creationId xmlns:a16="http://schemas.microsoft.com/office/drawing/2014/main" id="{09D211C5-217F-46DB-2296-6FA11F304C01}"/>
              </a:ext>
            </a:extLst>
          </p:cNvPr>
          <p:cNvSpPr txBox="1"/>
          <p:nvPr/>
        </p:nvSpPr>
        <p:spPr>
          <a:xfrm flipH="1">
            <a:off x="4770640" y="4154262"/>
            <a:ext cx="812596"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human</a:t>
            </a:r>
            <a:endParaRPr lang="en-CN" sz="1600" dirty="0">
              <a:latin typeface="Constantia" panose="02030602050306030303" pitchFamily="18" charset="0"/>
              <a:ea typeface="Klee Medium" panose="02020600000000000000" pitchFamily="18" charset="-128"/>
            </a:endParaRPr>
          </a:p>
        </p:txBody>
      </p:sp>
      <p:sp>
        <p:nvSpPr>
          <p:cNvPr id="27" name="TextBox 26">
            <a:extLst>
              <a:ext uri="{FF2B5EF4-FFF2-40B4-BE49-F238E27FC236}">
                <a16:creationId xmlns:a16="http://schemas.microsoft.com/office/drawing/2014/main" id="{B183A0B5-ECD4-45F0-2B5A-8627FFADEC4F}"/>
              </a:ext>
            </a:extLst>
          </p:cNvPr>
          <p:cNvSpPr txBox="1"/>
          <p:nvPr/>
        </p:nvSpPr>
        <p:spPr>
          <a:xfrm flipH="1">
            <a:off x="4770640" y="4547559"/>
            <a:ext cx="812596"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apple</a:t>
            </a:r>
            <a:endParaRPr lang="en-CN" sz="1600" dirty="0">
              <a:latin typeface="Constantia" panose="02030602050306030303" pitchFamily="18" charset="0"/>
              <a:ea typeface="Klee Medium" panose="02020600000000000000" pitchFamily="18" charset="-128"/>
            </a:endParaRPr>
          </a:p>
        </p:txBody>
      </p:sp>
      <p:cxnSp>
        <p:nvCxnSpPr>
          <p:cNvPr id="33" name="Straight Connector 32">
            <a:extLst>
              <a:ext uri="{FF2B5EF4-FFF2-40B4-BE49-F238E27FC236}">
                <a16:creationId xmlns:a16="http://schemas.microsoft.com/office/drawing/2014/main" id="{35914F12-12C4-2EF3-9944-A8CD79C706A2}"/>
              </a:ext>
            </a:extLst>
          </p:cNvPr>
          <p:cNvCxnSpPr>
            <a:cxnSpLocks/>
            <a:stCxn id="25" idx="3"/>
            <a:endCxn id="24" idx="3"/>
          </p:cNvCxnSpPr>
          <p:nvPr/>
        </p:nvCxnSpPr>
        <p:spPr>
          <a:xfrm flipH="1">
            <a:off x="4372072" y="3912311"/>
            <a:ext cx="398568" cy="41360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40D234-D5F6-2B82-E4AF-D4FAE509E9E4}"/>
              </a:ext>
            </a:extLst>
          </p:cNvPr>
          <p:cNvCxnSpPr>
            <a:cxnSpLocks/>
            <a:stCxn id="26" idx="3"/>
            <a:endCxn id="24" idx="3"/>
          </p:cNvCxnSpPr>
          <p:nvPr/>
        </p:nvCxnSpPr>
        <p:spPr>
          <a:xfrm flipH="1">
            <a:off x="4372072" y="4323539"/>
            <a:ext cx="398568" cy="237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C412DF-1128-C401-CE5E-F0AA2BC0D5AA}"/>
              </a:ext>
            </a:extLst>
          </p:cNvPr>
          <p:cNvCxnSpPr>
            <a:cxnSpLocks/>
            <a:stCxn id="27" idx="3"/>
            <a:endCxn id="24" idx="3"/>
          </p:cNvCxnSpPr>
          <p:nvPr/>
        </p:nvCxnSpPr>
        <p:spPr>
          <a:xfrm flipH="1" flipV="1">
            <a:off x="4372072" y="4325911"/>
            <a:ext cx="398568" cy="39092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E9F3EB0F-A481-C468-DA36-C38A344DD90B}"/>
              </a:ext>
            </a:extLst>
          </p:cNvPr>
          <p:cNvSpPr/>
          <p:nvPr/>
        </p:nvSpPr>
        <p:spPr>
          <a:xfrm>
            <a:off x="3324146" y="3560666"/>
            <a:ext cx="1581028" cy="548094"/>
          </a:xfrm>
          <a:custGeom>
            <a:avLst/>
            <a:gdLst>
              <a:gd name="connsiteX0" fmla="*/ 1581028 w 1581028"/>
              <a:gd name="connsiteY0" fmla="*/ 235428 h 548094"/>
              <a:gd name="connsiteX1" fmla="*/ 1238865 w 1581028"/>
              <a:gd name="connsiteY1" fmla="*/ 11252 h 548094"/>
              <a:gd name="connsiteX2" fmla="*/ 0 w 1581028"/>
              <a:gd name="connsiteY2" fmla="*/ 548094 h 548094"/>
            </a:gdLst>
            <a:ahLst/>
            <a:cxnLst>
              <a:cxn ang="0">
                <a:pos x="connsiteX0" y="connsiteY0"/>
              </a:cxn>
              <a:cxn ang="0">
                <a:pos x="connsiteX1" y="connsiteY1"/>
              </a:cxn>
              <a:cxn ang="0">
                <a:pos x="connsiteX2" y="connsiteY2"/>
              </a:cxn>
            </a:cxnLst>
            <a:rect l="l" t="t" r="r" b="b"/>
            <a:pathLst>
              <a:path w="1581028" h="548094">
                <a:moveTo>
                  <a:pt x="1581028" y="235428"/>
                </a:moveTo>
                <a:cubicBezTo>
                  <a:pt x="1541699" y="97284"/>
                  <a:pt x="1502370" y="-40859"/>
                  <a:pt x="1238865" y="11252"/>
                </a:cubicBezTo>
                <a:cubicBezTo>
                  <a:pt x="975360" y="63363"/>
                  <a:pt x="487680" y="305728"/>
                  <a:pt x="0" y="548094"/>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BC6DB401-2299-9CF0-A768-9153FC14EAAA}"/>
              </a:ext>
            </a:extLst>
          </p:cNvPr>
          <p:cNvSpPr/>
          <p:nvPr/>
        </p:nvSpPr>
        <p:spPr>
          <a:xfrm>
            <a:off x="6819751" y="4710389"/>
            <a:ext cx="2942760" cy="84276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Rounded Rectangle 48">
            <a:extLst>
              <a:ext uri="{FF2B5EF4-FFF2-40B4-BE49-F238E27FC236}">
                <a16:creationId xmlns:a16="http://schemas.microsoft.com/office/drawing/2014/main" id="{1DBB2D53-F698-87D3-D1A8-A2B233B189FF}"/>
              </a:ext>
            </a:extLst>
          </p:cNvPr>
          <p:cNvSpPr/>
          <p:nvPr/>
        </p:nvSpPr>
        <p:spPr>
          <a:xfrm>
            <a:off x="6800259" y="5667783"/>
            <a:ext cx="2942760" cy="361999"/>
          </a:xfrm>
          <a:prstGeom prst="roundRect">
            <a:avLst>
              <a:gd name="adj" fmla="val 37427"/>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50" name="TextBox 49">
            <a:extLst>
              <a:ext uri="{FF2B5EF4-FFF2-40B4-BE49-F238E27FC236}">
                <a16:creationId xmlns:a16="http://schemas.microsoft.com/office/drawing/2014/main" id="{8998FD21-4D73-D7AA-C36D-8971A0F70398}"/>
              </a:ext>
            </a:extLst>
          </p:cNvPr>
          <p:cNvSpPr txBox="1"/>
          <p:nvPr/>
        </p:nvSpPr>
        <p:spPr>
          <a:xfrm flipH="1">
            <a:off x="6819750" y="5678335"/>
            <a:ext cx="284343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Let us make the world a better</a:t>
            </a:r>
            <a:endParaRPr lang="en-CN" sz="1600" dirty="0">
              <a:latin typeface="Constantia" panose="02030602050306030303" pitchFamily="18" charset="0"/>
              <a:ea typeface="Klee Medium" panose="02020600000000000000" pitchFamily="18" charset="-128"/>
            </a:endParaRPr>
          </a:p>
        </p:txBody>
      </p:sp>
      <p:sp>
        <p:nvSpPr>
          <p:cNvPr id="52" name="TextBox 51">
            <a:extLst>
              <a:ext uri="{FF2B5EF4-FFF2-40B4-BE49-F238E27FC236}">
                <a16:creationId xmlns:a16="http://schemas.microsoft.com/office/drawing/2014/main" id="{BA1CB29C-261B-01BB-FAE4-5327EF604562}"/>
              </a:ext>
            </a:extLst>
          </p:cNvPr>
          <p:cNvSpPr txBox="1"/>
          <p:nvPr/>
        </p:nvSpPr>
        <p:spPr>
          <a:xfrm flipH="1">
            <a:off x="7847528" y="4996366"/>
            <a:ext cx="1552313"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IR LLM </a:t>
            </a:r>
            <a:r>
              <a:rPr lang="en-US" sz="1600" dirty="0">
                <a:latin typeface="Constantia" panose="02030602050306030303" pitchFamily="18" charset="0"/>
                <a:ea typeface="Klee Medium" panose="02020600000000000000" pitchFamily="18" charset="-128"/>
              </a:rPr>
              <a:t>(ideal)</a:t>
            </a:r>
            <a:endParaRPr lang="en-CN" sz="1600" b="1" dirty="0">
              <a:latin typeface="Constantia" panose="02030602050306030303" pitchFamily="18" charset="0"/>
              <a:ea typeface="Klee Medium" panose="02020600000000000000" pitchFamily="18" charset="-128"/>
            </a:endParaRPr>
          </a:p>
        </p:txBody>
      </p:sp>
      <p:sp>
        <p:nvSpPr>
          <p:cNvPr id="53" name="Down Arrow 52">
            <a:extLst>
              <a:ext uri="{FF2B5EF4-FFF2-40B4-BE49-F238E27FC236}">
                <a16:creationId xmlns:a16="http://schemas.microsoft.com/office/drawing/2014/main" id="{CB20026C-C0DD-D533-9523-6D68BACC9E4E}"/>
              </a:ext>
            </a:extLst>
          </p:cNvPr>
          <p:cNvSpPr/>
          <p:nvPr/>
        </p:nvSpPr>
        <p:spPr>
          <a:xfrm rot="10800000">
            <a:off x="8171724" y="5423898"/>
            <a:ext cx="199830" cy="294758"/>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Down Arrow 53">
            <a:extLst>
              <a:ext uri="{FF2B5EF4-FFF2-40B4-BE49-F238E27FC236}">
                <a16:creationId xmlns:a16="http://schemas.microsoft.com/office/drawing/2014/main" id="{ECE8AF15-CF8A-0D10-8EFF-F300DC046C90}"/>
              </a:ext>
            </a:extLst>
          </p:cNvPr>
          <p:cNvSpPr/>
          <p:nvPr/>
        </p:nvSpPr>
        <p:spPr>
          <a:xfrm rot="10800000">
            <a:off x="9399842" y="4474406"/>
            <a:ext cx="199830" cy="292461"/>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B1137C6B-FBDD-B114-4566-2AABDFBC9C99}"/>
              </a:ext>
            </a:extLst>
          </p:cNvPr>
          <p:cNvSpPr/>
          <p:nvPr/>
        </p:nvSpPr>
        <p:spPr>
          <a:xfrm>
            <a:off x="9290579" y="4271228"/>
            <a:ext cx="397930" cy="109366"/>
          </a:xfrm>
          <a:prstGeom prst="roundRect">
            <a:avLst>
              <a:gd name="adj" fmla="val 50000"/>
            </a:avLst>
          </a:prstGeom>
          <a:solidFill>
            <a:schemeClr val="accent6"/>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pic>
        <p:nvPicPr>
          <p:cNvPr id="58" name="Picture 2" descr="Bot Special Lineal color icon">
            <a:extLst>
              <a:ext uri="{FF2B5EF4-FFF2-40B4-BE49-F238E27FC236}">
                <a16:creationId xmlns:a16="http://schemas.microsoft.com/office/drawing/2014/main" id="{879DB87F-8F7B-6C87-1B4E-C243A3ADA47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260173" y="4894414"/>
            <a:ext cx="449370" cy="449370"/>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3F771FDE-B4B3-FC41-2FE2-6EB0BCF3CF98}"/>
              </a:ext>
            </a:extLst>
          </p:cNvPr>
          <p:cNvGrpSpPr/>
          <p:nvPr/>
        </p:nvGrpSpPr>
        <p:grpSpPr>
          <a:xfrm>
            <a:off x="6546259" y="3857695"/>
            <a:ext cx="2326567" cy="361999"/>
            <a:chOff x="6506348" y="3877710"/>
            <a:chExt cx="2326567" cy="361999"/>
          </a:xfrm>
        </p:grpSpPr>
        <p:sp>
          <p:nvSpPr>
            <p:cNvPr id="59" name="Rounded Rectangle 58">
              <a:extLst>
                <a:ext uri="{FF2B5EF4-FFF2-40B4-BE49-F238E27FC236}">
                  <a16:creationId xmlns:a16="http://schemas.microsoft.com/office/drawing/2014/main" id="{A7DF037E-8A2A-E7FD-A7AF-E85F26966AC2}"/>
                </a:ext>
              </a:extLst>
            </p:cNvPr>
            <p:cNvSpPr/>
            <p:nvPr/>
          </p:nvSpPr>
          <p:spPr>
            <a:xfrm>
              <a:off x="6506348" y="3877710"/>
              <a:ext cx="2326567" cy="361999"/>
            </a:xfrm>
            <a:prstGeom prst="roundRect">
              <a:avLst>
                <a:gd name="adj" fmla="val 37427"/>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0" name="TextBox 59">
              <a:extLst>
                <a:ext uri="{FF2B5EF4-FFF2-40B4-BE49-F238E27FC236}">
                  <a16:creationId xmlns:a16="http://schemas.microsoft.com/office/drawing/2014/main" id="{24A0D8F6-D772-488D-C9FB-CC132927109B}"/>
                </a:ext>
              </a:extLst>
            </p:cNvPr>
            <p:cNvSpPr txBox="1"/>
            <p:nvPr/>
          </p:nvSpPr>
          <p:spPr>
            <a:xfrm flipH="1">
              <a:off x="6525839" y="3888262"/>
              <a:ext cx="2307076"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Let us protect the world</a:t>
              </a:r>
              <a:endParaRPr lang="en-CN" sz="1600" dirty="0">
                <a:latin typeface="Constantia" panose="02030602050306030303" pitchFamily="18" charset="0"/>
                <a:ea typeface="Klee Medium" panose="02020600000000000000" pitchFamily="18" charset="-128"/>
              </a:endParaRPr>
            </a:p>
          </p:txBody>
        </p:sp>
      </p:grpSp>
      <p:sp>
        <p:nvSpPr>
          <p:cNvPr id="62" name="Freeform 61">
            <a:extLst>
              <a:ext uri="{FF2B5EF4-FFF2-40B4-BE49-F238E27FC236}">
                <a16:creationId xmlns:a16="http://schemas.microsoft.com/office/drawing/2014/main" id="{45BCEAFF-8519-28D8-9E46-5AA6BAA27C17}"/>
              </a:ext>
            </a:extLst>
          </p:cNvPr>
          <p:cNvSpPr/>
          <p:nvPr/>
        </p:nvSpPr>
        <p:spPr>
          <a:xfrm>
            <a:off x="8934040" y="4019808"/>
            <a:ext cx="543214" cy="187778"/>
          </a:xfrm>
          <a:custGeom>
            <a:avLst/>
            <a:gdLst>
              <a:gd name="connsiteX0" fmla="*/ 457200 w 457560"/>
              <a:gd name="connsiteY0" fmla="*/ 187778 h 187778"/>
              <a:gd name="connsiteX1" fmla="*/ 383721 w 457560"/>
              <a:gd name="connsiteY1" fmla="*/ 65314 h 187778"/>
              <a:gd name="connsiteX2" fmla="*/ 0 w 457560"/>
              <a:gd name="connsiteY2" fmla="*/ 0 h 187778"/>
            </a:gdLst>
            <a:ahLst/>
            <a:cxnLst>
              <a:cxn ang="0">
                <a:pos x="connsiteX0" y="connsiteY0"/>
              </a:cxn>
              <a:cxn ang="0">
                <a:pos x="connsiteX1" y="connsiteY1"/>
              </a:cxn>
              <a:cxn ang="0">
                <a:pos x="connsiteX2" y="connsiteY2"/>
              </a:cxn>
            </a:cxnLst>
            <a:rect l="l" t="t" r="r" b="b"/>
            <a:pathLst>
              <a:path w="457560" h="187778">
                <a:moveTo>
                  <a:pt x="457200" y="187778"/>
                </a:moveTo>
                <a:cubicBezTo>
                  <a:pt x="458560" y="142194"/>
                  <a:pt x="459921" y="96610"/>
                  <a:pt x="383721" y="65314"/>
                </a:cubicBezTo>
                <a:cubicBezTo>
                  <a:pt x="307521" y="34018"/>
                  <a:pt x="153760" y="17009"/>
                  <a:pt x="0" y="0"/>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TextBox 62">
            <a:extLst>
              <a:ext uri="{FF2B5EF4-FFF2-40B4-BE49-F238E27FC236}">
                <a16:creationId xmlns:a16="http://schemas.microsoft.com/office/drawing/2014/main" id="{014627F6-2BA5-1BE1-CEDD-81C62A00EEE8}"/>
              </a:ext>
            </a:extLst>
          </p:cNvPr>
          <p:cNvSpPr txBox="1"/>
          <p:nvPr/>
        </p:nvSpPr>
        <p:spPr>
          <a:xfrm flipH="1">
            <a:off x="793807" y="6230242"/>
            <a:ext cx="506067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nstantia" panose="02030602050306030303" pitchFamily="18" charset="0"/>
                <a:ea typeface="Hannotate SC" panose="03000500000000000000" pitchFamily="66" charset="-122"/>
              </a:rPr>
              <a:t>LLM for the representation of “</a:t>
            </a:r>
            <a:r>
              <a:rPr lang="en-US" sz="1600" b="1" u="sng" dirty="0">
                <a:solidFill>
                  <a:schemeClr val="tx2">
                    <a:lumMod val="75000"/>
                    <a:lumOff val="25000"/>
                  </a:schemeClr>
                </a:solidFill>
                <a:latin typeface="Constantia" panose="02030602050306030303" pitchFamily="18" charset="0"/>
                <a:ea typeface="Hannotate SC" panose="03000500000000000000" pitchFamily="66" charset="-122"/>
              </a:rPr>
              <a:t>local semantic</a:t>
            </a:r>
            <a:r>
              <a:rPr lang="en-US" sz="1600" dirty="0">
                <a:latin typeface="Constantia" panose="02030602050306030303" pitchFamily="18" charset="0"/>
                <a:ea typeface="Hannotate SC" panose="03000500000000000000" pitchFamily="66" charset="-122"/>
              </a:rPr>
              <a:t>”</a:t>
            </a:r>
            <a:endParaRPr lang="en-CN" sz="1600" dirty="0">
              <a:latin typeface="Constantia" panose="02030602050306030303" pitchFamily="18" charset="0"/>
              <a:ea typeface="Hannotate SC" panose="03000500000000000000" pitchFamily="66" charset="-122"/>
            </a:endParaRPr>
          </a:p>
        </p:txBody>
      </p:sp>
      <p:sp>
        <p:nvSpPr>
          <p:cNvPr id="64" name="TextBox 63">
            <a:extLst>
              <a:ext uri="{FF2B5EF4-FFF2-40B4-BE49-F238E27FC236}">
                <a16:creationId xmlns:a16="http://schemas.microsoft.com/office/drawing/2014/main" id="{5E14B3A9-9D85-E77F-DAA7-81F0E677A05E}"/>
              </a:ext>
            </a:extLst>
          </p:cNvPr>
          <p:cNvSpPr txBox="1"/>
          <p:nvPr/>
        </p:nvSpPr>
        <p:spPr>
          <a:xfrm flipH="1">
            <a:off x="6281058" y="6230242"/>
            <a:ext cx="515982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nstantia" panose="02030602050306030303" pitchFamily="18" charset="0"/>
                <a:ea typeface="Hannotate SC" panose="03000500000000000000" pitchFamily="66" charset="-122"/>
              </a:rPr>
              <a:t>LLM for the representation of “</a:t>
            </a:r>
            <a:r>
              <a:rPr lang="en-US" sz="1600" b="1" u="sng" dirty="0">
                <a:solidFill>
                  <a:schemeClr val="accent6"/>
                </a:solidFill>
                <a:latin typeface="Constantia" panose="02030602050306030303" pitchFamily="18" charset="0"/>
                <a:ea typeface="Hannotate SC" panose="03000500000000000000" pitchFamily="66" charset="-122"/>
              </a:rPr>
              <a:t>global  semantic</a:t>
            </a:r>
            <a:r>
              <a:rPr lang="en-US" sz="1600" dirty="0">
                <a:latin typeface="Constantia" panose="02030602050306030303" pitchFamily="18" charset="0"/>
                <a:ea typeface="Hannotate SC" panose="03000500000000000000" pitchFamily="66" charset="-122"/>
              </a:rPr>
              <a:t>”</a:t>
            </a:r>
            <a:endParaRPr lang="en-CN" sz="1600" dirty="0">
              <a:latin typeface="Constantia" panose="02030602050306030303" pitchFamily="18" charset="0"/>
              <a:ea typeface="Hannotate SC" panose="03000500000000000000" pitchFamily="66" charset="-122"/>
            </a:endParaRPr>
          </a:p>
        </p:txBody>
      </p:sp>
    </p:spTree>
    <p:extLst>
      <p:ext uri="{BB962C8B-B14F-4D97-AF65-F5344CB8AC3E}">
        <p14:creationId xmlns:p14="http://schemas.microsoft.com/office/powerpoint/2010/main" val="3091140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10605656" cy="1464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icrosoft YaHei UI" panose="020B0503020204020204" pitchFamily="34" charset="-122"/>
                <a:ea typeface="Microsoft YaHei UI" panose="020B0503020204020204" pitchFamily="34" charset="-122"/>
              </a:rPr>
              <a:t>LLMs present a </a:t>
            </a:r>
            <a:r>
              <a:rPr lang="en-US" altLang="zh-CN" sz="1800" u="sng" dirty="0">
                <a:latin typeface="Microsoft YaHei UI" panose="020B0503020204020204" pitchFamily="34" charset="-122"/>
                <a:ea typeface="Microsoft YaHei UI" panose="020B0503020204020204" pitchFamily="34" charset="-122"/>
              </a:rPr>
              <a:t>powerful yet preliminary</a:t>
            </a:r>
            <a:r>
              <a:rPr lang="en-US" altLang="zh-CN" sz="1800" dirty="0">
                <a:latin typeface="Microsoft YaHei UI" panose="020B0503020204020204" pitchFamily="34" charset="-122"/>
                <a:ea typeface="Microsoft YaHei UI" panose="020B0503020204020204" pitchFamily="34" charset="-122"/>
              </a:rPr>
              <a:t> foundation for IR task</a:t>
            </a:r>
          </a:p>
          <a:p>
            <a:r>
              <a:rPr lang="en-US" altLang="zh-CN" sz="1800" dirty="0">
                <a:latin typeface="Microsoft YaHei UI" panose="020B0503020204020204" pitchFamily="34" charset="-122"/>
                <a:ea typeface="Microsoft YaHei UI" panose="020B0503020204020204" pitchFamily="34" charset="-122"/>
              </a:rPr>
              <a:t>Naïve method: </a:t>
            </a:r>
            <a:r>
              <a:rPr lang="en-US" altLang="zh-CN" sz="1800" b="1" dirty="0">
                <a:latin typeface="Microsoft YaHei UI" panose="020B0503020204020204" pitchFamily="34" charset="-122"/>
                <a:ea typeface="Microsoft YaHei UI" panose="020B0503020204020204" pitchFamily="34" charset="-122"/>
              </a:rPr>
              <a:t>supervised</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fine-tuning</a:t>
            </a:r>
            <a:r>
              <a:rPr lang="en-US" altLang="zh-CN" sz="1800" dirty="0">
                <a:latin typeface="Microsoft YaHei UI" panose="020B0503020204020204" pitchFamily="34" charset="-122"/>
                <a:ea typeface="Microsoft YaHei UI" panose="020B0503020204020204" pitchFamily="34" charset="-122"/>
              </a:rPr>
              <a:t>, but </a:t>
            </a:r>
            <a:r>
              <a:rPr lang="en-US" altLang="zh-CN" sz="1800" u="sng" dirty="0">
                <a:latin typeface="Microsoft YaHei UI" panose="020B0503020204020204" pitchFamily="34" charset="-122"/>
                <a:ea typeface="Microsoft YaHei UI" panose="020B0503020204020204" pitchFamily="34" charset="-122"/>
              </a:rPr>
              <a:t>expensive</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not generalizable</a:t>
            </a:r>
            <a:endParaRPr lang="en-US" altLang="zh-CN" sz="1800" dirty="0">
              <a:latin typeface="Microsoft YaHei UI" panose="020B0503020204020204" pitchFamily="34" charset="-122"/>
              <a:ea typeface="Microsoft YaHei UI" panose="020B0503020204020204" pitchFamily="34" charset="-122"/>
            </a:endParaRPr>
          </a:p>
          <a:p>
            <a:r>
              <a:rPr lang="en-US" altLang="zh-CN" sz="1800" b="1" dirty="0">
                <a:latin typeface="Microsoft YaHei UI" panose="020B0503020204020204" pitchFamily="34" charset="-122"/>
                <a:ea typeface="Microsoft YaHei UI" panose="020B0503020204020204" pitchFamily="34" charset="-122"/>
              </a:rPr>
              <a:t>General-purpose</a:t>
            </a:r>
            <a:r>
              <a:rPr lang="en-US" altLang="zh-CN" sz="1800" dirty="0">
                <a:latin typeface="Microsoft YaHei UI" panose="020B0503020204020204" pitchFamily="34" charset="-122"/>
                <a:ea typeface="Microsoft YaHei UI" panose="020B0503020204020204" pitchFamily="34" charset="-122"/>
              </a:rPr>
              <a:t> </a:t>
            </a:r>
            <a:r>
              <a:rPr lang="en-US" altLang="zh-CN" sz="1800" b="1" dirty="0">
                <a:latin typeface="Microsoft YaHei UI" panose="020B0503020204020204" pitchFamily="34" charset="-122"/>
                <a:ea typeface="Microsoft YaHei UI" panose="020B0503020204020204" pitchFamily="34" charset="-122"/>
              </a:rPr>
              <a:t>unsupervised adaptation</a:t>
            </a:r>
            <a:r>
              <a:rPr lang="en-US" altLang="zh-CN" sz="1800" dirty="0">
                <a:latin typeface="Microsoft YaHei UI" panose="020B0503020204020204" pitchFamily="34" charset="-122"/>
                <a:ea typeface="Microsoft YaHei UI" panose="020B0503020204020204" pitchFamily="34" charset="-122"/>
              </a:rPr>
              <a:t> with unlabeled data is desirable</a:t>
            </a:r>
          </a:p>
        </p:txBody>
      </p:sp>
      <p:pic>
        <p:nvPicPr>
          <p:cNvPr id="3" name="Picture 2">
            <a:extLst>
              <a:ext uri="{FF2B5EF4-FFF2-40B4-BE49-F238E27FC236}">
                <a16:creationId xmlns:a16="http://schemas.microsoft.com/office/drawing/2014/main" id="{14371CD2-2E86-3991-E7DB-9A5384F5DC93}"/>
              </a:ext>
            </a:extLst>
          </p:cNvPr>
          <p:cNvPicPr>
            <a:picLocks noChangeAspect="1"/>
          </p:cNvPicPr>
          <p:nvPr/>
        </p:nvPicPr>
        <p:blipFill>
          <a:blip r:embed="rId3"/>
          <a:stretch>
            <a:fillRect/>
          </a:stretch>
        </p:blipFill>
        <p:spPr>
          <a:xfrm>
            <a:off x="1815304" y="2726020"/>
            <a:ext cx="8651445" cy="2494373"/>
          </a:xfrm>
          <a:prstGeom prst="rect">
            <a:avLst/>
          </a:prstGeom>
        </p:spPr>
      </p:pic>
      <p:sp>
        <p:nvSpPr>
          <p:cNvPr id="4" name="TextBox 3">
            <a:extLst>
              <a:ext uri="{FF2B5EF4-FFF2-40B4-BE49-F238E27FC236}">
                <a16:creationId xmlns:a16="http://schemas.microsoft.com/office/drawing/2014/main" id="{487FE94A-CC78-6A82-16B0-12B203D07C2D}"/>
              </a:ext>
            </a:extLst>
          </p:cNvPr>
          <p:cNvSpPr txBox="1"/>
          <p:nvPr/>
        </p:nvSpPr>
        <p:spPr>
          <a:xfrm>
            <a:off x="4379215" y="5220393"/>
            <a:ext cx="3433568" cy="369332"/>
          </a:xfrm>
          <a:prstGeom prst="rect">
            <a:avLst/>
          </a:prstGeom>
          <a:noFill/>
        </p:spPr>
        <p:txBody>
          <a:bodyPr wrap="none" rtlCol="0">
            <a:spAutoFit/>
          </a:bodyPr>
          <a:lstStyle/>
          <a:p>
            <a:pPr algn="ctr"/>
            <a:r>
              <a:rPr lang="en-US" dirty="0">
                <a:solidFill>
                  <a:srgbClr val="1E43FF"/>
                </a:solidFill>
                <a:hlinkClick r:id="rId4">
                  <a:extLst>
                    <a:ext uri="{A12FA001-AC4F-418D-AE19-62706E023703}">
                      <ahyp:hlinkClr xmlns:ahyp="http://schemas.microsoft.com/office/drawing/2018/hyperlinkcolor" val="tx"/>
                    </a:ext>
                  </a:extLst>
                </a:hlinkClick>
              </a:rPr>
              <a:t>https://arxiv.org/pdf/2312.15503</a:t>
            </a:r>
            <a:r>
              <a:rPr lang="en-US" dirty="0">
                <a:solidFill>
                  <a:srgbClr val="1E43FF"/>
                </a:solidFill>
              </a:rPr>
              <a:t> </a:t>
            </a:r>
            <a:endParaRPr lang="en-CN" dirty="0">
              <a:solidFill>
                <a:srgbClr val="1E43FF"/>
              </a:solidFill>
            </a:endParaRPr>
          </a:p>
        </p:txBody>
      </p:sp>
    </p:spTree>
    <p:extLst>
      <p:ext uri="{BB962C8B-B14F-4D97-AF65-F5344CB8AC3E}">
        <p14:creationId xmlns:p14="http://schemas.microsoft.com/office/powerpoint/2010/main" val="3344177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513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Question</a:t>
            </a:r>
            <a:r>
              <a:rPr lang="en-US" altLang="zh-CN" sz="1800" dirty="0">
                <a:latin typeface="Microsoft YaHei UI" panose="020B0503020204020204" pitchFamily="34" charset="-122"/>
                <a:ea typeface="Microsoft YaHei UI" panose="020B0503020204020204" pitchFamily="34" charset="-122"/>
              </a:rPr>
              <a:t>: how to adapt the LLMs in an </a:t>
            </a:r>
            <a:r>
              <a:rPr lang="en-US" altLang="zh-CN" sz="1800" b="1" dirty="0">
                <a:latin typeface="Microsoft YaHei UI" panose="020B0503020204020204" pitchFamily="34" charset="-122"/>
                <a:ea typeface="Microsoft YaHei UI" panose="020B0503020204020204" pitchFamily="34" charset="-122"/>
              </a:rPr>
              <a:t>unsupervised</a:t>
            </a:r>
            <a:r>
              <a:rPr lang="en-US" altLang="zh-CN" sz="1800" dirty="0">
                <a:latin typeface="Microsoft YaHei UI" panose="020B0503020204020204" pitchFamily="34" charset="-122"/>
                <a:ea typeface="Microsoft YaHei UI" panose="020B0503020204020204" pitchFamily="34" charset="-122"/>
              </a:rPr>
              <a:t> way?</a:t>
            </a:r>
          </a:p>
          <a:p>
            <a:pPr>
              <a:spcBef>
                <a:spcPts val="600"/>
              </a:spcBef>
            </a:pPr>
            <a:r>
              <a:rPr lang="en-US" altLang="zh-CN" sz="1800" dirty="0">
                <a:latin typeface="Microsoft YaHei UI" panose="020B0503020204020204" pitchFamily="34" charset="-122"/>
                <a:ea typeface="Microsoft YaHei UI" panose="020B0503020204020204" pitchFamily="34" charset="-122"/>
              </a:rPr>
              <a:t>Arguably correct statement</a:t>
            </a:r>
          </a:p>
          <a:p>
            <a:pPr lvl="1">
              <a:spcBef>
                <a:spcPts val="600"/>
              </a:spcBef>
            </a:pPr>
            <a:r>
              <a:rPr lang="en-US" altLang="zh-CN" sz="1800" dirty="0">
                <a:latin typeface="Microsoft YaHei UI" panose="020B0503020204020204" pitchFamily="34" charset="-122"/>
                <a:ea typeface="Microsoft YaHei UI" panose="020B0503020204020204" pitchFamily="34" charset="-122"/>
              </a:rPr>
              <a:t>The LLMs have established strong </a:t>
            </a:r>
            <a:r>
              <a:rPr lang="en-US" altLang="zh-CN" sz="1800" u="sng" dirty="0">
                <a:latin typeface="Microsoft YaHei UI" panose="020B0503020204020204" pitchFamily="34" charset="-122"/>
                <a:ea typeface="Microsoft YaHei UI" panose="020B0503020204020204" pitchFamily="34" charset="-122"/>
              </a:rPr>
              <a:t>global context awareness</a:t>
            </a:r>
          </a:p>
          <a:p>
            <a:pPr lvl="1">
              <a:spcBef>
                <a:spcPts val="600"/>
              </a:spcBef>
            </a:pPr>
            <a:r>
              <a:rPr lang="en-US" altLang="zh-CN" sz="1800" dirty="0">
                <a:latin typeface="Microsoft YaHei UI" panose="020B0503020204020204" pitchFamily="34" charset="-122"/>
                <a:ea typeface="Microsoft YaHei UI" panose="020B0503020204020204" pitchFamily="34" charset="-122"/>
              </a:rPr>
              <a:t>The </a:t>
            </a:r>
            <a:r>
              <a:rPr lang="en-US" altLang="zh-CN" sz="1800" u="sng" dirty="0">
                <a:latin typeface="Microsoft YaHei UI" panose="020B0503020204020204" pitchFamily="34" charset="-122"/>
                <a:ea typeface="Microsoft YaHei UI" panose="020B0503020204020204" pitchFamily="34" charset="-122"/>
              </a:rPr>
              <a:t>prediction loss</a:t>
            </a:r>
            <a:r>
              <a:rPr lang="en-US" altLang="zh-CN" sz="1800" dirty="0">
                <a:latin typeface="Microsoft YaHei UI" panose="020B0503020204020204" pitchFamily="34" charset="-122"/>
                <a:ea typeface="Microsoft YaHei UI" panose="020B0503020204020204" pitchFamily="34" charset="-122"/>
              </a:rPr>
              <a:t> confines LLMs’ output to capture local semantic, i.e. next-tokens </a:t>
            </a:r>
          </a:p>
          <a:p>
            <a:pPr lvl="1">
              <a:spcBef>
                <a:spcPts val="600"/>
              </a:spcBef>
            </a:pPr>
            <a:r>
              <a:rPr lang="en-US" altLang="zh-CN" sz="1800" dirty="0">
                <a:latin typeface="Microsoft YaHei UI" panose="020B0503020204020204" pitchFamily="34" charset="-122"/>
                <a:ea typeface="Microsoft YaHei UI" panose="020B0503020204020204" pitchFamily="34" charset="-122"/>
              </a:rPr>
              <a:t>LLMs’ output can be adapted as a global representation by properly </a:t>
            </a:r>
            <a:r>
              <a:rPr lang="en-US" altLang="zh-CN" sz="1800" u="sng" dirty="0">
                <a:latin typeface="Microsoft YaHei UI" panose="020B0503020204020204" pitchFamily="34" charset="-122"/>
                <a:ea typeface="Microsoft YaHei UI" panose="020B0503020204020204" pitchFamily="34" charset="-122"/>
              </a:rPr>
              <a:t>modifying the loss</a:t>
            </a:r>
          </a:p>
          <a:p>
            <a:pPr>
              <a:spcBef>
                <a:spcPts val="600"/>
              </a:spcBef>
            </a:pPr>
            <a:r>
              <a:rPr lang="en-US" altLang="zh-CN" sz="1800" dirty="0">
                <a:latin typeface="Microsoft YaHei UI" panose="020B0503020204020204" pitchFamily="34" charset="-122"/>
                <a:ea typeface="Microsoft YaHei UI" panose="020B0503020204020204" pitchFamily="34" charset="-122"/>
              </a:rPr>
              <a:t>Straightforward method: change </a:t>
            </a:r>
            <a:r>
              <a:rPr lang="en-US" altLang="zh-CN" sz="1800" u="sng" dirty="0">
                <a:latin typeface="Microsoft YaHei UI" panose="020B0503020204020204" pitchFamily="34" charset="-122"/>
                <a:ea typeface="Microsoft YaHei UI" panose="020B0503020204020204" pitchFamily="34" charset="-122"/>
              </a:rPr>
              <a:t>next work prediction</a:t>
            </a:r>
            <a:r>
              <a:rPr lang="en-US" altLang="zh-CN" sz="1800" dirty="0">
                <a:latin typeface="Microsoft YaHei UI" panose="020B0503020204020204" pitchFamily="34" charset="-122"/>
                <a:ea typeface="Microsoft YaHei UI" panose="020B0503020204020204" pitchFamily="34" charset="-122"/>
              </a:rPr>
              <a:t> as </a:t>
            </a:r>
            <a:r>
              <a:rPr lang="en-US" altLang="zh-CN" sz="1800" u="sng" dirty="0">
                <a:latin typeface="Microsoft YaHei UI" panose="020B0503020204020204" pitchFamily="34" charset="-122"/>
                <a:ea typeface="Microsoft YaHei UI" panose="020B0503020204020204" pitchFamily="34" charset="-122"/>
              </a:rPr>
              <a:t>next BoW prediction</a:t>
            </a:r>
            <a:r>
              <a:rPr lang="en-US" altLang="zh-CN" sz="1800" dirty="0">
                <a:latin typeface="Microsoft YaHei UI" panose="020B0503020204020204" pitchFamily="34" charset="-122"/>
                <a:ea typeface="Microsoft YaHei UI" panose="020B0503020204020204" pitchFamily="34" charset="-122"/>
              </a:rPr>
              <a:t> (Bag-of-Words)</a:t>
            </a:r>
          </a:p>
          <a:p>
            <a:pPr>
              <a:spcBef>
                <a:spcPts val="600"/>
              </a:spcBef>
            </a:pPr>
            <a:r>
              <a:rPr lang="en-US" altLang="zh-CN" sz="1800" dirty="0">
                <a:latin typeface="Microsoft YaHei UI" panose="020B0503020204020204" pitchFamily="34" charset="-122"/>
                <a:ea typeface="Microsoft YaHei UI" panose="020B0503020204020204" pitchFamily="34" charset="-122"/>
              </a:rPr>
              <a:t>Why “</a:t>
            </a:r>
            <a:r>
              <a:rPr lang="en-US" altLang="zh-CN" sz="1800" u="sng" dirty="0">
                <a:latin typeface="Microsoft YaHei UI" panose="020B0503020204020204" pitchFamily="34" charset="-122"/>
                <a:ea typeface="Microsoft YaHei UI" panose="020B0503020204020204" pitchFamily="34" charset="-122"/>
              </a:rPr>
              <a:t>next BoW prediction</a:t>
            </a:r>
            <a:r>
              <a:rPr lang="en-US" altLang="zh-CN" sz="1800" dirty="0">
                <a:latin typeface="Microsoft YaHei UI" panose="020B0503020204020204" pitchFamily="34" charset="-122"/>
                <a:ea typeface="Microsoft YaHei UI" panose="020B0503020204020204" pitchFamily="34" charset="-122"/>
              </a:rPr>
              <a:t>” makes sense?</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Necessity</a:t>
            </a:r>
            <a:r>
              <a:rPr lang="en-US" altLang="zh-CN" sz="1800" dirty="0">
                <a:latin typeface="Microsoft YaHei UI" panose="020B0503020204020204" pitchFamily="34" charset="-122"/>
                <a:ea typeface="Microsoft YaHei UI" panose="020B0503020204020204" pitchFamily="34" charset="-122"/>
              </a:rPr>
              <a:t>: if BoW can be perfectly predicted, then LLMs’ output (i.e. embedding) is a global semantic representation (yet, sufficiency is not guaranteed)</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IR perspective</a:t>
            </a:r>
            <a:r>
              <a:rPr lang="en-US" altLang="zh-CN" sz="1800" dirty="0">
                <a:latin typeface="Microsoft YaHei UI" panose="020B0503020204020204" pitchFamily="34" charset="-122"/>
                <a:ea typeface="Microsoft YaHei UI" panose="020B0503020204020204" pitchFamily="34" charset="-122"/>
              </a:rPr>
              <a:t>: target doc can be accurately retrieved if BoW can be perfectly predicted </a:t>
            </a:r>
          </a:p>
        </p:txBody>
      </p:sp>
    </p:spTree>
    <p:extLst>
      <p:ext uri="{BB962C8B-B14F-4D97-AF65-F5344CB8AC3E}">
        <p14:creationId xmlns:p14="http://schemas.microsoft.com/office/powerpoint/2010/main" val="31363190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2687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Adapt LLMs as global semantic representer?</a:t>
            </a:r>
          </a:p>
          <a:p>
            <a:pPr>
              <a:spcBef>
                <a:spcPts val="600"/>
              </a:spcBef>
            </a:pPr>
            <a:r>
              <a:rPr lang="en-US" altLang="zh-CN" sz="1800" dirty="0">
                <a:latin typeface="Microsoft YaHei UI" panose="020B0503020204020204" pitchFamily="34" charset="-122"/>
                <a:ea typeface="Microsoft YaHei UI" panose="020B0503020204020204" pitchFamily="34" charset="-122"/>
              </a:rPr>
              <a:t>Naïve method: </a:t>
            </a:r>
            <a:r>
              <a:rPr lang="en-US" altLang="zh-CN" sz="1800" b="1" dirty="0">
                <a:latin typeface="Microsoft YaHei UI" panose="020B0503020204020204" pitchFamily="34" charset="-122"/>
                <a:ea typeface="Microsoft YaHei UI" panose="020B0503020204020204" pitchFamily="34" charset="-122"/>
              </a:rPr>
              <a:t>fine-tuning</a:t>
            </a:r>
            <a:r>
              <a:rPr lang="en-US" altLang="zh-CN" sz="1800" dirty="0">
                <a:latin typeface="Microsoft YaHei UI" panose="020B0503020204020204" pitchFamily="34" charset="-122"/>
                <a:ea typeface="Microsoft YaHei UI" panose="020B0503020204020204" pitchFamily="34" charset="-122"/>
              </a:rPr>
              <a:t>, but </a:t>
            </a:r>
            <a:r>
              <a:rPr lang="en-US" altLang="zh-CN" sz="1800" u="sng" dirty="0">
                <a:latin typeface="Microsoft YaHei UI" panose="020B0503020204020204" pitchFamily="34" charset="-122"/>
                <a:ea typeface="Microsoft YaHei UI" panose="020B0503020204020204" pitchFamily="34" charset="-122"/>
              </a:rPr>
              <a:t>expensive</a:t>
            </a:r>
            <a:r>
              <a:rPr lang="en-US" altLang="zh-CN" sz="1800" dirty="0">
                <a:latin typeface="Microsoft YaHei UI" panose="020B0503020204020204" pitchFamily="34" charset="-122"/>
                <a:ea typeface="Microsoft YaHei UI" panose="020B0503020204020204" pitchFamily="34" charset="-122"/>
              </a:rPr>
              <a:t> and </a:t>
            </a:r>
            <a:r>
              <a:rPr lang="en-US" altLang="zh-CN" sz="1800" u="sng" dirty="0">
                <a:latin typeface="Microsoft YaHei UI" panose="020B0503020204020204" pitchFamily="34" charset="-122"/>
                <a:ea typeface="Microsoft YaHei UI" panose="020B0503020204020204" pitchFamily="34" charset="-122"/>
              </a:rPr>
              <a:t>not quite generalizable</a:t>
            </a:r>
          </a:p>
          <a:p>
            <a:pPr>
              <a:spcBef>
                <a:spcPts val="600"/>
              </a:spcBef>
            </a:pPr>
            <a:r>
              <a:rPr lang="en-US" altLang="zh-CN" sz="1800" dirty="0">
                <a:latin typeface="Microsoft YaHei UI" panose="020B0503020204020204" pitchFamily="34" charset="-122"/>
                <a:ea typeface="Microsoft YaHei UI" panose="020B0503020204020204" pitchFamily="34" charset="-122"/>
              </a:rPr>
              <a:t>Intuition: modify </a:t>
            </a:r>
            <a:r>
              <a:rPr lang="en-US" altLang="zh-CN" sz="1800" u="sng" dirty="0">
                <a:latin typeface="Microsoft YaHei UI" panose="020B0503020204020204" pitchFamily="34" charset="-122"/>
                <a:ea typeface="Microsoft YaHei UI" panose="020B0503020204020204" pitchFamily="34" charset="-122"/>
              </a:rPr>
              <a:t>next work prediction</a:t>
            </a:r>
            <a:r>
              <a:rPr lang="en-US" altLang="zh-CN" sz="1800" dirty="0">
                <a:latin typeface="Microsoft YaHei UI" panose="020B0503020204020204" pitchFamily="34" charset="-122"/>
                <a:ea typeface="Microsoft YaHei UI" panose="020B0503020204020204" pitchFamily="34" charset="-122"/>
              </a:rPr>
              <a:t> as </a:t>
            </a:r>
            <a:r>
              <a:rPr lang="en-US" altLang="zh-CN" sz="1800" u="sng" dirty="0">
                <a:latin typeface="Microsoft YaHei UI" panose="020B0503020204020204" pitchFamily="34" charset="-122"/>
                <a:ea typeface="Microsoft YaHei UI" panose="020B0503020204020204" pitchFamily="34" charset="-122"/>
              </a:rPr>
              <a:t>next BoW prediction</a:t>
            </a:r>
            <a:r>
              <a:rPr lang="en-US" altLang="zh-CN" sz="1800" dirty="0">
                <a:latin typeface="Microsoft YaHei UI" panose="020B0503020204020204" pitchFamily="34" charset="-122"/>
                <a:ea typeface="Microsoft YaHei UI" panose="020B0503020204020204" pitchFamily="34" charset="-122"/>
              </a:rPr>
              <a:t> (Bag-of-Words)?</a:t>
            </a:r>
          </a:p>
          <a:p>
            <a:pPr>
              <a:spcBef>
                <a:spcPts val="600"/>
              </a:spcBef>
            </a:pPr>
            <a:r>
              <a:rPr lang="en-US" altLang="zh-CN" sz="1800" dirty="0">
                <a:latin typeface="Microsoft YaHei UI" panose="020B0503020204020204" pitchFamily="34" charset="-122"/>
                <a:ea typeface="Microsoft YaHei UI" panose="020B0503020204020204" pitchFamily="34" charset="-122"/>
              </a:rPr>
              <a:t>Why “next BoW prediction” makes sense?</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Hypothesis</a:t>
            </a:r>
            <a:r>
              <a:rPr lang="en-US" altLang="zh-CN" sz="1800" dirty="0">
                <a:latin typeface="Microsoft YaHei UI" panose="020B0503020204020204" pitchFamily="34" charset="-122"/>
                <a:ea typeface="Microsoft YaHei UI" panose="020B0503020204020204" pitchFamily="34" charset="-122"/>
              </a:rPr>
              <a:t>: embedding is a near-perfect global semantic representer if BoW can be perfectly predicted</a:t>
            </a:r>
          </a:p>
          <a:p>
            <a:pPr lvl="1">
              <a:spcBef>
                <a:spcPts val="600"/>
              </a:spcBef>
            </a:pPr>
            <a:r>
              <a:rPr lang="en-US" altLang="zh-CN" sz="1800" b="1" dirty="0">
                <a:latin typeface="Microsoft YaHei UI" panose="020B0503020204020204" pitchFamily="34" charset="-122"/>
                <a:ea typeface="Microsoft YaHei UI" panose="020B0503020204020204" pitchFamily="34" charset="-122"/>
              </a:rPr>
              <a:t>IR perspective</a:t>
            </a:r>
            <a:r>
              <a:rPr lang="en-US" altLang="zh-CN" sz="1800" dirty="0">
                <a:latin typeface="Microsoft YaHei UI" panose="020B0503020204020204" pitchFamily="34" charset="-122"/>
                <a:ea typeface="Microsoft YaHei UI" panose="020B0503020204020204" pitchFamily="34" charset="-122"/>
              </a:rPr>
              <a:t>: target doc can be accurately retrieved if BoW can be perfectly predicted </a:t>
            </a:r>
          </a:p>
        </p:txBody>
      </p:sp>
      <p:sp>
        <p:nvSpPr>
          <p:cNvPr id="3" name="Rectangle 2">
            <a:extLst>
              <a:ext uri="{FF2B5EF4-FFF2-40B4-BE49-F238E27FC236}">
                <a16:creationId xmlns:a16="http://schemas.microsoft.com/office/drawing/2014/main" id="{BE7B6788-69AB-4319-93F7-D2CB70E6A8E8}"/>
              </a:ext>
            </a:extLst>
          </p:cNvPr>
          <p:cNvSpPr/>
          <p:nvPr/>
        </p:nvSpPr>
        <p:spPr>
          <a:xfrm>
            <a:off x="1479180" y="4765383"/>
            <a:ext cx="2942760" cy="84276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ounded Rectangle 3">
            <a:extLst>
              <a:ext uri="{FF2B5EF4-FFF2-40B4-BE49-F238E27FC236}">
                <a16:creationId xmlns:a16="http://schemas.microsoft.com/office/drawing/2014/main" id="{4DB7BB99-50DC-0325-1A56-5F9C0285CCDF}"/>
              </a:ext>
            </a:extLst>
          </p:cNvPr>
          <p:cNvSpPr/>
          <p:nvPr/>
        </p:nvSpPr>
        <p:spPr>
          <a:xfrm>
            <a:off x="1459688" y="5722777"/>
            <a:ext cx="2942760" cy="361999"/>
          </a:xfrm>
          <a:prstGeom prst="roundRect">
            <a:avLst>
              <a:gd name="adj" fmla="val 37427"/>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 name="TextBox 5">
            <a:extLst>
              <a:ext uri="{FF2B5EF4-FFF2-40B4-BE49-F238E27FC236}">
                <a16:creationId xmlns:a16="http://schemas.microsoft.com/office/drawing/2014/main" id="{33775B95-ABCA-E2BD-FFC9-978C1E0FF097}"/>
              </a:ext>
            </a:extLst>
          </p:cNvPr>
          <p:cNvSpPr txBox="1"/>
          <p:nvPr/>
        </p:nvSpPr>
        <p:spPr>
          <a:xfrm flipH="1">
            <a:off x="1479179" y="5733329"/>
            <a:ext cx="284343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Let us make the world a better</a:t>
            </a:r>
            <a:endParaRPr lang="en-CN" sz="1600" dirty="0">
              <a:latin typeface="Constantia" panose="02030602050306030303" pitchFamily="18" charset="0"/>
              <a:ea typeface="Klee Medium" panose="02020600000000000000" pitchFamily="18" charset="-128"/>
            </a:endParaRPr>
          </a:p>
        </p:txBody>
      </p:sp>
      <p:sp>
        <p:nvSpPr>
          <p:cNvPr id="8" name="TextBox 7">
            <a:extLst>
              <a:ext uri="{FF2B5EF4-FFF2-40B4-BE49-F238E27FC236}">
                <a16:creationId xmlns:a16="http://schemas.microsoft.com/office/drawing/2014/main" id="{02A4C3F2-70F0-0DA2-1399-DF3C89DE3E88}"/>
              </a:ext>
            </a:extLst>
          </p:cNvPr>
          <p:cNvSpPr txBox="1"/>
          <p:nvPr/>
        </p:nvSpPr>
        <p:spPr>
          <a:xfrm flipH="1">
            <a:off x="2506957" y="5051360"/>
            <a:ext cx="1552313"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IR LLM </a:t>
            </a:r>
            <a:r>
              <a:rPr lang="en-US" sz="1600" dirty="0">
                <a:latin typeface="Constantia" panose="02030602050306030303" pitchFamily="18" charset="0"/>
                <a:ea typeface="Klee Medium" panose="02020600000000000000" pitchFamily="18" charset="-128"/>
              </a:rPr>
              <a:t>(ideal)</a:t>
            </a:r>
            <a:endParaRPr lang="en-CN" sz="1600" b="1" dirty="0">
              <a:latin typeface="Constantia" panose="02030602050306030303" pitchFamily="18" charset="0"/>
              <a:ea typeface="Klee Medium" panose="02020600000000000000" pitchFamily="18" charset="-128"/>
            </a:endParaRPr>
          </a:p>
        </p:txBody>
      </p:sp>
      <p:sp>
        <p:nvSpPr>
          <p:cNvPr id="9" name="Down Arrow 8">
            <a:extLst>
              <a:ext uri="{FF2B5EF4-FFF2-40B4-BE49-F238E27FC236}">
                <a16:creationId xmlns:a16="http://schemas.microsoft.com/office/drawing/2014/main" id="{D705F052-25C7-9107-BD70-60E416F2E6CA}"/>
              </a:ext>
            </a:extLst>
          </p:cNvPr>
          <p:cNvSpPr/>
          <p:nvPr/>
        </p:nvSpPr>
        <p:spPr>
          <a:xfrm rot="10800000">
            <a:off x="2831153" y="5478892"/>
            <a:ext cx="199830" cy="294758"/>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2" name="Picture 2" descr="Bot Special Lineal color icon">
            <a:extLst>
              <a:ext uri="{FF2B5EF4-FFF2-40B4-BE49-F238E27FC236}">
                <a16:creationId xmlns:a16="http://schemas.microsoft.com/office/drawing/2014/main" id="{97C5A2AE-D691-C990-8A02-C72BF5A831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19602" y="4949408"/>
            <a:ext cx="449370" cy="44937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DFDBAF43-5C71-0F4B-7692-F7374E1D8790}"/>
              </a:ext>
            </a:extLst>
          </p:cNvPr>
          <p:cNvGrpSpPr/>
          <p:nvPr/>
        </p:nvGrpSpPr>
        <p:grpSpPr>
          <a:xfrm>
            <a:off x="8553775" y="4659553"/>
            <a:ext cx="2463749" cy="860957"/>
            <a:chOff x="5592872" y="5466716"/>
            <a:chExt cx="2463749" cy="860957"/>
          </a:xfrm>
        </p:grpSpPr>
        <p:grpSp>
          <p:nvGrpSpPr>
            <p:cNvPr id="22" name="Group 21">
              <a:extLst>
                <a:ext uri="{FF2B5EF4-FFF2-40B4-BE49-F238E27FC236}">
                  <a16:creationId xmlns:a16="http://schemas.microsoft.com/office/drawing/2014/main" id="{86A7A8BE-31D6-4092-FFB5-8CC242F64786}"/>
                </a:ext>
              </a:extLst>
            </p:cNvPr>
            <p:cNvGrpSpPr/>
            <p:nvPr/>
          </p:nvGrpSpPr>
          <p:grpSpPr>
            <a:xfrm>
              <a:off x="5592872" y="5466716"/>
              <a:ext cx="2463749" cy="390925"/>
              <a:chOff x="6121916" y="4276088"/>
              <a:chExt cx="2463749" cy="390925"/>
            </a:xfrm>
          </p:grpSpPr>
          <p:sp>
            <p:nvSpPr>
              <p:cNvPr id="19" name="TextBox 18">
                <a:extLst>
                  <a:ext uri="{FF2B5EF4-FFF2-40B4-BE49-F238E27FC236}">
                    <a16:creationId xmlns:a16="http://schemas.microsoft.com/office/drawing/2014/main" id="{9858732E-C693-F745-60D7-3DD08FA09A06}"/>
                  </a:ext>
                </a:extLst>
              </p:cNvPr>
              <p:cNvSpPr txBox="1"/>
              <p:nvPr/>
            </p:nvSpPr>
            <p:spPr>
              <a:xfrm flipH="1">
                <a:off x="6169658" y="4302274"/>
                <a:ext cx="2416007"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{place, for, all, humans}</a:t>
                </a:r>
                <a:endParaRPr lang="en-CN" sz="1600" dirty="0">
                  <a:latin typeface="Constantia" panose="02030602050306030303" pitchFamily="18" charset="0"/>
                  <a:ea typeface="Klee Medium" panose="02020600000000000000" pitchFamily="18" charset="-128"/>
                </a:endParaRPr>
              </a:p>
            </p:txBody>
          </p:sp>
          <p:sp>
            <p:nvSpPr>
              <p:cNvPr id="21" name="Rounded Rectangle 20">
                <a:extLst>
                  <a:ext uri="{FF2B5EF4-FFF2-40B4-BE49-F238E27FC236}">
                    <a16:creationId xmlns:a16="http://schemas.microsoft.com/office/drawing/2014/main" id="{CB028920-E822-66E1-F8E7-AE74EB876E96}"/>
                  </a:ext>
                </a:extLst>
              </p:cNvPr>
              <p:cNvSpPr/>
              <p:nvPr/>
            </p:nvSpPr>
            <p:spPr>
              <a:xfrm>
                <a:off x="6121916" y="4276088"/>
                <a:ext cx="2447834" cy="390925"/>
              </a:xfrm>
              <a:prstGeom prst="roundRect">
                <a:avLst>
                  <a:gd name="adj" fmla="val 37427"/>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sp>
          <p:nvSpPr>
            <p:cNvPr id="23" name="TextBox 22">
              <a:extLst>
                <a:ext uri="{FF2B5EF4-FFF2-40B4-BE49-F238E27FC236}">
                  <a16:creationId xmlns:a16="http://schemas.microsoft.com/office/drawing/2014/main" id="{BE338464-59C0-4167-3D96-C345A6429822}"/>
                </a:ext>
              </a:extLst>
            </p:cNvPr>
            <p:cNvSpPr txBox="1"/>
            <p:nvPr/>
          </p:nvSpPr>
          <p:spPr>
            <a:xfrm flipH="1">
              <a:off x="5721316" y="5989119"/>
              <a:ext cx="2254601" cy="338554"/>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Next </a:t>
              </a:r>
              <a:r>
                <a:rPr lang="en-US" sz="1600" b="1" u="sng" dirty="0">
                  <a:latin typeface="Constantia" panose="02030602050306030303" pitchFamily="18" charset="0"/>
                  <a:ea typeface="Klee Medium" panose="02020600000000000000" pitchFamily="18" charset="-128"/>
                </a:rPr>
                <a:t>BoW</a:t>
              </a:r>
              <a:r>
                <a:rPr lang="en-US" sz="1600" b="1" dirty="0">
                  <a:latin typeface="Constantia" panose="02030602050306030303" pitchFamily="18" charset="0"/>
                  <a:ea typeface="Klee Medium" panose="02020600000000000000" pitchFamily="18" charset="-128"/>
                </a:rPr>
                <a:t> prediction</a:t>
              </a:r>
              <a:endParaRPr lang="en-CN" sz="1600" b="1" dirty="0">
                <a:latin typeface="Constantia" panose="02030602050306030303" pitchFamily="18" charset="0"/>
                <a:ea typeface="Klee Medium" panose="02020600000000000000" pitchFamily="18" charset="-128"/>
              </a:endParaRPr>
            </a:p>
          </p:txBody>
        </p:sp>
      </p:grpSp>
      <p:grpSp>
        <p:nvGrpSpPr>
          <p:cNvPr id="34" name="Group 33">
            <a:extLst>
              <a:ext uri="{FF2B5EF4-FFF2-40B4-BE49-F238E27FC236}">
                <a16:creationId xmlns:a16="http://schemas.microsoft.com/office/drawing/2014/main" id="{606D63D8-22F9-4E45-4AAC-DF8A1BD32BB9}"/>
              </a:ext>
            </a:extLst>
          </p:cNvPr>
          <p:cNvGrpSpPr/>
          <p:nvPr/>
        </p:nvGrpSpPr>
        <p:grpSpPr>
          <a:xfrm>
            <a:off x="5304638" y="4659553"/>
            <a:ext cx="2577643" cy="854244"/>
            <a:chOff x="5478978" y="4291062"/>
            <a:chExt cx="2577643" cy="854244"/>
          </a:xfrm>
        </p:grpSpPr>
        <p:grpSp>
          <p:nvGrpSpPr>
            <p:cNvPr id="26" name="Group 25">
              <a:extLst>
                <a:ext uri="{FF2B5EF4-FFF2-40B4-BE49-F238E27FC236}">
                  <a16:creationId xmlns:a16="http://schemas.microsoft.com/office/drawing/2014/main" id="{E2145E1D-0D54-02C1-B5BB-064E481B8BA6}"/>
                </a:ext>
              </a:extLst>
            </p:cNvPr>
            <p:cNvGrpSpPr/>
            <p:nvPr/>
          </p:nvGrpSpPr>
          <p:grpSpPr>
            <a:xfrm>
              <a:off x="5543883" y="4291062"/>
              <a:ext cx="2494787" cy="390925"/>
              <a:chOff x="5333794" y="4190077"/>
              <a:chExt cx="2494787" cy="390925"/>
            </a:xfrm>
          </p:grpSpPr>
          <p:sp>
            <p:nvSpPr>
              <p:cNvPr id="13" name="TextBox 12">
                <a:extLst>
                  <a:ext uri="{FF2B5EF4-FFF2-40B4-BE49-F238E27FC236}">
                    <a16:creationId xmlns:a16="http://schemas.microsoft.com/office/drawing/2014/main" id="{AE810F33-D5E1-2692-3824-151542651B5D}"/>
                  </a:ext>
                </a:extLst>
              </p:cNvPr>
              <p:cNvSpPr txBox="1"/>
              <p:nvPr/>
            </p:nvSpPr>
            <p:spPr>
              <a:xfrm flipH="1">
                <a:off x="5380747" y="4194938"/>
                <a:ext cx="2447834" cy="338554"/>
              </a:xfrm>
              <a:prstGeom prst="rect">
                <a:avLst/>
              </a:prstGeom>
              <a:noFill/>
            </p:spPr>
            <p:txBody>
              <a:bodyPr wrap="square" rtlCol="0">
                <a:spAutoFit/>
              </a:bodyPr>
              <a:lstStyle/>
              <a:p>
                <a:pPr algn="ctr"/>
                <a:r>
                  <a:rPr lang="en-US" sz="1600" b="1" u="sng" dirty="0">
                    <a:latin typeface="Constantia" panose="02030602050306030303" pitchFamily="18" charset="0"/>
                    <a:ea typeface="Klee Medium" panose="02020600000000000000" pitchFamily="18" charset="-128"/>
                  </a:rPr>
                  <a:t>place</a:t>
                </a:r>
                <a:r>
                  <a:rPr lang="en-US" sz="1600" b="1" dirty="0">
                    <a:latin typeface="Constantia" panose="02030602050306030303" pitchFamily="18" charset="0"/>
                    <a:ea typeface="Klee Medium" panose="02020600000000000000" pitchFamily="18" charset="-128"/>
                  </a:rPr>
                  <a:t>, </a:t>
                </a:r>
                <a:r>
                  <a:rPr lang="en-US" sz="1600" dirty="0">
                    <a:latin typeface="Constantia" panose="02030602050306030303" pitchFamily="18" charset="0"/>
                    <a:ea typeface="Klee Medium" panose="02020600000000000000" pitchFamily="18" charset="-128"/>
                  </a:rPr>
                  <a:t>apple, human</a:t>
                </a:r>
                <a:endParaRPr lang="en-CN" sz="1600" b="1" dirty="0">
                  <a:latin typeface="Constantia" panose="02030602050306030303" pitchFamily="18" charset="0"/>
                  <a:ea typeface="Klee Medium" panose="02020600000000000000" pitchFamily="18" charset="-128"/>
                </a:endParaRPr>
              </a:p>
            </p:txBody>
          </p:sp>
          <p:sp>
            <p:nvSpPr>
              <p:cNvPr id="25" name="Rounded Rectangle 24">
                <a:extLst>
                  <a:ext uri="{FF2B5EF4-FFF2-40B4-BE49-F238E27FC236}">
                    <a16:creationId xmlns:a16="http://schemas.microsoft.com/office/drawing/2014/main" id="{2F6C7323-78FD-C9EA-1A6E-DB83F78DA942}"/>
                  </a:ext>
                </a:extLst>
              </p:cNvPr>
              <p:cNvSpPr/>
              <p:nvPr/>
            </p:nvSpPr>
            <p:spPr>
              <a:xfrm>
                <a:off x="5333794" y="4190077"/>
                <a:ext cx="2447834" cy="390925"/>
              </a:xfrm>
              <a:prstGeom prst="roundRect">
                <a:avLst>
                  <a:gd name="adj" fmla="val 37427"/>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sp>
          <p:nvSpPr>
            <p:cNvPr id="27" name="TextBox 26">
              <a:extLst>
                <a:ext uri="{FF2B5EF4-FFF2-40B4-BE49-F238E27FC236}">
                  <a16:creationId xmlns:a16="http://schemas.microsoft.com/office/drawing/2014/main" id="{2561C9C7-F819-3B2D-6F8E-8E72DFEEB18E}"/>
                </a:ext>
              </a:extLst>
            </p:cNvPr>
            <p:cNvSpPr txBox="1"/>
            <p:nvPr/>
          </p:nvSpPr>
          <p:spPr>
            <a:xfrm flipH="1">
              <a:off x="5478978" y="4806752"/>
              <a:ext cx="2577643" cy="338554"/>
            </a:xfrm>
            <a:prstGeom prst="rect">
              <a:avLst/>
            </a:prstGeom>
            <a:noFill/>
          </p:spPr>
          <p:txBody>
            <a:bodyPr wrap="square" rtlCol="0">
              <a:spAutoFit/>
            </a:bodyPr>
            <a:lstStyle/>
            <a:p>
              <a:pPr algn="ctr"/>
              <a:r>
                <a:rPr lang="en-US" sz="1600" b="1" dirty="0">
                  <a:latin typeface="Constantia" panose="02030602050306030303" pitchFamily="18" charset="0"/>
                  <a:ea typeface="Klee Medium" panose="02020600000000000000" pitchFamily="18" charset="-128"/>
                </a:rPr>
                <a:t>Next token prediction</a:t>
              </a:r>
              <a:endParaRPr lang="en-CN" sz="1600" b="1" dirty="0">
                <a:latin typeface="Constantia" panose="02030602050306030303" pitchFamily="18" charset="0"/>
                <a:ea typeface="Klee Medium" panose="02020600000000000000" pitchFamily="18" charset="-128"/>
              </a:endParaRPr>
            </a:p>
          </p:txBody>
        </p:sp>
      </p:grpSp>
      <p:grpSp>
        <p:nvGrpSpPr>
          <p:cNvPr id="36" name="Group 35">
            <a:extLst>
              <a:ext uri="{FF2B5EF4-FFF2-40B4-BE49-F238E27FC236}">
                <a16:creationId xmlns:a16="http://schemas.microsoft.com/office/drawing/2014/main" id="{783A140E-380E-AADD-148F-6C5C6454CE8F}"/>
              </a:ext>
            </a:extLst>
          </p:cNvPr>
          <p:cNvGrpSpPr/>
          <p:nvPr/>
        </p:nvGrpSpPr>
        <p:grpSpPr>
          <a:xfrm>
            <a:off x="3921366" y="4379877"/>
            <a:ext cx="397930" cy="495639"/>
            <a:chOff x="10449062" y="4483817"/>
            <a:chExt cx="397930" cy="495639"/>
          </a:xfrm>
        </p:grpSpPr>
        <p:sp>
          <p:nvSpPr>
            <p:cNvPr id="10" name="Down Arrow 9">
              <a:extLst>
                <a:ext uri="{FF2B5EF4-FFF2-40B4-BE49-F238E27FC236}">
                  <a16:creationId xmlns:a16="http://schemas.microsoft.com/office/drawing/2014/main" id="{E93CF25B-1C14-65FD-7789-5A020745CB52}"/>
                </a:ext>
              </a:extLst>
            </p:cNvPr>
            <p:cNvSpPr/>
            <p:nvPr/>
          </p:nvSpPr>
          <p:spPr>
            <a:xfrm rot="10800000">
              <a:off x="10558325" y="4686995"/>
              <a:ext cx="199830" cy="292461"/>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A88DFF4E-D813-B9C4-6C1F-9D47AC6A863F}"/>
                </a:ext>
              </a:extLst>
            </p:cNvPr>
            <p:cNvSpPr/>
            <p:nvPr/>
          </p:nvSpPr>
          <p:spPr>
            <a:xfrm>
              <a:off x="10449062" y="4483817"/>
              <a:ext cx="397930" cy="109366"/>
            </a:xfrm>
            <a:prstGeom prst="roundRect">
              <a:avLst>
                <a:gd name="adj" fmla="val 50000"/>
              </a:avLst>
            </a:prstGeom>
            <a:solidFill>
              <a:schemeClr val="accent6"/>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sp>
        <p:nvSpPr>
          <p:cNvPr id="38" name="Freeform 37">
            <a:extLst>
              <a:ext uri="{FF2B5EF4-FFF2-40B4-BE49-F238E27FC236}">
                <a16:creationId xmlns:a16="http://schemas.microsoft.com/office/drawing/2014/main" id="{24723F45-04A4-122C-0BF8-6C17D33F75C4}"/>
              </a:ext>
            </a:extLst>
          </p:cNvPr>
          <p:cNvSpPr/>
          <p:nvPr/>
        </p:nvSpPr>
        <p:spPr>
          <a:xfrm>
            <a:off x="4212808" y="3929946"/>
            <a:ext cx="4398379" cy="688995"/>
          </a:xfrm>
          <a:custGeom>
            <a:avLst/>
            <a:gdLst>
              <a:gd name="connsiteX0" fmla="*/ 0 w 4398379"/>
              <a:gd name="connsiteY0" fmla="*/ 411203 h 688995"/>
              <a:gd name="connsiteX1" fmla="*/ 995422 w 4398379"/>
              <a:gd name="connsiteY1" fmla="*/ 6089 h 688995"/>
              <a:gd name="connsiteX2" fmla="*/ 4398379 w 4398379"/>
              <a:gd name="connsiteY2" fmla="*/ 688995 h 688995"/>
              <a:gd name="connsiteX3" fmla="*/ 4398379 w 4398379"/>
              <a:gd name="connsiteY3" fmla="*/ 688995 h 688995"/>
            </a:gdLst>
            <a:ahLst/>
            <a:cxnLst>
              <a:cxn ang="0">
                <a:pos x="connsiteX0" y="connsiteY0"/>
              </a:cxn>
              <a:cxn ang="0">
                <a:pos x="connsiteX1" y="connsiteY1"/>
              </a:cxn>
              <a:cxn ang="0">
                <a:pos x="connsiteX2" y="connsiteY2"/>
              </a:cxn>
              <a:cxn ang="0">
                <a:pos x="connsiteX3" y="connsiteY3"/>
              </a:cxn>
            </a:cxnLst>
            <a:rect l="l" t="t" r="r" b="b"/>
            <a:pathLst>
              <a:path w="4398379" h="688995">
                <a:moveTo>
                  <a:pt x="0" y="411203"/>
                </a:moveTo>
                <a:cubicBezTo>
                  <a:pt x="131179" y="185496"/>
                  <a:pt x="262359" y="-40210"/>
                  <a:pt x="995422" y="6089"/>
                </a:cubicBezTo>
                <a:cubicBezTo>
                  <a:pt x="1728485" y="52388"/>
                  <a:pt x="4398379" y="688995"/>
                  <a:pt x="4398379" y="688995"/>
                </a:cubicBezTo>
                <a:lnTo>
                  <a:pt x="4398379" y="688995"/>
                </a:lnTo>
              </a:path>
            </a:pathLst>
          </a:custGeom>
          <a:noFill/>
          <a:ln>
            <a:prstDash val="solid"/>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Freeform 38">
            <a:extLst>
              <a:ext uri="{FF2B5EF4-FFF2-40B4-BE49-F238E27FC236}">
                <a16:creationId xmlns:a16="http://schemas.microsoft.com/office/drawing/2014/main" id="{923F91D4-02F8-BA87-E836-5C58C9910D8B}"/>
              </a:ext>
            </a:extLst>
          </p:cNvPr>
          <p:cNvSpPr/>
          <p:nvPr/>
        </p:nvSpPr>
        <p:spPr>
          <a:xfrm>
            <a:off x="4201610" y="4051372"/>
            <a:ext cx="1307939" cy="525330"/>
          </a:xfrm>
          <a:custGeom>
            <a:avLst/>
            <a:gdLst>
              <a:gd name="connsiteX0" fmla="*/ 0 w 1307939"/>
              <a:gd name="connsiteY0" fmla="*/ 316986 h 525330"/>
              <a:gd name="connsiteX1" fmla="*/ 405114 w 1307939"/>
              <a:gd name="connsiteY1" fmla="*/ 4469 h 525330"/>
              <a:gd name="connsiteX2" fmla="*/ 1307939 w 1307939"/>
              <a:gd name="connsiteY2" fmla="*/ 525330 h 525330"/>
            </a:gdLst>
            <a:ahLst/>
            <a:cxnLst>
              <a:cxn ang="0">
                <a:pos x="connsiteX0" y="connsiteY0"/>
              </a:cxn>
              <a:cxn ang="0">
                <a:pos x="connsiteX1" y="connsiteY1"/>
              </a:cxn>
              <a:cxn ang="0">
                <a:pos x="connsiteX2" y="connsiteY2"/>
              </a:cxn>
            </a:cxnLst>
            <a:rect l="l" t="t" r="r" b="b"/>
            <a:pathLst>
              <a:path w="1307939" h="525330">
                <a:moveTo>
                  <a:pt x="0" y="316986"/>
                </a:moveTo>
                <a:cubicBezTo>
                  <a:pt x="93562" y="143365"/>
                  <a:pt x="187124" y="-30255"/>
                  <a:pt x="405114" y="4469"/>
                </a:cubicBezTo>
                <a:cubicBezTo>
                  <a:pt x="623104" y="39193"/>
                  <a:pt x="965521" y="282261"/>
                  <a:pt x="1307939" y="525330"/>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80965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3110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The next question</a:t>
            </a:r>
            <a:r>
              <a:rPr lang="en-US" altLang="zh-CN" sz="1800" dirty="0">
                <a:latin typeface="Microsoft YaHei UI" panose="020B0503020204020204" pitchFamily="34" charset="-122"/>
                <a:ea typeface="Microsoft YaHei UI" panose="020B0503020204020204" pitchFamily="34" charset="-122"/>
              </a:rPr>
              <a:t>: given one input sentence, which </a:t>
            </a:r>
            <a:r>
              <a:rPr lang="en-US" altLang="zh-CN" sz="1800" u="sng" dirty="0">
                <a:latin typeface="Microsoft YaHei UI" panose="020B0503020204020204" pitchFamily="34" charset="-122"/>
                <a:ea typeface="Microsoft YaHei UI" panose="020B0503020204020204" pitchFamily="34" charset="-122"/>
              </a:rPr>
              <a:t>bag of words</a:t>
            </a:r>
            <a:r>
              <a:rPr lang="en-US" altLang="zh-CN" sz="1800" dirty="0">
                <a:latin typeface="Microsoft YaHei UI" panose="020B0503020204020204" pitchFamily="34" charset="-122"/>
                <a:ea typeface="Microsoft YaHei UI" panose="020B0503020204020204" pitchFamily="34" charset="-122"/>
              </a:rPr>
              <a:t> to predict?</a:t>
            </a:r>
          </a:p>
          <a:p>
            <a:pPr>
              <a:spcBef>
                <a:spcPts val="600"/>
              </a:spcBef>
            </a:pPr>
            <a:r>
              <a:rPr lang="en-US" altLang="zh-CN" sz="1800" dirty="0">
                <a:latin typeface="Microsoft YaHei UI" panose="020B0503020204020204" pitchFamily="34" charset="-122"/>
                <a:ea typeface="Microsoft YaHei UI" panose="020B0503020204020204" pitchFamily="34" charset="-122"/>
              </a:rPr>
              <a:t>Recall that IR tasks can be grouped as two types: 1) </a:t>
            </a:r>
            <a:r>
              <a:rPr lang="en-US" altLang="zh-CN" sz="1800" u="sng" dirty="0">
                <a:latin typeface="Microsoft YaHei UI" panose="020B0503020204020204" pitchFamily="34" charset="-122"/>
                <a:ea typeface="Microsoft YaHei UI" panose="020B0503020204020204" pitchFamily="34" charset="-122"/>
              </a:rPr>
              <a:t>question-answering</a:t>
            </a:r>
            <a:r>
              <a:rPr lang="en-US" altLang="zh-CN" sz="1800" dirty="0">
                <a:latin typeface="Microsoft YaHei UI" panose="020B0503020204020204" pitchFamily="34" charset="-122"/>
                <a:ea typeface="Microsoft YaHei UI" panose="020B0503020204020204" pitchFamily="34" charset="-122"/>
              </a:rPr>
              <a:t>, 2) </a:t>
            </a:r>
            <a:r>
              <a:rPr lang="en-US" altLang="zh-CN" sz="1800" u="sng" dirty="0">
                <a:latin typeface="Microsoft YaHei UI" panose="020B0503020204020204" pitchFamily="34" charset="-122"/>
                <a:ea typeface="Microsoft YaHei UI" panose="020B0503020204020204" pitchFamily="34" charset="-122"/>
              </a:rPr>
              <a:t>paraphrasing</a:t>
            </a:r>
          </a:p>
          <a:p>
            <a:pPr>
              <a:spcBef>
                <a:spcPts val="600"/>
              </a:spcBef>
            </a:pPr>
            <a:r>
              <a:rPr lang="en-US" altLang="zh-CN" sz="1800" u="sng" dirty="0">
                <a:latin typeface="Microsoft YaHei UI" panose="020B0503020204020204" pitchFamily="34" charset="-122"/>
                <a:ea typeface="Microsoft YaHei UI" panose="020B0503020204020204" pitchFamily="34" charset="-122"/>
              </a:rPr>
              <a:t>Question-answering</a:t>
            </a:r>
          </a:p>
          <a:p>
            <a:pPr lvl="1">
              <a:spcBef>
                <a:spcPts val="600"/>
              </a:spcBef>
            </a:pPr>
            <a:r>
              <a:rPr lang="en-US" altLang="zh-CN" sz="1800" dirty="0">
                <a:latin typeface="Microsoft YaHei UI" panose="020B0503020204020204" pitchFamily="34" charset="-122"/>
                <a:ea typeface="Microsoft YaHei UI" panose="020B0503020204020204" pitchFamily="34" charset="-122"/>
              </a:rPr>
              <a:t>To match different but </a:t>
            </a:r>
            <a:r>
              <a:rPr lang="en-US" altLang="zh-CN" sz="1800" b="1" dirty="0">
                <a:latin typeface="Microsoft YaHei UI" panose="020B0503020204020204" pitchFamily="34" charset="-122"/>
                <a:ea typeface="Microsoft YaHei UI" panose="020B0503020204020204" pitchFamily="34" charset="-122"/>
              </a:rPr>
              <a:t>semantically related texts </a:t>
            </a:r>
            <a:endParaRPr lang="en-US" altLang="zh-CN" sz="1800" dirty="0">
              <a:latin typeface="Microsoft YaHei UI" panose="020B0503020204020204" pitchFamily="34" charset="-122"/>
              <a:ea typeface="Microsoft YaHei UI" panose="020B0503020204020204" pitchFamily="34" charset="-122"/>
            </a:endParaRPr>
          </a:p>
          <a:p>
            <a:pPr lvl="1">
              <a:spcBef>
                <a:spcPts val="600"/>
              </a:spcBef>
            </a:pPr>
            <a:r>
              <a:rPr lang="en-US" altLang="zh-CN" sz="1800" dirty="0">
                <a:latin typeface="Microsoft YaHei UI" panose="020B0503020204020204" pitchFamily="34" charset="-122"/>
                <a:ea typeface="Microsoft YaHei UI" panose="020B0503020204020204" pitchFamily="34" charset="-122"/>
              </a:rPr>
              <a:t>The prediction of </a:t>
            </a:r>
            <a:r>
              <a:rPr lang="en-US" altLang="zh-CN" sz="1800" u="sng" dirty="0">
                <a:latin typeface="Microsoft YaHei UI" panose="020B0503020204020204" pitchFamily="34" charset="-122"/>
                <a:ea typeface="Microsoft YaHei UI" panose="020B0503020204020204" pitchFamily="34" charset="-122"/>
              </a:rPr>
              <a:t>BoW for the next sentence</a:t>
            </a:r>
            <a:r>
              <a:rPr lang="en-US" altLang="zh-CN" sz="1800" dirty="0">
                <a:latin typeface="Microsoft YaHei UI" panose="020B0503020204020204" pitchFamily="34" charset="-122"/>
                <a:ea typeface="Microsoft YaHei UI" panose="020B0503020204020204" pitchFamily="34" charset="-122"/>
              </a:rPr>
              <a:t> naturally establish such a capability</a:t>
            </a:r>
          </a:p>
          <a:p>
            <a:pPr lvl="1">
              <a:spcBef>
                <a:spcPts val="600"/>
              </a:spcBef>
            </a:pPr>
            <a:r>
              <a:rPr lang="en-US" altLang="zh-CN" sz="1800" dirty="0">
                <a:latin typeface="Microsoft YaHei UI" panose="020B0503020204020204" pitchFamily="34" charset="-122"/>
                <a:ea typeface="Microsoft YaHei UI" panose="020B0503020204020204" pitchFamily="34" charset="-122"/>
              </a:rPr>
              <a:t>Meanwhile, answer is the “</a:t>
            </a:r>
            <a:r>
              <a:rPr lang="en-US" altLang="zh-CN" sz="1800" u="sng" dirty="0">
                <a:latin typeface="Microsoft YaHei UI" panose="020B0503020204020204" pitchFamily="34" charset="-122"/>
                <a:ea typeface="Microsoft YaHei UI" panose="020B0503020204020204" pitchFamily="34" charset="-122"/>
              </a:rPr>
              <a:t>next sentence</a:t>
            </a:r>
            <a:r>
              <a:rPr lang="en-US" altLang="zh-CN" sz="1800" dirty="0">
                <a:latin typeface="Microsoft YaHei UI" panose="020B0503020204020204" pitchFamily="34" charset="-122"/>
                <a:ea typeface="Microsoft YaHei UI" panose="020B0503020204020204" pitchFamily="34" charset="-122"/>
              </a:rPr>
              <a:t>” of question in a general sense</a:t>
            </a:r>
            <a:endParaRPr lang="en-US" altLang="zh-CN" sz="1800" u="sng" dirty="0">
              <a:latin typeface="Microsoft YaHei UI" panose="020B0503020204020204" pitchFamily="34" charset="-122"/>
              <a:ea typeface="Microsoft YaHei UI" panose="020B0503020204020204" pitchFamily="34" charset="-122"/>
            </a:endParaRPr>
          </a:p>
          <a:p>
            <a:pPr>
              <a:spcBef>
                <a:spcPts val="600"/>
              </a:spcBef>
            </a:pPr>
            <a:r>
              <a:rPr lang="en-US" altLang="zh-CN" sz="1800" u="sng" dirty="0">
                <a:latin typeface="Microsoft YaHei UI" panose="020B0503020204020204" pitchFamily="34" charset="-122"/>
                <a:ea typeface="Microsoft YaHei UI" panose="020B0503020204020204" pitchFamily="34" charset="-122"/>
              </a:rPr>
              <a:t>Paraphrasing</a:t>
            </a:r>
            <a:r>
              <a:rPr lang="en-US" altLang="zh-CN" sz="1800" dirty="0">
                <a:latin typeface="Microsoft YaHei UI" panose="020B0503020204020204" pitchFamily="34" charset="-122"/>
                <a:ea typeface="Microsoft YaHei UI" panose="020B0503020204020204" pitchFamily="34" charset="-122"/>
              </a:rPr>
              <a:t>: </a:t>
            </a:r>
          </a:p>
          <a:p>
            <a:pPr lvl="1">
              <a:spcBef>
                <a:spcPts val="600"/>
              </a:spcBef>
            </a:pPr>
            <a:r>
              <a:rPr lang="en-US" altLang="zh-CN" sz="1800" dirty="0">
                <a:latin typeface="Microsoft YaHei UI" panose="020B0503020204020204" pitchFamily="34" charset="-122"/>
                <a:ea typeface="Microsoft YaHei UI" panose="020B0503020204020204" pitchFamily="34" charset="-122"/>
              </a:rPr>
              <a:t>To match </a:t>
            </a:r>
            <a:r>
              <a:rPr lang="en-US" altLang="zh-CN" sz="1800" b="1" dirty="0">
                <a:latin typeface="Microsoft YaHei UI" panose="020B0503020204020204" pitchFamily="34" charset="-122"/>
                <a:ea typeface="Microsoft YaHei UI" panose="020B0503020204020204" pitchFamily="34" charset="-122"/>
              </a:rPr>
              <a:t>semantically equivalent texts</a:t>
            </a:r>
          </a:p>
          <a:p>
            <a:pPr lvl="1">
              <a:spcBef>
                <a:spcPts val="600"/>
              </a:spcBef>
            </a:pPr>
            <a:r>
              <a:rPr lang="en-US" altLang="zh-CN" sz="1800" dirty="0">
                <a:latin typeface="Microsoft YaHei UI" panose="020B0503020204020204" pitchFamily="34" charset="-122"/>
                <a:ea typeface="Microsoft YaHei UI" panose="020B0503020204020204" pitchFamily="34" charset="-122"/>
              </a:rPr>
              <a:t>The prediction of </a:t>
            </a:r>
            <a:r>
              <a:rPr lang="en-US" altLang="zh-CN" sz="1800" u="sng" dirty="0">
                <a:latin typeface="Microsoft YaHei UI" panose="020B0503020204020204" pitchFamily="34" charset="-122"/>
                <a:ea typeface="Microsoft YaHei UI" panose="020B0503020204020204" pitchFamily="34" charset="-122"/>
              </a:rPr>
              <a:t>BoW for the input sentence</a:t>
            </a:r>
            <a:r>
              <a:rPr lang="en-US" altLang="zh-CN" sz="1800" dirty="0">
                <a:latin typeface="Microsoft YaHei UI" panose="020B0503020204020204" pitchFamily="34" charset="-122"/>
                <a:ea typeface="Microsoft YaHei UI" panose="020B0503020204020204" pitchFamily="34" charset="-122"/>
              </a:rPr>
              <a:t> naturally establish such a capability</a:t>
            </a:r>
          </a:p>
        </p:txBody>
      </p:sp>
      <p:grpSp>
        <p:nvGrpSpPr>
          <p:cNvPr id="13" name="Group 12">
            <a:extLst>
              <a:ext uri="{FF2B5EF4-FFF2-40B4-BE49-F238E27FC236}">
                <a16:creationId xmlns:a16="http://schemas.microsoft.com/office/drawing/2014/main" id="{B86CFE18-21FF-5E0A-9943-557A14B674DA}"/>
              </a:ext>
            </a:extLst>
          </p:cNvPr>
          <p:cNvGrpSpPr/>
          <p:nvPr/>
        </p:nvGrpSpPr>
        <p:grpSpPr>
          <a:xfrm>
            <a:off x="6698533" y="5634644"/>
            <a:ext cx="3430541" cy="390925"/>
            <a:chOff x="6121916" y="4276088"/>
            <a:chExt cx="2463749" cy="390925"/>
          </a:xfrm>
        </p:grpSpPr>
        <p:sp>
          <p:nvSpPr>
            <p:cNvPr id="15" name="TextBox 14">
              <a:extLst>
                <a:ext uri="{FF2B5EF4-FFF2-40B4-BE49-F238E27FC236}">
                  <a16:creationId xmlns:a16="http://schemas.microsoft.com/office/drawing/2014/main" id="{B1F2577C-A470-575A-7464-95530BDF1AE0}"/>
                </a:ext>
              </a:extLst>
            </p:cNvPr>
            <p:cNvSpPr txBox="1"/>
            <p:nvPr/>
          </p:nvSpPr>
          <p:spPr>
            <a:xfrm flipH="1">
              <a:off x="6169658" y="4302274"/>
              <a:ext cx="2416007"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{Let, us, make, the, world, a, better}</a:t>
              </a:r>
              <a:endParaRPr lang="en-CN" sz="1600" dirty="0">
                <a:latin typeface="Constantia" panose="02030602050306030303" pitchFamily="18" charset="0"/>
                <a:ea typeface="Klee Medium" panose="02020600000000000000" pitchFamily="18" charset="-128"/>
              </a:endParaRPr>
            </a:p>
          </p:txBody>
        </p:sp>
        <p:sp>
          <p:nvSpPr>
            <p:cNvPr id="16" name="Rounded Rectangle 15">
              <a:extLst>
                <a:ext uri="{FF2B5EF4-FFF2-40B4-BE49-F238E27FC236}">
                  <a16:creationId xmlns:a16="http://schemas.microsoft.com/office/drawing/2014/main" id="{2C39E786-4C0E-3019-2B6F-65CABF8AA76F}"/>
                </a:ext>
              </a:extLst>
            </p:cNvPr>
            <p:cNvSpPr/>
            <p:nvPr/>
          </p:nvSpPr>
          <p:spPr>
            <a:xfrm>
              <a:off x="6121916" y="4276088"/>
              <a:ext cx="2447834" cy="390925"/>
            </a:xfrm>
            <a:prstGeom prst="roundRect">
              <a:avLst>
                <a:gd name="adj" fmla="val 37427"/>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grpSp>
        <p:nvGrpSpPr>
          <p:cNvPr id="18" name="Group 17">
            <a:extLst>
              <a:ext uri="{FF2B5EF4-FFF2-40B4-BE49-F238E27FC236}">
                <a16:creationId xmlns:a16="http://schemas.microsoft.com/office/drawing/2014/main" id="{C68863F1-D8B7-E347-AB25-0DE28AC7887E}"/>
              </a:ext>
            </a:extLst>
          </p:cNvPr>
          <p:cNvGrpSpPr/>
          <p:nvPr/>
        </p:nvGrpSpPr>
        <p:grpSpPr>
          <a:xfrm>
            <a:off x="6698533" y="4889671"/>
            <a:ext cx="3473759" cy="390925"/>
            <a:chOff x="5333794" y="4190077"/>
            <a:chExt cx="2494787" cy="390925"/>
          </a:xfrm>
        </p:grpSpPr>
        <p:sp>
          <p:nvSpPr>
            <p:cNvPr id="20" name="TextBox 19">
              <a:extLst>
                <a:ext uri="{FF2B5EF4-FFF2-40B4-BE49-F238E27FC236}">
                  <a16:creationId xmlns:a16="http://schemas.microsoft.com/office/drawing/2014/main" id="{8B891656-0E1B-91C9-EAF6-617A427B7BAA}"/>
                </a:ext>
              </a:extLst>
            </p:cNvPr>
            <p:cNvSpPr txBox="1"/>
            <p:nvPr/>
          </p:nvSpPr>
          <p:spPr>
            <a:xfrm flipH="1">
              <a:off x="5380747" y="4194938"/>
              <a:ext cx="2447834" cy="338554"/>
            </a:xfrm>
            <a:prstGeom prst="rect">
              <a:avLst/>
            </a:prstGeom>
            <a:noFill/>
          </p:spPr>
          <p:txBody>
            <a:bodyPr wrap="square" rtlCol="0">
              <a:spAutoFit/>
            </a:bodyPr>
            <a:lstStyle/>
            <a:p>
              <a:pPr algn="ctr"/>
              <a:r>
                <a:rPr lang="en-US" sz="1600" dirty="0">
                  <a:latin typeface="Constantia" panose="02030602050306030303" pitchFamily="18" charset="0"/>
                  <a:ea typeface="Klee Medium" panose="02020600000000000000" pitchFamily="18" charset="-128"/>
                </a:rPr>
                <a:t>{place, for, all, humans}</a:t>
              </a:r>
              <a:endParaRPr lang="en-CN" sz="1600" dirty="0">
                <a:latin typeface="Constantia" panose="02030602050306030303" pitchFamily="18" charset="0"/>
                <a:ea typeface="Klee Medium" panose="02020600000000000000" pitchFamily="18" charset="-128"/>
              </a:endParaRPr>
            </a:p>
          </p:txBody>
        </p:sp>
        <p:sp>
          <p:nvSpPr>
            <p:cNvPr id="21" name="Rounded Rectangle 20">
              <a:extLst>
                <a:ext uri="{FF2B5EF4-FFF2-40B4-BE49-F238E27FC236}">
                  <a16:creationId xmlns:a16="http://schemas.microsoft.com/office/drawing/2014/main" id="{DC8BC367-C9D1-DE05-ED4A-5DB278214298}"/>
                </a:ext>
              </a:extLst>
            </p:cNvPr>
            <p:cNvSpPr/>
            <p:nvPr/>
          </p:nvSpPr>
          <p:spPr>
            <a:xfrm>
              <a:off x="5333794" y="4190077"/>
              <a:ext cx="2447834" cy="390925"/>
            </a:xfrm>
            <a:prstGeom prst="roundRect">
              <a:avLst>
                <a:gd name="adj" fmla="val 37427"/>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grpSp>
      <p:sp>
        <p:nvSpPr>
          <p:cNvPr id="27" name="Rounded Rectangle 26">
            <a:extLst>
              <a:ext uri="{FF2B5EF4-FFF2-40B4-BE49-F238E27FC236}">
                <a16:creationId xmlns:a16="http://schemas.microsoft.com/office/drawing/2014/main" id="{D2763640-DCCC-988F-53E6-617CB542BBD0}"/>
              </a:ext>
            </a:extLst>
          </p:cNvPr>
          <p:cNvSpPr/>
          <p:nvPr/>
        </p:nvSpPr>
        <p:spPr>
          <a:xfrm>
            <a:off x="1473302" y="5787391"/>
            <a:ext cx="2942760" cy="361999"/>
          </a:xfrm>
          <a:prstGeom prst="roundRect">
            <a:avLst>
              <a:gd name="adj" fmla="val 37427"/>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28" name="TextBox 27">
            <a:extLst>
              <a:ext uri="{FF2B5EF4-FFF2-40B4-BE49-F238E27FC236}">
                <a16:creationId xmlns:a16="http://schemas.microsoft.com/office/drawing/2014/main" id="{53A95856-12E1-8C5F-5E1C-0CF7D72B7826}"/>
              </a:ext>
            </a:extLst>
          </p:cNvPr>
          <p:cNvSpPr txBox="1"/>
          <p:nvPr/>
        </p:nvSpPr>
        <p:spPr>
          <a:xfrm flipH="1">
            <a:off x="1492793" y="5797943"/>
            <a:ext cx="284343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Let us make the world a better</a:t>
            </a:r>
            <a:endParaRPr lang="en-CN" sz="1600" dirty="0">
              <a:latin typeface="Constantia" panose="02030602050306030303" pitchFamily="18" charset="0"/>
              <a:ea typeface="Klee Medium" panose="02020600000000000000" pitchFamily="18" charset="-128"/>
            </a:endParaRPr>
          </a:p>
        </p:txBody>
      </p:sp>
      <p:pic>
        <p:nvPicPr>
          <p:cNvPr id="30" name="Picture 2" descr="Bot Special Lineal color icon">
            <a:extLst>
              <a:ext uri="{FF2B5EF4-FFF2-40B4-BE49-F238E27FC236}">
                <a16:creationId xmlns:a16="http://schemas.microsoft.com/office/drawing/2014/main" id="{062B061E-A6FD-EAE1-DF3F-A436391277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749596" y="5209479"/>
            <a:ext cx="449370" cy="44937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72253BB-2174-C323-FD76-8FB6148FFC69}"/>
              </a:ext>
            </a:extLst>
          </p:cNvPr>
          <p:cNvSpPr txBox="1"/>
          <p:nvPr/>
        </p:nvSpPr>
        <p:spPr>
          <a:xfrm flipH="1">
            <a:off x="1544029" y="5359719"/>
            <a:ext cx="906056"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Input</a:t>
            </a:r>
            <a:endParaRPr lang="en-CN" sz="1600" b="1" dirty="0">
              <a:latin typeface="Constantia" panose="02030602050306030303" pitchFamily="18" charset="0"/>
              <a:ea typeface="Klee Medium" panose="02020600000000000000" pitchFamily="18" charset="-128"/>
            </a:endParaRPr>
          </a:p>
        </p:txBody>
      </p:sp>
      <p:sp>
        <p:nvSpPr>
          <p:cNvPr id="39" name="Freeform 38">
            <a:extLst>
              <a:ext uri="{FF2B5EF4-FFF2-40B4-BE49-F238E27FC236}">
                <a16:creationId xmlns:a16="http://schemas.microsoft.com/office/drawing/2014/main" id="{3E4C3852-021D-A023-6CEB-85FDD1F2F228}"/>
              </a:ext>
            </a:extLst>
          </p:cNvPr>
          <p:cNvSpPr/>
          <p:nvPr/>
        </p:nvSpPr>
        <p:spPr>
          <a:xfrm>
            <a:off x="2914512" y="5434164"/>
            <a:ext cx="775063" cy="348343"/>
          </a:xfrm>
          <a:custGeom>
            <a:avLst/>
            <a:gdLst>
              <a:gd name="connsiteX0" fmla="*/ 0 w 775063"/>
              <a:gd name="connsiteY0" fmla="*/ 348343 h 348343"/>
              <a:gd name="connsiteX1" fmla="*/ 148045 w 775063"/>
              <a:gd name="connsiteY1" fmla="*/ 60960 h 348343"/>
              <a:gd name="connsiteX2" fmla="*/ 775063 w 775063"/>
              <a:gd name="connsiteY2" fmla="*/ 0 h 348343"/>
            </a:gdLst>
            <a:ahLst/>
            <a:cxnLst>
              <a:cxn ang="0">
                <a:pos x="connsiteX0" y="connsiteY0"/>
              </a:cxn>
              <a:cxn ang="0">
                <a:pos x="connsiteX1" y="connsiteY1"/>
              </a:cxn>
              <a:cxn ang="0">
                <a:pos x="connsiteX2" y="connsiteY2"/>
              </a:cxn>
            </a:cxnLst>
            <a:rect l="l" t="t" r="r" b="b"/>
            <a:pathLst>
              <a:path w="775063" h="348343">
                <a:moveTo>
                  <a:pt x="0" y="348343"/>
                </a:moveTo>
                <a:cubicBezTo>
                  <a:pt x="9434" y="233680"/>
                  <a:pt x="18868" y="119017"/>
                  <a:pt x="148045" y="60960"/>
                </a:cubicBezTo>
                <a:cubicBezTo>
                  <a:pt x="277222" y="2903"/>
                  <a:pt x="526142" y="1451"/>
                  <a:pt x="775063" y="0"/>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4FE5E71A-B63A-53A3-F8C7-245B04A57AB2}"/>
              </a:ext>
            </a:extLst>
          </p:cNvPr>
          <p:cNvSpPr txBox="1"/>
          <p:nvPr/>
        </p:nvSpPr>
        <p:spPr>
          <a:xfrm flipH="1">
            <a:off x="4647356" y="4856318"/>
            <a:ext cx="2245999" cy="584775"/>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Question-Answer</a:t>
            </a:r>
            <a:r>
              <a:rPr lang="en-US" sz="1600" b="1" dirty="0">
                <a:latin typeface="Constantia" panose="02030602050306030303" pitchFamily="18" charset="0"/>
                <a:ea typeface="Klee Medium" panose="02020600000000000000" pitchFamily="18" charset="-128"/>
              </a:rPr>
              <a:t>: Next </a:t>
            </a:r>
            <a:r>
              <a:rPr lang="en-US" sz="1600" dirty="0">
                <a:latin typeface="Constantia" panose="02030602050306030303" pitchFamily="18" charset="0"/>
                <a:ea typeface="Klee Medium" panose="02020600000000000000" pitchFamily="18" charset="-128"/>
              </a:rPr>
              <a:t>Bag-of-Words</a:t>
            </a:r>
            <a:endParaRPr lang="en-CN" sz="1600" dirty="0">
              <a:latin typeface="Constantia" panose="02030602050306030303" pitchFamily="18" charset="0"/>
              <a:ea typeface="Klee Medium" panose="02020600000000000000" pitchFamily="18" charset="-128"/>
            </a:endParaRPr>
          </a:p>
        </p:txBody>
      </p:sp>
      <p:sp>
        <p:nvSpPr>
          <p:cNvPr id="41" name="TextBox 40">
            <a:extLst>
              <a:ext uri="{FF2B5EF4-FFF2-40B4-BE49-F238E27FC236}">
                <a16:creationId xmlns:a16="http://schemas.microsoft.com/office/drawing/2014/main" id="{16BC54DC-2A0B-D9F8-52F0-2175E3F86A09}"/>
              </a:ext>
            </a:extLst>
          </p:cNvPr>
          <p:cNvSpPr txBox="1"/>
          <p:nvPr/>
        </p:nvSpPr>
        <p:spPr>
          <a:xfrm flipH="1">
            <a:off x="4665143" y="5549946"/>
            <a:ext cx="2245999" cy="584775"/>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Paraphrasing</a:t>
            </a:r>
            <a:r>
              <a:rPr lang="en-US" sz="1600" b="1" dirty="0">
                <a:latin typeface="Constantia" panose="02030602050306030303" pitchFamily="18" charset="0"/>
                <a:ea typeface="Klee Medium" panose="02020600000000000000" pitchFamily="18" charset="-128"/>
              </a:rPr>
              <a:t>: </a:t>
            </a:r>
          </a:p>
          <a:p>
            <a:r>
              <a:rPr lang="en-US" sz="1600" b="1" dirty="0">
                <a:latin typeface="Constantia" panose="02030602050306030303" pitchFamily="18" charset="0"/>
                <a:ea typeface="Klee Medium" panose="02020600000000000000" pitchFamily="18" charset="-128"/>
              </a:rPr>
              <a:t>Self </a:t>
            </a:r>
            <a:r>
              <a:rPr lang="en-US" sz="1600" dirty="0">
                <a:latin typeface="Constantia" panose="02030602050306030303" pitchFamily="18" charset="0"/>
                <a:ea typeface="Klee Medium" panose="02020600000000000000" pitchFamily="18" charset="-128"/>
              </a:rPr>
              <a:t>Bag-of-Words</a:t>
            </a:r>
            <a:endParaRPr lang="en-CN" sz="1600" dirty="0">
              <a:latin typeface="Constantia" panose="02030602050306030303" pitchFamily="18" charset="0"/>
              <a:ea typeface="Klee Medium" panose="02020600000000000000" pitchFamily="18" charset="-128"/>
            </a:endParaRPr>
          </a:p>
        </p:txBody>
      </p:sp>
      <p:sp>
        <p:nvSpPr>
          <p:cNvPr id="42" name="Left Brace 41">
            <a:extLst>
              <a:ext uri="{FF2B5EF4-FFF2-40B4-BE49-F238E27FC236}">
                <a16:creationId xmlns:a16="http://schemas.microsoft.com/office/drawing/2014/main" id="{3B839D8B-0B56-8D05-76C1-A2F72ED72F0B}"/>
              </a:ext>
            </a:extLst>
          </p:cNvPr>
          <p:cNvSpPr/>
          <p:nvPr/>
        </p:nvSpPr>
        <p:spPr>
          <a:xfrm>
            <a:off x="4360138" y="5034793"/>
            <a:ext cx="297134" cy="796445"/>
          </a:xfrm>
          <a:prstGeom prst="leftBrace">
            <a:avLst>
              <a:gd name="adj1" fmla="val 34235"/>
              <a:gd name="adj2" fmla="val 50000"/>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709581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6"/>
            <a:ext cx="10662921" cy="1827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The method: </a:t>
            </a:r>
            <a:r>
              <a:rPr lang="en-US" altLang="zh-CN" sz="1800" dirty="0">
                <a:latin typeface="Microsoft YaHei UI" panose="020B0503020204020204" pitchFamily="34" charset="-122"/>
                <a:ea typeface="Microsoft YaHei UI" panose="020B0503020204020204" pitchFamily="34" charset="-122"/>
              </a:rPr>
              <a:t>continual</a:t>
            </a:r>
            <a:r>
              <a:rPr lang="en-US" altLang="zh-CN" sz="1800" b="1" dirty="0">
                <a:latin typeface="Microsoft YaHei UI" panose="020B0503020204020204" pitchFamily="34" charset="-122"/>
                <a:ea typeface="Microsoft YaHei UI" panose="020B0503020204020204" pitchFamily="34" charset="-122"/>
              </a:rPr>
              <a:t> language modeling </a:t>
            </a:r>
            <a:r>
              <a:rPr lang="en-US" altLang="zh-CN" sz="1800" dirty="0">
                <a:latin typeface="Microsoft YaHei UI" panose="020B0503020204020204" pitchFamily="34" charset="-122"/>
                <a:ea typeface="Microsoft YaHei UI" panose="020B0503020204020204" pitchFamily="34" charset="-122"/>
              </a:rPr>
              <a:t>in the form of two </a:t>
            </a:r>
            <a:r>
              <a:rPr lang="en-US" altLang="zh-CN" sz="1800" b="1" dirty="0">
                <a:latin typeface="Microsoft YaHei UI" panose="020B0503020204020204" pitchFamily="34" charset="-122"/>
                <a:ea typeface="Microsoft YaHei UI" panose="020B0503020204020204" pitchFamily="34" charset="-122"/>
              </a:rPr>
              <a:t>pretext tasks</a:t>
            </a:r>
          </a:p>
          <a:p>
            <a:pPr>
              <a:spcBef>
                <a:spcPts val="600"/>
              </a:spcBef>
            </a:pPr>
            <a:r>
              <a:rPr lang="en-US" altLang="zh-CN" sz="1800" b="1" dirty="0">
                <a:latin typeface="Microsoft YaHei UI" panose="020B0503020204020204" pitchFamily="34" charset="-122"/>
                <a:ea typeface="Microsoft YaHei UI" panose="020B0503020204020204" pitchFamily="34" charset="-122"/>
              </a:rPr>
              <a:t>EBAE</a:t>
            </a:r>
            <a:r>
              <a:rPr lang="en-US" altLang="zh-CN" sz="1800" dirty="0">
                <a:latin typeface="Microsoft YaHei UI" panose="020B0503020204020204" pitchFamily="34" charset="-122"/>
                <a:ea typeface="Microsoft YaHei UI" panose="020B0503020204020204" pitchFamily="34" charset="-122"/>
              </a:rPr>
              <a:t>: embedding-based </a:t>
            </a:r>
            <a:r>
              <a:rPr lang="en-US" altLang="zh-CN" sz="1800" u="sng" dirty="0">
                <a:latin typeface="Microsoft YaHei UI" panose="020B0503020204020204" pitchFamily="34" charset="-122"/>
                <a:ea typeface="Microsoft YaHei UI" panose="020B0503020204020204" pitchFamily="34" charset="-122"/>
              </a:rPr>
              <a:t>auto-encoding</a:t>
            </a:r>
            <a:r>
              <a:rPr lang="en-US" altLang="zh-CN" sz="1800" dirty="0">
                <a:latin typeface="Microsoft YaHei UI" panose="020B0503020204020204" pitchFamily="34" charset="-122"/>
                <a:ea typeface="Microsoft YaHei UI" panose="020B0503020204020204" pitchFamily="34" charset="-122"/>
              </a:rPr>
              <a:t>, predicting BoW for the input sentence</a:t>
            </a:r>
            <a:endParaRPr lang="en-US" altLang="zh-CN" sz="1800" u="sng" dirty="0">
              <a:latin typeface="Microsoft YaHei UI" panose="020B0503020204020204" pitchFamily="34" charset="-122"/>
              <a:ea typeface="Microsoft YaHei UI" panose="020B0503020204020204" pitchFamily="34" charset="-122"/>
            </a:endParaRPr>
          </a:p>
          <a:p>
            <a:pPr>
              <a:spcBef>
                <a:spcPts val="600"/>
              </a:spcBef>
            </a:pPr>
            <a:r>
              <a:rPr lang="en-US" altLang="zh-CN" sz="1800" b="1" dirty="0">
                <a:latin typeface="Microsoft YaHei UI" panose="020B0503020204020204" pitchFamily="34" charset="-122"/>
                <a:ea typeface="Microsoft YaHei UI" panose="020B0503020204020204" pitchFamily="34" charset="-122"/>
              </a:rPr>
              <a:t>EBAR</a:t>
            </a:r>
            <a:r>
              <a:rPr lang="en-US" altLang="zh-CN" sz="1800" dirty="0">
                <a:latin typeface="Microsoft YaHei UI" panose="020B0503020204020204" pitchFamily="34" charset="-122"/>
                <a:ea typeface="Microsoft YaHei UI" panose="020B0503020204020204" pitchFamily="34" charset="-122"/>
              </a:rPr>
              <a:t>: embedding-based </a:t>
            </a:r>
            <a:r>
              <a:rPr lang="en-US" altLang="zh-CN" sz="1800" u="sng" dirty="0">
                <a:latin typeface="Microsoft YaHei UI" panose="020B0503020204020204" pitchFamily="34" charset="-122"/>
                <a:ea typeface="Microsoft YaHei UI" panose="020B0503020204020204" pitchFamily="34" charset="-122"/>
              </a:rPr>
              <a:t>auto-regression</a:t>
            </a:r>
            <a:r>
              <a:rPr lang="en-US" altLang="zh-CN" sz="1800" dirty="0">
                <a:latin typeface="Microsoft YaHei UI" panose="020B0503020204020204" pitchFamily="34" charset="-122"/>
                <a:ea typeface="Microsoft YaHei UI" panose="020B0503020204020204" pitchFamily="34" charset="-122"/>
              </a:rPr>
              <a:t>, predicting BoW for the next sentence</a:t>
            </a:r>
          </a:p>
          <a:p>
            <a:pPr>
              <a:spcBef>
                <a:spcPts val="600"/>
              </a:spcBef>
            </a:pPr>
            <a:r>
              <a:rPr lang="en-US" altLang="zh-CN" sz="1800" dirty="0">
                <a:latin typeface="Microsoft YaHei UI" panose="020B0503020204020204" pitchFamily="34" charset="-122"/>
                <a:ea typeface="Microsoft YaHei UI" panose="020B0503020204020204" pitchFamily="34" charset="-122"/>
              </a:rPr>
              <a:t>Running directly on </a:t>
            </a:r>
            <a:r>
              <a:rPr lang="en-US" altLang="zh-CN" sz="1800" u="sng" dirty="0">
                <a:latin typeface="Microsoft YaHei UI" panose="020B0503020204020204" pitchFamily="34" charset="-122"/>
                <a:ea typeface="Microsoft YaHei UI" panose="020B0503020204020204" pitchFamily="34" charset="-122"/>
              </a:rPr>
              <a:t>Wikipedia</a:t>
            </a:r>
            <a:r>
              <a:rPr lang="en-US" altLang="zh-CN" sz="1800" dirty="0">
                <a:latin typeface="Microsoft YaHei UI" panose="020B0503020204020204" pitchFamily="34" charset="-122"/>
                <a:ea typeface="Microsoft YaHei UI" panose="020B0503020204020204" pitchFamily="34" charset="-122"/>
              </a:rPr>
              <a:t> corpus</a:t>
            </a:r>
          </a:p>
          <a:p>
            <a:pPr>
              <a:spcBef>
                <a:spcPts val="600"/>
              </a:spcBef>
            </a:pPr>
            <a:r>
              <a:rPr lang="en-US" altLang="zh-CN" sz="1800" dirty="0">
                <a:latin typeface="Microsoft YaHei UI" panose="020B0503020204020204" pitchFamily="34" charset="-122"/>
                <a:ea typeface="Microsoft YaHei UI" panose="020B0503020204020204" pitchFamily="34" charset="-122"/>
              </a:rPr>
              <a:t>Fully </a:t>
            </a:r>
            <a:r>
              <a:rPr lang="en-US" altLang="zh-CN" sz="1800" u="sng" dirty="0">
                <a:latin typeface="Microsoft YaHei UI" panose="020B0503020204020204" pitchFamily="34" charset="-122"/>
                <a:ea typeface="Microsoft YaHei UI" panose="020B0503020204020204" pitchFamily="34" charset="-122"/>
              </a:rPr>
              <a:t>compatible</a:t>
            </a:r>
            <a:r>
              <a:rPr lang="en-US" altLang="zh-CN" sz="1800" dirty="0">
                <a:latin typeface="Microsoft YaHei UI" panose="020B0503020204020204" pitchFamily="34" charset="-122"/>
                <a:ea typeface="Microsoft YaHei UI" panose="020B0503020204020204" pitchFamily="34" charset="-122"/>
              </a:rPr>
              <a:t> with the the language modeling pre-training pipeline</a:t>
            </a:r>
          </a:p>
        </p:txBody>
      </p:sp>
      <p:grpSp>
        <p:nvGrpSpPr>
          <p:cNvPr id="3" name="Group 2">
            <a:extLst>
              <a:ext uri="{FF2B5EF4-FFF2-40B4-BE49-F238E27FC236}">
                <a16:creationId xmlns:a16="http://schemas.microsoft.com/office/drawing/2014/main" id="{7626B6B5-B3B7-8BEA-DCE0-2230C17D7AEA}"/>
              </a:ext>
            </a:extLst>
          </p:cNvPr>
          <p:cNvGrpSpPr/>
          <p:nvPr/>
        </p:nvGrpSpPr>
        <p:grpSpPr>
          <a:xfrm>
            <a:off x="2127737" y="4721662"/>
            <a:ext cx="834407" cy="811950"/>
            <a:chOff x="8298622" y="4293031"/>
            <a:chExt cx="539894" cy="543419"/>
          </a:xfrm>
        </p:grpSpPr>
        <p:pic>
          <p:nvPicPr>
            <p:cNvPr id="4" name="Picture 3" descr="Document Icons Responsive Color 128px icon">
              <a:extLst>
                <a:ext uri="{FF2B5EF4-FFF2-40B4-BE49-F238E27FC236}">
                  <a16:creationId xmlns:a16="http://schemas.microsoft.com/office/drawing/2014/main" id="{F18C0BEE-6CD2-47CC-633F-AF0655F9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009" y="4293031"/>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ocument Icons Responsive Color 128px icon">
              <a:extLst>
                <a:ext uri="{FF2B5EF4-FFF2-40B4-BE49-F238E27FC236}">
                  <a16:creationId xmlns:a16="http://schemas.microsoft.com/office/drawing/2014/main" id="{7C6778CE-D237-0FEE-92C8-0D075B71D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041" y="4323533"/>
              <a:ext cx="478507" cy="478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cument Icons Responsive Color 128px icon">
              <a:extLst>
                <a:ext uri="{FF2B5EF4-FFF2-40B4-BE49-F238E27FC236}">
                  <a16:creationId xmlns:a16="http://schemas.microsoft.com/office/drawing/2014/main" id="{A9A015E2-76D9-3F6E-7413-262FBE971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622" y="4357943"/>
              <a:ext cx="478507" cy="4785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Wikipedia Logo, symbol, meaning, history, PNG, brand">
            <a:extLst>
              <a:ext uri="{FF2B5EF4-FFF2-40B4-BE49-F238E27FC236}">
                <a16:creationId xmlns:a16="http://schemas.microsoft.com/office/drawing/2014/main" id="{3291B372-0A0E-53CF-B414-8F51ADC077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33" r="21866"/>
          <a:stretch/>
        </p:blipFill>
        <p:spPr bwMode="auto">
          <a:xfrm>
            <a:off x="863581" y="4802258"/>
            <a:ext cx="919279" cy="946317"/>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D338B5E3-EBEC-18E8-B34D-D5EE274C10B8}"/>
              </a:ext>
            </a:extLst>
          </p:cNvPr>
          <p:cNvSpPr/>
          <p:nvPr/>
        </p:nvSpPr>
        <p:spPr>
          <a:xfrm>
            <a:off x="3401895" y="4273222"/>
            <a:ext cx="821418" cy="187947"/>
          </a:xfrm>
          <a:prstGeom prst="roundRect">
            <a:avLst>
              <a:gd name="adj" fmla="val 0"/>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1" name="Rounded Rectangle 10">
            <a:extLst>
              <a:ext uri="{FF2B5EF4-FFF2-40B4-BE49-F238E27FC236}">
                <a16:creationId xmlns:a16="http://schemas.microsoft.com/office/drawing/2014/main" id="{5DB9D08C-56CE-82B8-1F2F-206855CBDF43}"/>
              </a:ext>
            </a:extLst>
          </p:cNvPr>
          <p:cNvSpPr/>
          <p:nvPr/>
        </p:nvSpPr>
        <p:spPr>
          <a:xfrm>
            <a:off x="3401895" y="4630703"/>
            <a:ext cx="821418" cy="187947"/>
          </a:xfrm>
          <a:prstGeom prst="roundRect">
            <a:avLst>
              <a:gd name="adj" fmla="val 0"/>
            </a:avLst>
          </a:prstGeom>
          <a:solidFill>
            <a:srgbClr val="C00000">
              <a:alpha val="4988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2" name="Rounded Rectangle 11">
            <a:extLst>
              <a:ext uri="{FF2B5EF4-FFF2-40B4-BE49-F238E27FC236}">
                <a16:creationId xmlns:a16="http://schemas.microsoft.com/office/drawing/2014/main" id="{757F5D4E-0034-BD8B-528D-D088E801C384}"/>
              </a:ext>
            </a:extLst>
          </p:cNvPr>
          <p:cNvSpPr/>
          <p:nvPr/>
        </p:nvSpPr>
        <p:spPr>
          <a:xfrm>
            <a:off x="3401895" y="4988184"/>
            <a:ext cx="821418" cy="187947"/>
          </a:xfrm>
          <a:prstGeom prst="roundRect">
            <a:avLst>
              <a:gd name="adj" fmla="val 0"/>
            </a:avLst>
          </a:prstGeom>
          <a:solidFill>
            <a:srgbClr val="1E43FF">
              <a:alpha val="50072"/>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3" name="Rounded Rectangle 12">
            <a:extLst>
              <a:ext uri="{FF2B5EF4-FFF2-40B4-BE49-F238E27FC236}">
                <a16:creationId xmlns:a16="http://schemas.microsoft.com/office/drawing/2014/main" id="{7AF15F15-388A-C755-EF1C-D4BCC26E5AB7}"/>
              </a:ext>
            </a:extLst>
          </p:cNvPr>
          <p:cNvSpPr/>
          <p:nvPr/>
        </p:nvSpPr>
        <p:spPr>
          <a:xfrm>
            <a:off x="3401895" y="5345665"/>
            <a:ext cx="821418" cy="187947"/>
          </a:xfrm>
          <a:prstGeom prst="roundRect">
            <a:avLst>
              <a:gd name="adj" fmla="val 0"/>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4" name="Rounded Rectangle 13">
            <a:extLst>
              <a:ext uri="{FF2B5EF4-FFF2-40B4-BE49-F238E27FC236}">
                <a16:creationId xmlns:a16="http://schemas.microsoft.com/office/drawing/2014/main" id="{917DEA79-22F3-7B5B-25B8-10B4C5FF2106}"/>
              </a:ext>
            </a:extLst>
          </p:cNvPr>
          <p:cNvSpPr/>
          <p:nvPr/>
        </p:nvSpPr>
        <p:spPr>
          <a:xfrm>
            <a:off x="3401895" y="5703146"/>
            <a:ext cx="821418" cy="187947"/>
          </a:xfrm>
          <a:prstGeom prst="roundRect">
            <a:avLst>
              <a:gd name="adj" fmla="val 0"/>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cxnSp>
        <p:nvCxnSpPr>
          <p:cNvPr id="15" name="Straight Connector 14">
            <a:extLst>
              <a:ext uri="{FF2B5EF4-FFF2-40B4-BE49-F238E27FC236}">
                <a16:creationId xmlns:a16="http://schemas.microsoft.com/office/drawing/2014/main" id="{391C1095-64F5-CB56-2F2A-19689A825332}"/>
              </a:ext>
            </a:extLst>
          </p:cNvPr>
          <p:cNvCxnSpPr>
            <a:cxnSpLocks/>
            <a:stCxn id="10" idx="1"/>
          </p:cNvCxnSpPr>
          <p:nvPr/>
        </p:nvCxnSpPr>
        <p:spPr>
          <a:xfrm flipH="1">
            <a:off x="2660998" y="4367196"/>
            <a:ext cx="740897" cy="77762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E3D8E1-22E5-D438-F2E5-64ADCCBD382F}"/>
              </a:ext>
            </a:extLst>
          </p:cNvPr>
          <p:cNvCxnSpPr>
            <a:cxnSpLocks/>
            <a:stCxn id="11" idx="1"/>
          </p:cNvCxnSpPr>
          <p:nvPr/>
        </p:nvCxnSpPr>
        <p:spPr>
          <a:xfrm flipH="1">
            <a:off x="2660998" y="4724677"/>
            <a:ext cx="740897" cy="42014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06F487-F2F6-9BBE-591D-0660428AC155}"/>
              </a:ext>
            </a:extLst>
          </p:cNvPr>
          <p:cNvCxnSpPr>
            <a:cxnSpLocks/>
            <a:stCxn id="12" idx="1"/>
          </p:cNvCxnSpPr>
          <p:nvPr/>
        </p:nvCxnSpPr>
        <p:spPr>
          <a:xfrm flipH="1">
            <a:off x="2660998" y="5082158"/>
            <a:ext cx="740897" cy="504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2EA8F5-4FB3-E48A-7B9D-A7AE00C1120E}"/>
              </a:ext>
            </a:extLst>
          </p:cNvPr>
          <p:cNvCxnSpPr>
            <a:cxnSpLocks/>
            <a:stCxn id="13" idx="1"/>
          </p:cNvCxnSpPr>
          <p:nvPr/>
        </p:nvCxnSpPr>
        <p:spPr>
          <a:xfrm flipH="1" flipV="1">
            <a:off x="2660998" y="5131264"/>
            <a:ext cx="740897" cy="30837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86C77D-CE5C-0888-0C76-67422CFB2BF7}"/>
              </a:ext>
            </a:extLst>
          </p:cNvPr>
          <p:cNvCxnSpPr>
            <a:cxnSpLocks/>
            <a:stCxn id="14" idx="1"/>
          </p:cNvCxnSpPr>
          <p:nvPr/>
        </p:nvCxnSpPr>
        <p:spPr>
          <a:xfrm flipH="1" flipV="1">
            <a:off x="2660998" y="5131264"/>
            <a:ext cx="740897" cy="66585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A9FAB2-A429-D780-9ACD-333BBA9A0E96}"/>
              </a:ext>
            </a:extLst>
          </p:cNvPr>
          <p:cNvSpPr txBox="1"/>
          <p:nvPr/>
        </p:nvSpPr>
        <p:spPr>
          <a:xfrm>
            <a:off x="5155096" y="5662478"/>
            <a:ext cx="2792141" cy="645194"/>
          </a:xfrm>
          <a:prstGeom prst="rect">
            <a:avLst/>
          </a:prstGeom>
          <a:solidFill>
            <a:schemeClr val="bg2"/>
          </a:solidFill>
        </p:spPr>
        <p:txBody>
          <a:bodyPr wrap="square" rtlCol="0">
            <a:spAutoFit/>
          </a:bodyPr>
          <a:lstStyle/>
          <a:p>
            <a:endParaRPr lang="en-CN" dirty="0"/>
          </a:p>
        </p:txBody>
      </p:sp>
      <p:sp>
        <p:nvSpPr>
          <p:cNvPr id="44" name="Rounded Rectangle 43">
            <a:extLst>
              <a:ext uri="{FF2B5EF4-FFF2-40B4-BE49-F238E27FC236}">
                <a16:creationId xmlns:a16="http://schemas.microsoft.com/office/drawing/2014/main" id="{1DB40340-C2A3-D416-9438-8B1BEF96D012}"/>
              </a:ext>
            </a:extLst>
          </p:cNvPr>
          <p:cNvSpPr/>
          <p:nvPr/>
        </p:nvSpPr>
        <p:spPr>
          <a:xfrm>
            <a:off x="4982498" y="3438689"/>
            <a:ext cx="3068173" cy="3004360"/>
          </a:xfrm>
          <a:prstGeom prst="roundRect">
            <a:avLst>
              <a:gd name="adj" fmla="val 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45" name="TextBox 44">
            <a:extLst>
              <a:ext uri="{FF2B5EF4-FFF2-40B4-BE49-F238E27FC236}">
                <a16:creationId xmlns:a16="http://schemas.microsoft.com/office/drawing/2014/main" id="{44082214-CA81-9C4D-2714-5454ECFF2971}"/>
              </a:ext>
            </a:extLst>
          </p:cNvPr>
          <p:cNvSpPr txBox="1"/>
          <p:nvPr/>
        </p:nvSpPr>
        <p:spPr>
          <a:xfrm flipH="1">
            <a:off x="5207582" y="3530114"/>
            <a:ext cx="2630259"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EBAE: Input prompt</a:t>
            </a:r>
            <a:endParaRPr lang="en-CN" sz="1600" b="1" u="sng" dirty="0">
              <a:latin typeface="Constantia" panose="02030602050306030303" pitchFamily="18" charset="0"/>
              <a:ea typeface="Klee Medium" panose="02020600000000000000" pitchFamily="18" charset="-128"/>
            </a:endParaRPr>
          </a:p>
        </p:txBody>
      </p:sp>
      <p:sp>
        <p:nvSpPr>
          <p:cNvPr id="46" name="TextBox 45">
            <a:extLst>
              <a:ext uri="{FF2B5EF4-FFF2-40B4-BE49-F238E27FC236}">
                <a16:creationId xmlns:a16="http://schemas.microsoft.com/office/drawing/2014/main" id="{47163BE7-4378-514E-908A-A24E66F559F9}"/>
              </a:ext>
            </a:extLst>
          </p:cNvPr>
          <p:cNvSpPr txBox="1"/>
          <p:nvPr/>
        </p:nvSpPr>
        <p:spPr>
          <a:xfrm>
            <a:off x="5155096" y="3909996"/>
            <a:ext cx="2792141" cy="1377608"/>
          </a:xfrm>
          <a:prstGeom prst="rect">
            <a:avLst/>
          </a:prstGeom>
          <a:solidFill>
            <a:schemeClr val="bg2"/>
          </a:solidFill>
        </p:spPr>
        <p:txBody>
          <a:bodyPr wrap="square" rtlCol="0">
            <a:spAutoFit/>
          </a:bodyPr>
          <a:lstStyle/>
          <a:p>
            <a:endParaRPr lang="en-CN" dirty="0"/>
          </a:p>
        </p:txBody>
      </p:sp>
      <p:sp>
        <p:nvSpPr>
          <p:cNvPr id="47" name="TextBox 46">
            <a:extLst>
              <a:ext uri="{FF2B5EF4-FFF2-40B4-BE49-F238E27FC236}">
                <a16:creationId xmlns:a16="http://schemas.microsoft.com/office/drawing/2014/main" id="{4D013130-D024-CFB4-C3D9-72B4FA263051}"/>
              </a:ext>
            </a:extLst>
          </p:cNvPr>
          <p:cNvSpPr txBox="1"/>
          <p:nvPr/>
        </p:nvSpPr>
        <p:spPr>
          <a:xfrm flipH="1">
            <a:off x="5257344" y="3903281"/>
            <a:ext cx="2522280"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The is the input sentence:</a:t>
            </a:r>
            <a:endParaRPr lang="en-CN" sz="1600" dirty="0">
              <a:latin typeface="Constantia" panose="02030602050306030303" pitchFamily="18" charset="0"/>
              <a:ea typeface="Klee Medium" panose="02020600000000000000" pitchFamily="18" charset="-128"/>
            </a:endParaRPr>
          </a:p>
        </p:txBody>
      </p:sp>
      <p:sp>
        <p:nvSpPr>
          <p:cNvPr id="48" name="Rounded Rectangle 47">
            <a:extLst>
              <a:ext uri="{FF2B5EF4-FFF2-40B4-BE49-F238E27FC236}">
                <a16:creationId xmlns:a16="http://schemas.microsoft.com/office/drawing/2014/main" id="{607233A6-1696-3DD8-DFD6-DFCD92166BAC}"/>
              </a:ext>
            </a:extLst>
          </p:cNvPr>
          <p:cNvSpPr/>
          <p:nvPr/>
        </p:nvSpPr>
        <p:spPr>
          <a:xfrm>
            <a:off x="5320697" y="4282400"/>
            <a:ext cx="24589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49" name="TextBox 48">
            <a:extLst>
              <a:ext uri="{FF2B5EF4-FFF2-40B4-BE49-F238E27FC236}">
                <a16:creationId xmlns:a16="http://schemas.microsoft.com/office/drawing/2014/main" id="{DD444B90-ACDB-ACE3-F9B6-C74E546E943F}"/>
              </a:ext>
            </a:extLst>
          </p:cNvPr>
          <p:cNvSpPr txBox="1"/>
          <p:nvPr/>
        </p:nvSpPr>
        <p:spPr>
          <a:xfrm flipH="1">
            <a:off x="5340189" y="4292952"/>
            <a:ext cx="234660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Input: {</a:t>
            </a:r>
            <a:r>
              <a:rPr lang="en-US" sz="1600" dirty="0">
                <a:solidFill>
                  <a:srgbClr val="C00000"/>
                </a:solidFill>
                <a:latin typeface="Constantia" panose="02030602050306030303" pitchFamily="18" charset="0"/>
                <a:ea typeface="Klee Medium" panose="02020600000000000000" pitchFamily="18" charset="-128"/>
              </a:rPr>
              <a:t>Input</a:t>
            </a:r>
            <a:r>
              <a:rPr lang="en-US" sz="1600"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sp>
        <p:nvSpPr>
          <p:cNvPr id="50" name="TextBox 49">
            <a:extLst>
              <a:ext uri="{FF2B5EF4-FFF2-40B4-BE49-F238E27FC236}">
                <a16:creationId xmlns:a16="http://schemas.microsoft.com/office/drawing/2014/main" id="{5BDA43E5-E72D-588D-CBAB-2630E44B5271}"/>
              </a:ext>
            </a:extLst>
          </p:cNvPr>
          <p:cNvSpPr txBox="1"/>
          <p:nvPr/>
        </p:nvSpPr>
        <p:spPr>
          <a:xfrm flipH="1">
            <a:off x="5252352" y="4678673"/>
            <a:ext cx="2635251"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Now, please recite the input sentence:</a:t>
            </a:r>
            <a:endParaRPr lang="en-CN" sz="1600" dirty="0">
              <a:latin typeface="Constantia" panose="02030602050306030303" pitchFamily="18" charset="0"/>
              <a:ea typeface="Klee Medium" panose="02020600000000000000" pitchFamily="18" charset="-128"/>
            </a:endParaRPr>
          </a:p>
        </p:txBody>
      </p:sp>
      <p:sp>
        <p:nvSpPr>
          <p:cNvPr id="51" name="Rounded Rectangle 50">
            <a:extLst>
              <a:ext uri="{FF2B5EF4-FFF2-40B4-BE49-F238E27FC236}">
                <a16:creationId xmlns:a16="http://schemas.microsoft.com/office/drawing/2014/main" id="{16CFB109-5DE0-FC18-3545-B1AE59115B91}"/>
              </a:ext>
            </a:extLst>
          </p:cNvPr>
          <p:cNvSpPr/>
          <p:nvPr/>
        </p:nvSpPr>
        <p:spPr>
          <a:xfrm>
            <a:off x="5320697" y="5805690"/>
            <a:ext cx="24589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52" name="TextBox 51">
            <a:extLst>
              <a:ext uri="{FF2B5EF4-FFF2-40B4-BE49-F238E27FC236}">
                <a16:creationId xmlns:a16="http://schemas.microsoft.com/office/drawing/2014/main" id="{787D89D1-3E97-F037-CEF6-510DA1C497CA}"/>
              </a:ext>
            </a:extLst>
          </p:cNvPr>
          <p:cNvSpPr txBox="1"/>
          <p:nvPr/>
        </p:nvSpPr>
        <p:spPr>
          <a:xfrm flipH="1">
            <a:off x="5340189" y="5816242"/>
            <a:ext cx="2346609" cy="338554"/>
          </a:xfrm>
          <a:prstGeom prst="rect">
            <a:avLst/>
          </a:prstGeom>
          <a:noFill/>
        </p:spPr>
        <p:txBody>
          <a:bodyPr wrap="square" rtlCol="0">
            <a:spAutoFit/>
          </a:bodyPr>
          <a:lstStyle/>
          <a:p>
            <a:r>
              <a:rPr lang="en-US" sz="1600" dirty="0">
                <a:solidFill>
                  <a:srgbClr val="C00000"/>
                </a:solidFill>
                <a:latin typeface="Constantia" panose="02030602050306030303" pitchFamily="18" charset="0"/>
                <a:ea typeface="Klee Medium" panose="02020600000000000000" pitchFamily="18" charset="-128"/>
              </a:rPr>
              <a:t>Self BoW</a:t>
            </a:r>
            <a:endParaRPr lang="en-CN" sz="1600" dirty="0">
              <a:solidFill>
                <a:srgbClr val="C00000"/>
              </a:solidFill>
              <a:latin typeface="Constantia" panose="02030602050306030303" pitchFamily="18" charset="0"/>
              <a:ea typeface="Klee Medium" panose="02020600000000000000" pitchFamily="18" charset="-128"/>
            </a:endParaRPr>
          </a:p>
        </p:txBody>
      </p:sp>
      <p:sp>
        <p:nvSpPr>
          <p:cNvPr id="53" name="TextBox 52">
            <a:extLst>
              <a:ext uri="{FF2B5EF4-FFF2-40B4-BE49-F238E27FC236}">
                <a16:creationId xmlns:a16="http://schemas.microsoft.com/office/drawing/2014/main" id="{44078622-2574-C58F-4989-81088CB03116}"/>
              </a:ext>
            </a:extLst>
          </p:cNvPr>
          <p:cNvSpPr txBox="1"/>
          <p:nvPr/>
        </p:nvSpPr>
        <p:spPr>
          <a:xfrm flipH="1">
            <a:off x="5257343" y="5309891"/>
            <a:ext cx="2630259"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Target output</a:t>
            </a:r>
            <a:endParaRPr lang="en-CN" sz="1600" b="1" u="sng" dirty="0">
              <a:latin typeface="Constantia" panose="02030602050306030303" pitchFamily="18" charset="0"/>
              <a:ea typeface="Klee Medium" panose="02020600000000000000" pitchFamily="18" charset="-128"/>
            </a:endParaRPr>
          </a:p>
        </p:txBody>
      </p:sp>
      <p:sp>
        <p:nvSpPr>
          <p:cNvPr id="54" name="TextBox 53">
            <a:extLst>
              <a:ext uri="{FF2B5EF4-FFF2-40B4-BE49-F238E27FC236}">
                <a16:creationId xmlns:a16="http://schemas.microsoft.com/office/drawing/2014/main" id="{18038CD8-76F4-F482-4A0B-BB0F2F61B9AA}"/>
              </a:ext>
            </a:extLst>
          </p:cNvPr>
          <p:cNvSpPr txBox="1"/>
          <p:nvPr/>
        </p:nvSpPr>
        <p:spPr>
          <a:xfrm>
            <a:off x="8655782" y="5662478"/>
            <a:ext cx="2792141" cy="645194"/>
          </a:xfrm>
          <a:prstGeom prst="rect">
            <a:avLst/>
          </a:prstGeom>
          <a:solidFill>
            <a:schemeClr val="bg2"/>
          </a:solidFill>
        </p:spPr>
        <p:txBody>
          <a:bodyPr wrap="square" rtlCol="0">
            <a:spAutoFit/>
          </a:bodyPr>
          <a:lstStyle/>
          <a:p>
            <a:endParaRPr lang="en-CN" dirty="0"/>
          </a:p>
        </p:txBody>
      </p:sp>
      <p:sp>
        <p:nvSpPr>
          <p:cNvPr id="55" name="Rounded Rectangle 54">
            <a:extLst>
              <a:ext uri="{FF2B5EF4-FFF2-40B4-BE49-F238E27FC236}">
                <a16:creationId xmlns:a16="http://schemas.microsoft.com/office/drawing/2014/main" id="{8A2E210A-7B60-0823-283E-BB93EDDB9CA1}"/>
              </a:ext>
            </a:extLst>
          </p:cNvPr>
          <p:cNvSpPr/>
          <p:nvPr/>
        </p:nvSpPr>
        <p:spPr>
          <a:xfrm>
            <a:off x="8483184" y="3438689"/>
            <a:ext cx="3068173" cy="3004360"/>
          </a:xfrm>
          <a:prstGeom prst="roundRect">
            <a:avLst>
              <a:gd name="adj" fmla="val 0"/>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56" name="TextBox 55">
            <a:extLst>
              <a:ext uri="{FF2B5EF4-FFF2-40B4-BE49-F238E27FC236}">
                <a16:creationId xmlns:a16="http://schemas.microsoft.com/office/drawing/2014/main" id="{83B1CC00-B0FC-8668-36B0-CEF6E139BCA4}"/>
              </a:ext>
            </a:extLst>
          </p:cNvPr>
          <p:cNvSpPr txBox="1"/>
          <p:nvPr/>
        </p:nvSpPr>
        <p:spPr>
          <a:xfrm flipH="1">
            <a:off x="8708268" y="3530114"/>
            <a:ext cx="2630259"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EBAR: Input prompt</a:t>
            </a:r>
            <a:endParaRPr lang="en-CN" sz="1600" b="1" u="sng" dirty="0">
              <a:latin typeface="Constantia" panose="02030602050306030303" pitchFamily="18" charset="0"/>
              <a:ea typeface="Klee Medium" panose="02020600000000000000" pitchFamily="18" charset="-128"/>
            </a:endParaRPr>
          </a:p>
        </p:txBody>
      </p:sp>
      <p:sp>
        <p:nvSpPr>
          <p:cNvPr id="57" name="TextBox 56">
            <a:extLst>
              <a:ext uri="{FF2B5EF4-FFF2-40B4-BE49-F238E27FC236}">
                <a16:creationId xmlns:a16="http://schemas.microsoft.com/office/drawing/2014/main" id="{9001C4BE-71BA-2F19-5F7E-ED84715CC22A}"/>
              </a:ext>
            </a:extLst>
          </p:cNvPr>
          <p:cNvSpPr txBox="1"/>
          <p:nvPr/>
        </p:nvSpPr>
        <p:spPr>
          <a:xfrm>
            <a:off x="8655782" y="3909996"/>
            <a:ext cx="2792141" cy="1377608"/>
          </a:xfrm>
          <a:prstGeom prst="rect">
            <a:avLst/>
          </a:prstGeom>
          <a:solidFill>
            <a:schemeClr val="bg2"/>
          </a:solidFill>
        </p:spPr>
        <p:txBody>
          <a:bodyPr wrap="square" rtlCol="0">
            <a:spAutoFit/>
          </a:bodyPr>
          <a:lstStyle/>
          <a:p>
            <a:endParaRPr lang="en-CN" dirty="0"/>
          </a:p>
        </p:txBody>
      </p:sp>
      <p:sp>
        <p:nvSpPr>
          <p:cNvPr id="58" name="TextBox 57">
            <a:extLst>
              <a:ext uri="{FF2B5EF4-FFF2-40B4-BE49-F238E27FC236}">
                <a16:creationId xmlns:a16="http://schemas.microsoft.com/office/drawing/2014/main" id="{A6C31B58-B898-0702-8BC0-46DB2D901A2D}"/>
              </a:ext>
            </a:extLst>
          </p:cNvPr>
          <p:cNvSpPr txBox="1"/>
          <p:nvPr/>
        </p:nvSpPr>
        <p:spPr>
          <a:xfrm flipH="1">
            <a:off x="8758030" y="3903281"/>
            <a:ext cx="2522280"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The is the input sentence:</a:t>
            </a:r>
            <a:endParaRPr lang="en-CN" sz="1600" dirty="0">
              <a:latin typeface="Constantia" panose="02030602050306030303" pitchFamily="18" charset="0"/>
              <a:ea typeface="Klee Medium" panose="02020600000000000000" pitchFamily="18" charset="-128"/>
            </a:endParaRPr>
          </a:p>
        </p:txBody>
      </p:sp>
      <p:sp>
        <p:nvSpPr>
          <p:cNvPr id="59" name="Rounded Rectangle 58">
            <a:extLst>
              <a:ext uri="{FF2B5EF4-FFF2-40B4-BE49-F238E27FC236}">
                <a16:creationId xmlns:a16="http://schemas.microsoft.com/office/drawing/2014/main" id="{086540A2-F2DB-AC06-1EA7-F7EE0A6642A1}"/>
              </a:ext>
            </a:extLst>
          </p:cNvPr>
          <p:cNvSpPr/>
          <p:nvPr/>
        </p:nvSpPr>
        <p:spPr>
          <a:xfrm>
            <a:off x="8821383" y="4282400"/>
            <a:ext cx="24589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0" name="TextBox 59">
            <a:extLst>
              <a:ext uri="{FF2B5EF4-FFF2-40B4-BE49-F238E27FC236}">
                <a16:creationId xmlns:a16="http://schemas.microsoft.com/office/drawing/2014/main" id="{9E7C6A50-013B-BF4F-B5CA-8C34E700AD2A}"/>
              </a:ext>
            </a:extLst>
          </p:cNvPr>
          <p:cNvSpPr txBox="1"/>
          <p:nvPr/>
        </p:nvSpPr>
        <p:spPr>
          <a:xfrm flipH="1">
            <a:off x="8840875" y="4292952"/>
            <a:ext cx="2346609" cy="338554"/>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Input: {</a:t>
            </a:r>
            <a:r>
              <a:rPr lang="en-US" sz="1600" dirty="0">
                <a:solidFill>
                  <a:srgbClr val="C00000"/>
                </a:solidFill>
                <a:latin typeface="Constantia" panose="02030602050306030303" pitchFamily="18" charset="0"/>
                <a:ea typeface="Klee Medium" panose="02020600000000000000" pitchFamily="18" charset="-128"/>
              </a:rPr>
              <a:t>Input</a:t>
            </a:r>
            <a:r>
              <a:rPr lang="en-US" sz="1600" dirty="0">
                <a:latin typeface="Constantia" panose="02030602050306030303" pitchFamily="18" charset="0"/>
                <a:ea typeface="Klee Medium" panose="02020600000000000000" pitchFamily="18" charset="-128"/>
              </a:rPr>
              <a:t>}</a:t>
            </a:r>
            <a:endParaRPr lang="en-CN" sz="1600" dirty="0">
              <a:latin typeface="Constantia" panose="02030602050306030303" pitchFamily="18" charset="0"/>
              <a:ea typeface="Klee Medium" panose="02020600000000000000" pitchFamily="18" charset="-128"/>
            </a:endParaRPr>
          </a:p>
        </p:txBody>
      </p:sp>
      <p:sp>
        <p:nvSpPr>
          <p:cNvPr id="61" name="TextBox 60">
            <a:extLst>
              <a:ext uri="{FF2B5EF4-FFF2-40B4-BE49-F238E27FC236}">
                <a16:creationId xmlns:a16="http://schemas.microsoft.com/office/drawing/2014/main" id="{A55D7784-7426-3727-C75E-0455D76BF273}"/>
              </a:ext>
            </a:extLst>
          </p:cNvPr>
          <p:cNvSpPr txBox="1"/>
          <p:nvPr/>
        </p:nvSpPr>
        <p:spPr>
          <a:xfrm flipH="1">
            <a:off x="8753038" y="4678673"/>
            <a:ext cx="2635251" cy="584775"/>
          </a:xfrm>
          <a:prstGeom prst="rect">
            <a:avLst/>
          </a:prstGeom>
          <a:noFill/>
        </p:spPr>
        <p:txBody>
          <a:bodyPr wrap="square" rtlCol="0">
            <a:spAutoFit/>
          </a:bodyPr>
          <a:lstStyle/>
          <a:p>
            <a:r>
              <a:rPr lang="en-US" sz="1600" dirty="0">
                <a:latin typeface="Constantia" panose="02030602050306030303" pitchFamily="18" charset="0"/>
                <a:ea typeface="Klee Medium" panose="02020600000000000000" pitchFamily="18" charset="-128"/>
              </a:rPr>
              <a:t>What’s the next sentence to the input:</a:t>
            </a:r>
            <a:endParaRPr lang="en-CN" sz="1600" dirty="0">
              <a:latin typeface="Constantia" panose="02030602050306030303" pitchFamily="18" charset="0"/>
              <a:ea typeface="Klee Medium" panose="02020600000000000000" pitchFamily="18" charset="-128"/>
            </a:endParaRPr>
          </a:p>
        </p:txBody>
      </p:sp>
      <p:sp>
        <p:nvSpPr>
          <p:cNvPr id="62" name="Rounded Rectangle 61">
            <a:extLst>
              <a:ext uri="{FF2B5EF4-FFF2-40B4-BE49-F238E27FC236}">
                <a16:creationId xmlns:a16="http://schemas.microsoft.com/office/drawing/2014/main" id="{FA27DF8D-CAB5-7DBC-0BF5-C1F1CAD1283D}"/>
              </a:ext>
            </a:extLst>
          </p:cNvPr>
          <p:cNvSpPr/>
          <p:nvPr/>
        </p:nvSpPr>
        <p:spPr>
          <a:xfrm>
            <a:off x="8821383" y="5805690"/>
            <a:ext cx="2458927" cy="361999"/>
          </a:xfrm>
          <a:prstGeom prst="roundRect">
            <a:avLst>
              <a:gd name="adj" fmla="val 37427"/>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63" name="TextBox 62">
            <a:extLst>
              <a:ext uri="{FF2B5EF4-FFF2-40B4-BE49-F238E27FC236}">
                <a16:creationId xmlns:a16="http://schemas.microsoft.com/office/drawing/2014/main" id="{91FCEA17-0C1F-6B37-313F-2D591CA2F81A}"/>
              </a:ext>
            </a:extLst>
          </p:cNvPr>
          <p:cNvSpPr txBox="1"/>
          <p:nvPr/>
        </p:nvSpPr>
        <p:spPr>
          <a:xfrm flipH="1">
            <a:off x="8840875" y="5816242"/>
            <a:ext cx="2346609" cy="338554"/>
          </a:xfrm>
          <a:prstGeom prst="rect">
            <a:avLst/>
          </a:prstGeom>
          <a:noFill/>
        </p:spPr>
        <p:txBody>
          <a:bodyPr wrap="square" rtlCol="0">
            <a:spAutoFit/>
          </a:bodyPr>
          <a:lstStyle/>
          <a:p>
            <a:r>
              <a:rPr lang="en-US" sz="1600" dirty="0">
                <a:solidFill>
                  <a:schemeClr val="tx2">
                    <a:lumMod val="75000"/>
                    <a:lumOff val="25000"/>
                  </a:schemeClr>
                </a:solidFill>
                <a:latin typeface="Constantia" panose="02030602050306030303" pitchFamily="18" charset="0"/>
                <a:ea typeface="Klee Medium" panose="02020600000000000000" pitchFamily="18" charset="-128"/>
              </a:rPr>
              <a:t>Next BoW</a:t>
            </a:r>
            <a:endParaRPr lang="en-CN" sz="1600" dirty="0">
              <a:solidFill>
                <a:schemeClr val="tx2">
                  <a:lumMod val="75000"/>
                  <a:lumOff val="25000"/>
                </a:schemeClr>
              </a:solidFill>
              <a:latin typeface="Constantia" panose="02030602050306030303" pitchFamily="18" charset="0"/>
              <a:ea typeface="Klee Medium" panose="02020600000000000000" pitchFamily="18" charset="-128"/>
            </a:endParaRPr>
          </a:p>
        </p:txBody>
      </p:sp>
      <p:sp>
        <p:nvSpPr>
          <p:cNvPr id="64" name="TextBox 63">
            <a:extLst>
              <a:ext uri="{FF2B5EF4-FFF2-40B4-BE49-F238E27FC236}">
                <a16:creationId xmlns:a16="http://schemas.microsoft.com/office/drawing/2014/main" id="{AD207B4B-0135-E819-99A4-9FC8DF4DDBA2}"/>
              </a:ext>
            </a:extLst>
          </p:cNvPr>
          <p:cNvSpPr txBox="1"/>
          <p:nvPr/>
        </p:nvSpPr>
        <p:spPr>
          <a:xfrm flipH="1">
            <a:off x="8758029" y="5309891"/>
            <a:ext cx="2630259" cy="338554"/>
          </a:xfrm>
          <a:prstGeom prst="rect">
            <a:avLst/>
          </a:prstGeom>
          <a:noFill/>
        </p:spPr>
        <p:txBody>
          <a:bodyPr wrap="square" rtlCol="0">
            <a:spAutoFit/>
          </a:bodyPr>
          <a:lstStyle/>
          <a:p>
            <a:r>
              <a:rPr lang="en-US" sz="1600" b="1" u="sng" dirty="0">
                <a:latin typeface="Constantia" panose="02030602050306030303" pitchFamily="18" charset="0"/>
                <a:ea typeface="Klee Medium" panose="02020600000000000000" pitchFamily="18" charset="-128"/>
              </a:rPr>
              <a:t>Target output</a:t>
            </a:r>
            <a:endParaRPr lang="en-CN" sz="1600" b="1" u="sng" dirty="0">
              <a:latin typeface="Constantia" panose="02030602050306030303" pitchFamily="18" charset="0"/>
              <a:ea typeface="Klee Medium" panose="02020600000000000000" pitchFamily="18" charset="-128"/>
            </a:endParaRPr>
          </a:p>
        </p:txBody>
      </p:sp>
      <p:cxnSp>
        <p:nvCxnSpPr>
          <p:cNvPr id="65" name="Straight Connector 64">
            <a:extLst>
              <a:ext uri="{FF2B5EF4-FFF2-40B4-BE49-F238E27FC236}">
                <a16:creationId xmlns:a16="http://schemas.microsoft.com/office/drawing/2014/main" id="{01700E3F-E913-9881-CBE8-ED7CF9113F36}"/>
              </a:ext>
            </a:extLst>
          </p:cNvPr>
          <p:cNvCxnSpPr>
            <a:cxnSpLocks/>
          </p:cNvCxnSpPr>
          <p:nvPr/>
        </p:nvCxnSpPr>
        <p:spPr>
          <a:xfrm flipH="1">
            <a:off x="1529369" y="5156328"/>
            <a:ext cx="865499"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1669828-ED45-1CE0-5BD7-29BE51E5331F}"/>
              </a:ext>
            </a:extLst>
          </p:cNvPr>
          <p:cNvSpPr txBox="1"/>
          <p:nvPr/>
        </p:nvSpPr>
        <p:spPr>
          <a:xfrm flipH="1">
            <a:off x="1521853" y="4326809"/>
            <a:ext cx="1584395"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Sample Doc</a:t>
            </a:r>
            <a:endParaRPr lang="en-CN" sz="1600" b="1" dirty="0">
              <a:latin typeface="Constantia" panose="02030602050306030303" pitchFamily="18" charset="0"/>
              <a:ea typeface="Klee Medium" panose="02020600000000000000" pitchFamily="18" charset="-128"/>
            </a:endParaRPr>
          </a:p>
        </p:txBody>
      </p:sp>
      <p:sp>
        <p:nvSpPr>
          <p:cNvPr id="68" name="TextBox 67">
            <a:extLst>
              <a:ext uri="{FF2B5EF4-FFF2-40B4-BE49-F238E27FC236}">
                <a16:creationId xmlns:a16="http://schemas.microsoft.com/office/drawing/2014/main" id="{573F34F1-85D7-9C4E-D04E-A7C22091A796}"/>
              </a:ext>
            </a:extLst>
          </p:cNvPr>
          <p:cNvSpPr txBox="1"/>
          <p:nvPr/>
        </p:nvSpPr>
        <p:spPr>
          <a:xfrm flipH="1">
            <a:off x="2741720" y="3823030"/>
            <a:ext cx="1337489" cy="338554"/>
          </a:xfrm>
          <a:prstGeom prst="rect">
            <a:avLst/>
          </a:prstGeom>
          <a:noFill/>
        </p:spPr>
        <p:txBody>
          <a:bodyPr wrap="square" rtlCol="0">
            <a:spAutoFit/>
          </a:bodyPr>
          <a:lstStyle/>
          <a:p>
            <a:r>
              <a:rPr lang="en-US" sz="1600" b="1" dirty="0">
                <a:latin typeface="Constantia" panose="02030602050306030303" pitchFamily="18" charset="0"/>
                <a:ea typeface="Klee Medium" panose="02020600000000000000" pitchFamily="18" charset="-128"/>
              </a:rPr>
              <a:t>Sentences</a:t>
            </a:r>
            <a:endParaRPr lang="en-CN" sz="1600" b="1" dirty="0">
              <a:latin typeface="Constantia" panose="02030602050306030303" pitchFamily="18" charset="0"/>
              <a:ea typeface="Klee Medium" panose="02020600000000000000" pitchFamily="18" charset="-128"/>
            </a:endParaRPr>
          </a:p>
        </p:txBody>
      </p:sp>
      <p:cxnSp>
        <p:nvCxnSpPr>
          <p:cNvPr id="69" name="Straight Connector 68">
            <a:extLst>
              <a:ext uri="{FF2B5EF4-FFF2-40B4-BE49-F238E27FC236}">
                <a16:creationId xmlns:a16="http://schemas.microsoft.com/office/drawing/2014/main" id="{6F7C80EB-1E10-4FCB-FF49-779D1248F824}"/>
              </a:ext>
            </a:extLst>
          </p:cNvPr>
          <p:cNvCxnSpPr>
            <a:cxnSpLocks/>
            <a:stCxn id="49" idx="3"/>
            <a:endCxn id="11" idx="3"/>
          </p:cNvCxnSpPr>
          <p:nvPr/>
        </p:nvCxnSpPr>
        <p:spPr>
          <a:xfrm flipH="1">
            <a:off x="4223313" y="4462229"/>
            <a:ext cx="1116876" cy="262448"/>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4C52C57-6081-4A4C-1571-2B0FCA39411A}"/>
              </a:ext>
            </a:extLst>
          </p:cNvPr>
          <p:cNvCxnSpPr>
            <a:cxnSpLocks/>
            <a:stCxn id="60" idx="3"/>
            <a:endCxn id="11" idx="3"/>
          </p:cNvCxnSpPr>
          <p:nvPr/>
        </p:nvCxnSpPr>
        <p:spPr>
          <a:xfrm flipH="1">
            <a:off x="4223313" y="4462229"/>
            <a:ext cx="4617562" cy="262448"/>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ECAC3DC-9E7D-FC48-D322-E6AA4F8E998B}"/>
              </a:ext>
            </a:extLst>
          </p:cNvPr>
          <p:cNvCxnSpPr>
            <a:cxnSpLocks/>
            <a:endCxn id="11" idx="3"/>
          </p:cNvCxnSpPr>
          <p:nvPr/>
        </p:nvCxnSpPr>
        <p:spPr>
          <a:xfrm flipH="1" flipV="1">
            <a:off x="4223313" y="4724677"/>
            <a:ext cx="1518631" cy="1078672"/>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C2C52B2-3F6E-316E-EDB5-0F3BA5CACFDD}"/>
              </a:ext>
            </a:extLst>
          </p:cNvPr>
          <p:cNvCxnSpPr>
            <a:cxnSpLocks/>
            <a:endCxn id="12" idx="3"/>
          </p:cNvCxnSpPr>
          <p:nvPr/>
        </p:nvCxnSpPr>
        <p:spPr>
          <a:xfrm flipH="1" flipV="1">
            <a:off x="4223313" y="5082158"/>
            <a:ext cx="4598070" cy="767195"/>
          </a:xfrm>
          <a:prstGeom prst="line">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13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什么是向量模型</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DD48C06-DBE2-7D36-61B6-8F7F8252C851}"/>
              </a:ext>
            </a:extLst>
          </p:cNvPr>
          <p:cNvSpPr>
            <a:spLocks noGrp="1"/>
          </p:cNvSpPr>
          <p:nvPr>
            <p:ph idx="1"/>
          </p:nvPr>
        </p:nvSpPr>
        <p:spPr>
          <a:xfrm>
            <a:off x="838199" y="1518645"/>
            <a:ext cx="10836350" cy="1727475"/>
          </a:xfrm>
        </p:spPr>
        <p:txBody>
          <a:bodyPr>
            <a:normAutofit/>
          </a:bodyPr>
          <a:lstStyle/>
          <a:p>
            <a:pPr marL="0" indent="0">
              <a:buNone/>
            </a:pPr>
            <a:r>
              <a:rPr lang="en-US" altLang="zh-CN" sz="2000" b="1" dirty="0">
                <a:latin typeface="Microsoft YaHei UI" panose="020B0503020204020204" pitchFamily="34" charset="-122"/>
                <a:ea typeface="Microsoft YaHei UI" panose="020B0503020204020204" pitchFamily="34" charset="-122"/>
              </a:rPr>
              <a:t>Retrieval method beyond embedding</a:t>
            </a:r>
          </a:p>
          <a:p>
            <a:pPr>
              <a:spcBef>
                <a:spcPts val="400"/>
              </a:spcBef>
            </a:pPr>
            <a:r>
              <a:rPr lang="en-US" sz="1900" u="sng" dirty="0">
                <a:latin typeface="Microsoft YaHei UI" panose="020B0503020204020204" pitchFamily="34" charset="-122"/>
                <a:ea typeface="Microsoft YaHei UI" panose="020B0503020204020204" pitchFamily="34" charset="-122"/>
              </a:rPr>
              <a:t>Sparse/lexical retriever</a:t>
            </a:r>
            <a:r>
              <a:rPr lang="en-US" sz="1900" dirty="0">
                <a:latin typeface="Microsoft YaHei UI" panose="020B0503020204020204" pitchFamily="34" charset="-122"/>
                <a:ea typeface="Microsoft YaHei UI" panose="020B0503020204020204" pitchFamily="34" charset="-122"/>
              </a:rPr>
              <a:t>, leveraging keyword similarity</a:t>
            </a:r>
          </a:p>
          <a:p>
            <a:pPr>
              <a:spcBef>
                <a:spcPts val="400"/>
              </a:spcBef>
            </a:pPr>
            <a:r>
              <a:rPr lang="en-US" sz="1900" u="sng" dirty="0">
                <a:latin typeface="Microsoft YaHei UI" panose="020B0503020204020204" pitchFamily="34" charset="-122"/>
                <a:ea typeface="Microsoft YaHei UI" panose="020B0503020204020204" pitchFamily="34" charset="-122"/>
              </a:rPr>
              <a:t>Cross-encoder / multi-vec</a:t>
            </a:r>
            <a:r>
              <a:rPr lang="zh-CN" altLang="en-US" sz="1900" dirty="0">
                <a:latin typeface="Microsoft YaHei UI" panose="020B0503020204020204" pitchFamily="34" charset="-122"/>
                <a:ea typeface="Microsoft YaHei UI" panose="020B0503020204020204" pitchFamily="34" charset="-122"/>
              </a:rPr>
              <a:t> </a:t>
            </a:r>
            <a:r>
              <a:rPr lang="en-US" altLang="zh-CN" sz="1900" dirty="0">
                <a:latin typeface="Microsoft YaHei UI" panose="020B0503020204020204" pitchFamily="34" charset="-122"/>
                <a:ea typeface="Microsoft YaHei UI" panose="020B0503020204020204" pitchFamily="34" charset="-122"/>
              </a:rPr>
              <a:t>retriever, deeper interaction between query and doc</a:t>
            </a:r>
          </a:p>
          <a:p>
            <a:pPr>
              <a:spcBef>
                <a:spcPts val="400"/>
              </a:spcBef>
            </a:pPr>
            <a:r>
              <a:rPr lang="en-US" altLang="zh-CN" sz="1900" b="1" dirty="0">
                <a:latin typeface="Microsoft YaHei UI" panose="020B0503020204020204" pitchFamily="34" charset="-122"/>
                <a:ea typeface="Microsoft YaHei UI" panose="020B0503020204020204" pitchFamily="34" charset="-122"/>
              </a:rPr>
              <a:t>No free lunch!</a:t>
            </a:r>
            <a:endParaRPr lang="en-US" altLang="zh-CN" sz="1900" dirty="0">
              <a:latin typeface="Microsoft YaHei UI" panose="020B0503020204020204" pitchFamily="34" charset="-122"/>
              <a:ea typeface="Microsoft YaHei UI" panose="020B0503020204020204" pitchFamily="34" charset="-122"/>
            </a:endParaRPr>
          </a:p>
        </p:txBody>
      </p:sp>
      <p:sp>
        <p:nvSpPr>
          <p:cNvPr id="3" name="TextBox 2">
            <a:extLst>
              <a:ext uri="{FF2B5EF4-FFF2-40B4-BE49-F238E27FC236}">
                <a16:creationId xmlns:a16="http://schemas.microsoft.com/office/drawing/2014/main" id="{4CBA9DB1-10CE-417F-5962-966C7A340771}"/>
              </a:ext>
            </a:extLst>
          </p:cNvPr>
          <p:cNvSpPr txBox="1"/>
          <p:nvPr/>
        </p:nvSpPr>
        <p:spPr>
          <a:xfrm>
            <a:off x="671733" y="4963934"/>
            <a:ext cx="2309478" cy="307777"/>
          </a:xfrm>
          <a:prstGeom prst="rect">
            <a:avLst/>
          </a:prstGeom>
          <a:noFill/>
        </p:spPr>
        <p:txBody>
          <a:bodyPr wrap="none" rtlCol="0">
            <a:spAutoFit/>
          </a:bodyPr>
          <a:lstStyle/>
          <a:p>
            <a:r>
              <a:rPr lang="en-CN" sz="1400" b="1" dirty="0">
                <a:latin typeface="Constantia" panose="02030602050306030303" pitchFamily="18" charset="0"/>
              </a:rPr>
              <a:t>* </a:t>
            </a:r>
            <a:r>
              <a:rPr lang="en-CN" sz="1400" b="1" u="sng" dirty="0">
                <a:latin typeface="Constantia" panose="02030602050306030303" pitchFamily="18" charset="0"/>
              </a:rPr>
              <a:t>Sparse IR</a:t>
            </a:r>
            <a:r>
              <a:rPr lang="en-CN" sz="1400" b="1" dirty="0">
                <a:latin typeface="Constantia" panose="02030602050306030303" pitchFamily="18" charset="0"/>
              </a:rPr>
              <a:t>: TF-IDF, BM25</a:t>
            </a:r>
          </a:p>
        </p:txBody>
      </p:sp>
      <p:pic>
        <p:nvPicPr>
          <p:cNvPr id="43010" name="Picture 2" descr="Understanding Term-Based Retrieval Methods in Information Retrieval | by  Lan Chu | Towards Data Science">
            <a:extLst>
              <a:ext uri="{FF2B5EF4-FFF2-40B4-BE49-F238E27FC236}">
                <a16:creationId xmlns:a16="http://schemas.microsoft.com/office/drawing/2014/main" id="{7DABD08F-CCE7-2EAF-033F-C4F465FAC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0" y="3246120"/>
            <a:ext cx="3803726" cy="1557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lBERT: A complete guide. Me: BERT, can you please find me a… | by Varun  Bhardwaj | Medium">
            <a:extLst>
              <a:ext uri="{FF2B5EF4-FFF2-40B4-BE49-F238E27FC236}">
                <a16:creationId xmlns:a16="http://schemas.microsoft.com/office/drawing/2014/main" id="{E83B4B38-52A2-DEA2-7A1F-1AC4405C03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6" t="16843" r="75167" b="17659"/>
          <a:stretch/>
        </p:blipFill>
        <p:spPr bwMode="auto">
          <a:xfrm>
            <a:off x="4660731" y="3227146"/>
            <a:ext cx="1794057" cy="1700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lBERT: A complete guide. Me: BERT, can you please find me a… | by Varun  Bhardwaj | Medium">
            <a:extLst>
              <a:ext uri="{FF2B5EF4-FFF2-40B4-BE49-F238E27FC236}">
                <a16:creationId xmlns:a16="http://schemas.microsoft.com/office/drawing/2014/main" id="{5068B433-7D83-E773-BC08-6F061FA3F5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913" t="14547" r="3908" b="17336"/>
          <a:stretch/>
        </p:blipFill>
        <p:spPr bwMode="auto">
          <a:xfrm>
            <a:off x="7419325" y="3313384"/>
            <a:ext cx="3981029" cy="17003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3B47509-CEE2-AC3E-E3DA-CF711FFE4980}"/>
              </a:ext>
            </a:extLst>
          </p:cNvPr>
          <p:cNvSpPr txBox="1"/>
          <p:nvPr/>
        </p:nvSpPr>
        <p:spPr>
          <a:xfrm>
            <a:off x="4665588" y="5195067"/>
            <a:ext cx="1740798" cy="307777"/>
          </a:xfrm>
          <a:prstGeom prst="rect">
            <a:avLst/>
          </a:prstGeom>
          <a:noFill/>
        </p:spPr>
        <p:txBody>
          <a:bodyPr wrap="none" rtlCol="0">
            <a:spAutoFit/>
          </a:bodyPr>
          <a:lstStyle/>
          <a:p>
            <a:pPr algn="ctr"/>
            <a:r>
              <a:rPr lang="en-CN" sz="1400" b="1" u="sng" dirty="0">
                <a:latin typeface="Constantia" panose="02030602050306030303" pitchFamily="18" charset="0"/>
              </a:rPr>
              <a:t>Embedding Model</a:t>
            </a:r>
            <a:endParaRPr lang="en-CN" sz="1400" b="1" dirty="0">
              <a:latin typeface="Constantia" panose="02030602050306030303" pitchFamily="18" charset="0"/>
            </a:endParaRPr>
          </a:p>
        </p:txBody>
      </p:sp>
      <p:sp>
        <p:nvSpPr>
          <p:cNvPr id="10" name="TextBox 9">
            <a:extLst>
              <a:ext uri="{FF2B5EF4-FFF2-40B4-BE49-F238E27FC236}">
                <a16:creationId xmlns:a16="http://schemas.microsoft.com/office/drawing/2014/main" id="{7D1C8502-99F4-837D-5B71-D92AF7B77128}"/>
              </a:ext>
            </a:extLst>
          </p:cNvPr>
          <p:cNvSpPr txBox="1"/>
          <p:nvPr/>
        </p:nvSpPr>
        <p:spPr>
          <a:xfrm>
            <a:off x="7512631" y="5196140"/>
            <a:ext cx="1526123" cy="307777"/>
          </a:xfrm>
          <a:prstGeom prst="rect">
            <a:avLst/>
          </a:prstGeom>
          <a:noFill/>
        </p:spPr>
        <p:txBody>
          <a:bodyPr wrap="none" rtlCol="0">
            <a:spAutoFit/>
          </a:bodyPr>
          <a:lstStyle/>
          <a:p>
            <a:pPr algn="ctr"/>
            <a:r>
              <a:rPr lang="en-CN" sz="1400" b="1" dirty="0">
                <a:latin typeface="Constantia" panose="02030602050306030303" pitchFamily="18" charset="0"/>
              </a:rPr>
              <a:t>* </a:t>
            </a:r>
            <a:r>
              <a:rPr lang="en-CN" sz="1400" b="1" u="sng" dirty="0">
                <a:latin typeface="Constantia" panose="02030602050306030303" pitchFamily="18" charset="0"/>
              </a:rPr>
              <a:t>Cross-encoder</a:t>
            </a:r>
            <a:endParaRPr lang="en-CN" sz="1400" b="1" dirty="0">
              <a:latin typeface="Constantia" panose="02030602050306030303" pitchFamily="18" charset="0"/>
            </a:endParaRPr>
          </a:p>
        </p:txBody>
      </p:sp>
      <p:sp>
        <p:nvSpPr>
          <p:cNvPr id="11" name="TextBox 10">
            <a:extLst>
              <a:ext uri="{FF2B5EF4-FFF2-40B4-BE49-F238E27FC236}">
                <a16:creationId xmlns:a16="http://schemas.microsoft.com/office/drawing/2014/main" id="{5421C51D-240F-E2DA-CAE7-89C8857885C3}"/>
              </a:ext>
            </a:extLst>
          </p:cNvPr>
          <p:cNvSpPr txBox="1"/>
          <p:nvPr/>
        </p:nvSpPr>
        <p:spPr>
          <a:xfrm>
            <a:off x="9522423" y="5196139"/>
            <a:ext cx="1823513" cy="307777"/>
          </a:xfrm>
          <a:prstGeom prst="rect">
            <a:avLst/>
          </a:prstGeom>
          <a:noFill/>
        </p:spPr>
        <p:txBody>
          <a:bodyPr wrap="none" rtlCol="0">
            <a:spAutoFit/>
          </a:bodyPr>
          <a:lstStyle/>
          <a:p>
            <a:pPr algn="ctr"/>
            <a:r>
              <a:rPr lang="en-CN" sz="1400" b="1" dirty="0">
                <a:latin typeface="Constantia" panose="02030602050306030303" pitchFamily="18" charset="0"/>
              </a:rPr>
              <a:t>* </a:t>
            </a:r>
            <a:r>
              <a:rPr lang="en-CN" sz="1400" b="1" u="sng" dirty="0">
                <a:latin typeface="Constantia" panose="02030602050306030303" pitchFamily="18" charset="0"/>
              </a:rPr>
              <a:t>Multi-vec encoder</a:t>
            </a:r>
            <a:endParaRPr lang="en-CN" sz="1400" b="1" dirty="0">
              <a:latin typeface="Constantia" panose="02030602050306030303" pitchFamily="18" charset="0"/>
            </a:endParaRPr>
          </a:p>
        </p:txBody>
      </p:sp>
      <p:sp>
        <p:nvSpPr>
          <p:cNvPr id="12" name="TextBox 11">
            <a:extLst>
              <a:ext uri="{FF2B5EF4-FFF2-40B4-BE49-F238E27FC236}">
                <a16:creationId xmlns:a16="http://schemas.microsoft.com/office/drawing/2014/main" id="{46D2EAC7-4206-5046-A917-7E959FD041E9}"/>
              </a:ext>
            </a:extLst>
          </p:cNvPr>
          <p:cNvSpPr txBox="1"/>
          <p:nvPr/>
        </p:nvSpPr>
        <p:spPr>
          <a:xfrm>
            <a:off x="6743678" y="5195068"/>
            <a:ext cx="407997" cy="307777"/>
          </a:xfrm>
          <a:prstGeom prst="rect">
            <a:avLst/>
          </a:prstGeom>
          <a:noFill/>
        </p:spPr>
        <p:txBody>
          <a:bodyPr wrap="none" rtlCol="0">
            <a:spAutoFit/>
          </a:bodyPr>
          <a:lstStyle/>
          <a:p>
            <a:pPr algn="ctr"/>
            <a:r>
              <a:rPr lang="en-CN" sz="1400" b="1" dirty="0">
                <a:latin typeface="Constantia" panose="02030602050306030303" pitchFamily="18" charset="0"/>
              </a:rPr>
              <a:t>vs.</a:t>
            </a:r>
          </a:p>
        </p:txBody>
      </p:sp>
      <p:sp>
        <p:nvSpPr>
          <p:cNvPr id="20" name="TextBox 19">
            <a:extLst>
              <a:ext uri="{FF2B5EF4-FFF2-40B4-BE49-F238E27FC236}">
                <a16:creationId xmlns:a16="http://schemas.microsoft.com/office/drawing/2014/main" id="{D7FC1C1A-11D7-6C8E-D8CC-E1931B3DEC04}"/>
              </a:ext>
            </a:extLst>
          </p:cNvPr>
          <p:cNvSpPr txBox="1"/>
          <p:nvPr/>
        </p:nvSpPr>
        <p:spPr>
          <a:xfrm>
            <a:off x="7372637" y="5869983"/>
            <a:ext cx="4237955" cy="523220"/>
          </a:xfrm>
          <a:prstGeom prst="rect">
            <a:avLst/>
          </a:prstGeom>
          <a:noFill/>
        </p:spPr>
        <p:txBody>
          <a:bodyPr wrap="none" rtlCol="0">
            <a:spAutoFit/>
          </a:bodyPr>
          <a:lstStyle/>
          <a:p>
            <a:pPr algn="ctr"/>
            <a:r>
              <a:rPr lang="en-CN" sz="1400" b="1" dirty="0">
                <a:latin typeface="Constantia" panose="02030602050306030303" pitchFamily="18" charset="0"/>
              </a:rPr>
              <a:t>Deep interactive models </a:t>
            </a:r>
          </a:p>
          <a:p>
            <a:pPr algn="ctr"/>
            <a:r>
              <a:rPr lang="en-CN" sz="1400" dirty="0">
                <a:latin typeface="Constantia" panose="02030602050306030303" pitchFamily="18" charset="0"/>
              </a:rPr>
              <a:t>More accurate, but </a:t>
            </a:r>
            <a:r>
              <a:rPr lang="en-CN" sz="1400" u="sng" dirty="0">
                <a:latin typeface="Constantia" panose="02030602050306030303" pitchFamily="18" charset="0"/>
              </a:rPr>
              <a:t>more computationally expensive</a:t>
            </a:r>
            <a:r>
              <a:rPr lang="en-CN" sz="1400" dirty="0">
                <a:latin typeface="Constantia" panose="02030602050306030303" pitchFamily="18" charset="0"/>
              </a:rPr>
              <a:t>!</a:t>
            </a:r>
          </a:p>
        </p:txBody>
      </p:sp>
      <p:sp>
        <p:nvSpPr>
          <p:cNvPr id="21" name="Left Brace 20">
            <a:extLst>
              <a:ext uri="{FF2B5EF4-FFF2-40B4-BE49-F238E27FC236}">
                <a16:creationId xmlns:a16="http://schemas.microsoft.com/office/drawing/2014/main" id="{9C759057-4C89-74E6-0E86-3360F7A8992D}"/>
              </a:ext>
            </a:extLst>
          </p:cNvPr>
          <p:cNvSpPr/>
          <p:nvPr/>
        </p:nvSpPr>
        <p:spPr>
          <a:xfrm rot="16200000">
            <a:off x="9383087" y="3989223"/>
            <a:ext cx="217057" cy="3334990"/>
          </a:xfrm>
          <a:prstGeom prst="leftBrace">
            <a:avLst>
              <a:gd name="adj1" fmla="val 58934"/>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1001896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2687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Evaluation:</a:t>
            </a:r>
            <a:r>
              <a:rPr lang="en-US" altLang="zh-CN" sz="1800" dirty="0">
                <a:latin typeface="Microsoft YaHei UI" panose="020B0503020204020204" pitchFamily="34" charset="-122"/>
                <a:ea typeface="Microsoft YaHei UI" panose="020B0503020204020204" pitchFamily="34" charset="-122"/>
              </a:rPr>
              <a:t> two critical research questions to explore</a:t>
            </a:r>
            <a:endParaRPr lang="en-US" altLang="zh-CN" sz="1800" b="1" dirty="0">
              <a:latin typeface="Microsoft YaHei UI" panose="020B0503020204020204" pitchFamily="34" charset="-122"/>
              <a:ea typeface="Microsoft YaHei UI" panose="020B0503020204020204" pitchFamily="34" charset="-122"/>
            </a:endParaRPr>
          </a:p>
          <a:p>
            <a:pPr>
              <a:spcBef>
                <a:spcPts val="600"/>
              </a:spcBef>
            </a:pPr>
            <a:r>
              <a:rPr lang="en-US" altLang="zh-CN" sz="1800" b="1" dirty="0">
                <a:latin typeface="Microsoft YaHei UI" panose="020B0503020204020204" pitchFamily="34" charset="-122"/>
                <a:ea typeface="Microsoft YaHei UI" panose="020B0503020204020204" pitchFamily="34" charset="-122"/>
              </a:rPr>
              <a:t>Fine-tuning</a:t>
            </a:r>
            <a:r>
              <a:rPr lang="en-US" altLang="zh-CN" sz="1800" dirty="0">
                <a:latin typeface="Microsoft YaHei UI" panose="020B0503020204020204" pitchFamily="34" charset="-122"/>
                <a:ea typeface="Microsoft YaHei UI" panose="020B0503020204020204" pitchFamily="34" charset="-122"/>
              </a:rPr>
              <a:t>: whether the adapted LLM can be </a:t>
            </a:r>
            <a:r>
              <a:rPr lang="en-US" altLang="zh-CN" sz="1800" b="1" dirty="0">
                <a:latin typeface="Microsoft YaHei UI" panose="020B0503020204020204" pitchFamily="34" charset="-122"/>
                <a:ea typeface="Microsoft YaHei UI" panose="020B0503020204020204" pitchFamily="34" charset="-122"/>
              </a:rPr>
              <a:t>fine-tuned</a:t>
            </a:r>
            <a:r>
              <a:rPr lang="en-US" altLang="zh-CN" sz="1800" dirty="0">
                <a:latin typeface="Microsoft YaHei UI" panose="020B0503020204020204" pitchFamily="34" charset="-122"/>
                <a:ea typeface="Microsoft YaHei UI" panose="020B0503020204020204" pitchFamily="34" charset="-122"/>
              </a:rPr>
              <a:t> as a better embedder?</a:t>
            </a:r>
          </a:p>
          <a:p>
            <a:pPr>
              <a:spcBef>
                <a:spcPts val="600"/>
              </a:spcBef>
            </a:pPr>
            <a:r>
              <a:rPr lang="en-US" altLang="zh-CN" sz="1800" b="1" dirty="0">
                <a:latin typeface="Microsoft YaHei UI" panose="020B0503020204020204" pitchFamily="34" charset="-122"/>
                <a:ea typeface="Microsoft YaHei UI" panose="020B0503020204020204" pitchFamily="34" charset="-122"/>
              </a:rPr>
              <a:t>Generalization</a:t>
            </a:r>
            <a:r>
              <a:rPr lang="en-US" altLang="zh-CN" sz="1800" dirty="0">
                <a:latin typeface="Microsoft YaHei UI" panose="020B0503020204020204" pitchFamily="34" charset="-122"/>
                <a:ea typeface="Microsoft YaHei UI" panose="020B0503020204020204" pitchFamily="34" charset="-122"/>
              </a:rPr>
              <a:t>: whether the adapted LLM can be better </a:t>
            </a:r>
            <a:r>
              <a:rPr lang="en-US" altLang="zh-CN" sz="1800" b="1" dirty="0">
                <a:latin typeface="Microsoft YaHei UI" panose="020B0503020204020204" pitchFamily="34" charset="-122"/>
                <a:ea typeface="Microsoft YaHei UI" panose="020B0503020204020204" pitchFamily="34" charset="-122"/>
              </a:rPr>
              <a:t>generalized</a:t>
            </a:r>
            <a:r>
              <a:rPr lang="en-US" altLang="zh-CN" sz="1800" dirty="0">
                <a:latin typeface="Microsoft YaHei UI" panose="020B0503020204020204" pitchFamily="34" charset="-122"/>
                <a:ea typeface="Microsoft YaHei UI" panose="020B0503020204020204" pitchFamily="34" charset="-122"/>
              </a:rPr>
              <a:t> to </a:t>
            </a:r>
            <a:r>
              <a:rPr lang="en-US" altLang="zh-CN" sz="1800" i="1" dirty="0" err="1">
                <a:latin typeface="Microsoft YaHei UI" panose="020B0503020204020204" pitchFamily="34" charset="-122"/>
                <a:ea typeface="Microsoft YaHei UI" panose="020B0503020204020204" pitchFamily="34" charset="-122"/>
              </a:rPr>
              <a:t>o.o.d.</a:t>
            </a:r>
            <a:r>
              <a:rPr lang="en-US" altLang="zh-CN" sz="1800" i="1"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scenarios?</a:t>
            </a:r>
          </a:p>
        </p:txBody>
      </p:sp>
    </p:spTree>
    <p:extLst>
      <p:ext uri="{BB962C8B-B14F-4D97-AF65-F5344CB8AC3E}">
        <p14:creationId xmlns:p14="http://schemas.microsoft.com/office/powerpoint/2010/main" val="954577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45241" cy="14905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Fine-tuning evaluation</a:t>
            </a:r>
          </a:p>
          <a:p>
            <a:r>
              <a:rPr lang="en-US" altLang="zh-CN" sz="1800" b="1" dirty="0">
                <a:latin typeface="Microsoft YaHei UI" panose="020B0503020204020204" pitchFamily="34" charset="-122"/>
                <a:ea typeface="Microsoft YaHei UI" panose="020B0503020204020204" pitchFamily="34" charset="-122"/>
              </a:rPr>
              <a:t>Benchmark: </a:t>
            </a:r>
            <a:r>
              <a:rPr lang="en-US" altLang="zh-CN" sz="1800" dirty="0">
                <a:latin typeface="Microsoft YaHei UI" panose="020B0503020204020204" pitchFamily="34" charset="-122"/>
                <a:ea typeface="Microsoft YaHei UI" panose="020B0503020204020204" pitchFamily="34" charset="-122"/>
              </a:rPr>
              <a:t>MSMARCO (passage retrieval), MSMARCO (document retrieval)</a:t>
            </a:r>
          </a:p>
          <a:p>
            <a:r>
              <a:rPr lang="en-US" altLang="zh-CN" sz="1800" dirty="0">
                <a:latin typeface="Microsoft YaHei UI" panose="020B0503020204020204" pitchFamily="34" charset="-122"/>
                <a:ea typeface="Microsoft YaHei UI" panose="020B0503020204020204" pitchFamily="34" charset="-122"/>
              </a:rPr>
              <a:t>Fine-tuned in a highly simplified manner (using </a:t>
            </a:r>
            <a:r>
              <a:rPr lang="en-US" altLang="zh-CN" sz="1800" u="sng" dirty="0">
                <a:latin typeface="Microsoft YaHei UI" panose="020B0503020204020204" pitchFamily="34" charset="-122"/>
                <a:ea typeface="Microsoft YaHei UI" panose="020B0503020204020204" pitchFamily="34" charset="-122"/>
              </a:rPr>
              <a:t>Llama-7B</a:t>
            </a:r>
            <a:r>
              <a:rPr lang="en-US" altLang="zh-CN" sz="1800" dirty="0">
                <a:latin typeface="Microsoft YaHei UI" panose="020B0503020204020204" pitchFamily="34" charset="-122"/>
                <a:ea typeface="Microsoft YaHei UI" panose="020B0503020204020204" pitchFamily="34" charset="-122"/>
              </a:rPr>
              <a:t>, </a:t>
            </a:r>
            <a:r>
              <a:rPr lang="en-US" altLang="zh-CN" sz="1800" u="sng" dirty="0">
                <a:latin typeface="Microsoft YaHei UI" panose="020B0503020204020204" pitchFamily="34" charset="-122"/>
                <a:ea typeface="Microsoft YaHei UI" panose="020B0503020204020204" pitchFamily="34" charset="-122"/>
              </a:rPr>
              <a:t>LoRA</a:t>
            </a:r>
            <a:r>
              <a:rPr lang="en-US" altLang="zh-CN" sz="1800" dirty="0">
                <a:latin typeface="Microsoft YaHei UI" panose="020B0503020204020204" pitchFamily="34" charset="-122"/>
                <a:ea typeface="Microsoft YaHei UI" panose="020B0503020204020204" pitchFamily="34" charset="-122"/>
              </a:rPr>
              <a:t> plus </a:t>
            </a:r>
            <a:r>
              <a:rPr lang="en-US" altLang="zh-CN" sz="1800" u="sng" dirty="0">
                <a:latin typeface="Microsoft YaHei UI" panose="020B0503020204020204" pitchFamily="34" charset="-122"/>
                <a:ea typeface="Microsoft YaHei UI" panose="020B0503020204020204" pitchFamily="34" charset="-122"/>
              </a:rPr>
              <a:t>ANN</a:t>
            </a:r>
            <a:r>
              <a:rPr lang="en-US" altLang="zh-CN" sz="1800" dirty="0">
                <a:latin typeface="Microsoft YaHei UI" panose="020B0503020204020204" pitchFamily="34" charset="-122"/>
                <a:ea typeface="Microsoft YaHei UI" panose="020B0503020204020204" pitchFamily="34" charset="-122"/>
              </a:rPr>
              <a:t> hard-negatives)</a:t>
            </a:r>
          </a:p>
          <a:p>
            <a:r>
              <a:rPr lang="en-US" altLang="zh-CN" sz="1800" b="1" dirty="0">
                <a:latin typeface="Microsoft YaHei UI" panose="020B0503020204020204" pitchFamily="34" charset="-122"/>
                <a:ea typeface="Microsoft YaHei UI" panose="020B0503020204020204" pitchFamily="34" charset="-122"/>
              </a:rPr>
              <a:t>Baselines</a:t>
            </a:r>
            <a:r>
              <a:rPr lang="en-US" altLang="zh-CN" sz="1800" dirty="0">
                <a:latin typeface="Microsoft YaHei UI" panose="020B0503020204020204" pitchFamily="34" charset="-122"/>
                <a:ea typeface="Microsoft YaHei UI" panose="020B0503020204020204" pitchFamily="34" charset="-122"/>
              </a:rPr>
              <a:t>: 1) fine-tuned </a:t>
            </a:r>
            <a:r>
              <a:rPr lang="en-US" altLang="zh-CN" sz="1800" b="1" dirty="0">
                <a:latin typeface="Microsoft YaHei UI" panose="020B0503020204020204" pitchFamily="34" charset="-122"/>
                <a:ea typeface="Microsoft YaHei UI" panose="020B0503020204020204" pitchFamily="34" charset="-122"/>
              </a:rPr>
              <a:t>LLMs</a:t>
            </a:r>
            <a:r>
              <a:rPr lang="en-US" altLang="zh-CN" sz="1800" dirty="0">
                <a:latin typeface="Microsoft YaHei UI" panose="020B0503020204020204" pitchFamily="34" charset="-122"/>
                <a:ea typeface="Microsoft YaHei UI" panose="020B0503020204020204" pitchFamily="34" charset="-122"/>
              </a:rPr>
              <a:t> (e.g., RepLlama), 2) </a:t>
            </a:r>
            <a:r>
              <a:rPr lang="en-US" altLang="zh-CN" sz="1800" b="1" dirty="0">
                <a:latin typeface="Microsoft YaHei UI" panose="020B0503020204020204" pitchFamily="34" charset="-122"/>
                <a:ea typeface="Microsoft YaHei UI" panose="020B0503020204020204" pitchFamily="34" charset="-122"/>
              </a:rPr>
              <a:t>smaller LMs</a:t>
            </a:r>
            <a:r>
              <a:rPr lang="en-US" altLang="zh-CN" sz="1800" dirty="0">
                <a:latin typeface="Microsoft YaHei UI" panose="020B0503020204020204" pitchFamily="34" charset="-122"/>
                <a:ea typeface="Microsoft YaHei UI" panose="020B0503020204020204" pitchFamily="34" charset="-122"/>
              </a:rPr>
              <a:t> but with advanced fine-tuning</a:t>
            </a:r>
          </a:p>
        </p:txBody>
      </p:sp>
      <p:pic>
        <p:nvPicPr>
          <p:cNvPr id="4" name="Picture 3">
            <a:extLst>
              <a:ext uri="{FF2B5EF4-FFF2-40B4-BE49-F238E27FC236}">
                <a16:creationId xmlns:a16="http://schemas.microsoft.com/office/drawing/2014/main" id="{069667D4-B0F2-1BB2-3802-F1EF2B97513A}"/>
              </a:ext>
            </a:extLst>
          </p:cNvPr>
          <p:cNvPicPr>
            <a:picLocks noChangeAspect="1"/>
          </p:cNvPicPr>
          <p:nvPr/>
        </p:nvPicPr>
        <p:blipFill>
          <a:blip r:embed="rId3"/>
          <a:stretch>
            <a:fillRect/>
          </a:stretch>
        </p:blipFill>
        <p:spPr>
          <a:xfrm>
            <a:off x="6289458" y="3217652"/>
            <a:ext cx="5424543" cy="2070333"/>
          </a:xfrm>
          <a:prstGeom prst="rect">
            <a:avLst/>
          </a:prstGeom>
        </p:spPr>
      </p:pic>
      <p:pic>
        <p:nvPicPr>
          <p:cNvPr id="6" name="Picture 5">
            <a:extLst>
              <a:ext uri="{FF2B5EF4-FFF2-40B4-BE49-F238E27FC236}">
                <a16:creationId xmlns:a16="http://schemas.microsoft.com/office/drawing/2014/main" id="{34E98159-9ECB-4EB1-B932-C9472563BB66}"/>
              </a:ext>
            </a:extLst>
          </p:cNvPr>
          <p:cNvPicPr>
            <a:picLocks noChangeAspect="1"/>
          </p:cNvPicPr>
          <p:nvPr/>
        </p:nvPicPr>
        <p:blipFill>
          <a:blip r:embed="rId4"/>
          <a:stretch>
            <a:fillRect/>
          </a:stretch>
        </p:blipFill>
        <p:spPr>
          <a:xfrm>
            <a:off x="671457" y="3126800"/>
            <a:ext cx="5424543" cy="3232385"/>
          </a:xfrm>
          <a:prstGeom prst="rect">
            <a:avLst/>
          </a:prstGeom>
        </p:spPr>
      </p:pic>
      <p:sp>
        <p:nvSpPr>
          <p:cNvPr id="8" name="Rounded Rectangle 7">
            <a:extLst>
              <a:ext uri="{FF2B5EF4-FFF2-40B4-BE49-F238E27FC236}">
                <a16:creationId xmlns:a16="http://schemas.microsoft.com/office/drawing/2014/main" id="{098E5370-213E-E71A-D0B3-2371D1452E4D}"/>
              </a:ext>
            </a:extLst>
          </p:cNvPr>
          <p:cNvSpPr/>
          <p:nvPr/>
        </p:nvSpPr>
        <p:spPr>
          <a:xfrm>
            <a:off x="6416943" y="4844257"/>
            <a:ext cx="5038437" cy="199556"/>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solidFill>
                <a:srgbClr val="C00000"/>
              </a:solidFill>
            </a:endParaRPr>
          </a:p>
        </p:txBody>
      </p:sp>
      <p:sp>
        <p:nvSpPr>
          <p:cNvPr id="9" name="Rounded Rectangle 8">
            <a:extLst>
              <a:ext uri="{FF2B5EF4-FFF2-40B4-BE49-F238E27FC236}">
                <a16:creationId xmlns:a16="http://schemas.microsoft.com/office/drawing/2014/main" id="{5DD40AE1-3E92-D2D7-FE12-AC396EE7517D}"/>
              </a:ext>
            </a:extLst>
          </p:cNvPr>
          <p:cNvSpPr/>
          <p:nvPr/>
        </p:nvSpPr>
        <p:spPr>
          <a:xfrm>
            <a:off x="739410" y="5929797"/>
            <a:ext cx="5118266" cy="199556"/>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solidFill>
                <a:srgbClr val="C00000"/>
              </a:solidFill>
            </a:endParaRPr>
          </a:p>
        </p:txBody>
      </p:sp>
      <p:sp>
        <p:nvSpPr>
          <p:cNvPr id="10" name="TextBox 9">
            <a:extLst>
              <a:ext uri="{FF2B5EF4-FFF2-40B4-BE49-F238E27FC236}">
                <a16:creationId xmlns:a16="http://schemas.microsoft.com/office/drawing/2014/main" id="{023AA28B-9C37-A0BB-CF49-9BE4A3C7DEDF}"/>
              </a:ext>
            </a:extLst>
          </p:cNvPr>
          <p:cNvSpPr txBox="1"/>
          <p:nvPr/>
        </p:nvSpPr>
        <p:spPr>
          <a:xfrm flipH="1">
            <a:off x="6447765" y="5385487"/>
            <a:ext cx="5062504" cy="1077218"/>
          </a:xfrm>
          <a:prstGeom prst="rect">
            <a:avLst/>
          </a:prstGeom>
          <a:noFill/>
        </p:spPr>
        <p:txBody>
          <a:bodyPr wrap="square" rtlCol="0">
            <a:spAutoFit/>
          </a:bodyPr>
          <a:lstStyle/>
          <a:p>
            <a:pPr marL="342900" indent="-342900">
              <a:buAutoNum type="arabicPeriod"/>
            </a:pPr>
            <a:r>
              <a:rPr lang="en-US" sz="1600" u="sng" dirty="0">
                <a:latin typeface="Constantia" panose="02030602050306030303" pitchFamily="18" charset="0"/>
                <a:ea typeface="Klee Medium" panose="02020600000000000000" pitchFamily="18" charset="-128"/>
              </a:rPr>
              <a:t>The adaptation is effective</a:t>
            </a:r>
            <a:r>
              <a:rPr lang="en-US" sz="1600" dirty="0">
                <a:latin typeface="Constantia" panose="02030602050306030303" pitchFamily="18" charset="0"/>
                <a:ea typeface="Klee Medium" panose="02020600000000000000" pitchFamily="18" charset="-128"/>
              </a:rPr>
              <a:t>: notably improved over RepLlama (same size, same fine-tuning method)</a:t>
            </a:r>
          </a:p>
          <a:p>
            <a:pPr marL="342900" indent="-342900">
              <a:buAutoNum type="arabicPeriod"/>
            </a:pPr>
            <a:r>
              <a:rPr lang="en-US" sz="1600" dirty="0">
                <a:latin typeface="Constantia" panose="02030602050306030303" pitchFamily="18" charset="0"/>
                <a:ea typeface="Klee Medium" panose="02020600000000000000" pitchFamily="18" charset="-128"/>
              </a:rPr>
              <a:t>Huge advantages from </a:t>
            </a:r>
            <a:r>
              <a:rPr lang="en-US" sz="1600" u="sng" dirty="0">
                <a:latin typeface="Constantia" panose="02030602050306030303" pitchFamily="18" charset="0"/>
                <a:ea typeface="Klee Medium" panose="02020600000000000000" pitchFamily="18" charset="-128"/>
              </a:rPr>
              <a:t>LLM-based embedders</a:t>
            </a:r>
            <a:r>
              <a:rPr lang="en-US" sz="1600" dirty="0">
                <a:latin typeface="Constantia" panose="02030602050306030303" pitchFamily="18" charset="0"/>
                <a:ea typeface="Klee Medium" panose="02020600000000000000" pitchFamily="18" charset="-128"/>
              </a:rPr>
              <a:t> in contrast to those based on smaller LMs</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264112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9" y="1518645"/>
            <a:ext cx="3574314" cy="2687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latin typeface="Microsoft YaHei UI" panose="020B0503020204020204" pitchFamily="34" charset="-122"/>
                <a:ea typeface="Microsoft YaHei UI" panose="020B0503020204020204" pitchFamily="34" charset="-122"/>
              </a:rPr>
              <a:t>Generalization evaluation</a:t>
            </a:r>
          </a:p>
          <a:p>
            <a:pPr>
              <a:spcBef>
                <a:spcPts val="600"/>
              </a:spcBef>
            </a:pPr>
            <a:r>
              <a:rPr lang="en-US" altLang="zh-CN" sz="1800" b="1" dirty="0">
                <a:latin typeface="Microsoft YaHei UI" panose="020B0503020204020204" pitchFamily="34" charset="-122"/>
                <a:ea typeface="Microsoft YaHei UI" panose="020B0503020204020204" pitchFamily="34" charset="-122"/>
              </a:rPr>
              <a:t>Benchmark</a:t>
            </a:r>
            <a:r>
              <a:rPr lang="en-US" altLang="zh-CN" sz="1800" dirty="0">
                <a:latin typeface="Microsoft YaHei UI" panose="020B0503020204020204" pitchFamily="34" charset="-122"/>
                <a:ea typeface="Microsoft YaHei UI" panose="020B0503020204020204" pitchFamily="34" charset="-122"/>
              </a:rPr>
              <a:t>: BEIR</a:t>
            </a:r>
          </a:p>
          <a:p>
            <a:pPr>
              <a:spcBef>
                <a:spcPts val="600"/>
              </a:spcBef>
            </a:pPr>
            <a:r>
              <a:rPr lang="en-US" altLang="zh-CN" sz="1800" b="1" dirty="0">
                <a:latin typeface="Microsoft YaHei UI" panose="020B0503020204020204" pitchFamily="34" charset="-122"/>
                <a:ea typeface="Microsoft YaHei UI" panose="020B0503020204020204" pitchFamily="34" charset="-122"/>
              </a:rPr>
              <a:t>Baselines</a:t>
            </a:r>
            <a:r>
              <a:rPr lang="en-US" altLang="zh-CN" sz="1800" dirty="0">
                <a:latin typeface="Microsoft YaHei UI" panose="020B0503020204020204" pitchFamily="34" charset="-122"/>
                <a:ea typeface="Microsoft YaHei UI" panose="020B0503020204020204" pitchFamily="34" charset="-122"/>
              </a:rPr>
              <a:t>: </a:t>
            </a:r>
            <a:r>
              <a:rPr lang="en-US" altLang="zh-CN" sz="1800" dirty="0">
                <a:solidFill>
                  <a:srgbClr val="1E43FF"/>
                </a:solidFill>
                <a:latin typeface="Microsoft YaHei UI" panose="020B0503020204020204" pitchFamily="34" charset="-122"/>
                <a:ea typeface="Microsoft YaHei UI" panose="020B0503020204020204" pitchFamily="34" charset="-122"/>
              </a:rPr>
              <a:t>LLMs-based</a:t>
            </a:r>
            <a:endParaRPr lang="en-US" altLang="zh-CN" sz="1800" dirty="0">
              <a:latin typeface="Microsoft YaHei UI" panose="020B0503020204020204" pitchFamily="34" charset="-122"/>
              <a:ea typeface="Microsoft YaHei UI" panose="020B0503020204020204" pitchFamily="34" charset="-122"/>
            </a:endParaRPr>
          </a:p>
          <a:p>
            <a:pPr>
              <a:spcBef>
                <a:spcPts val="600"/>
              </a:spcBef>
            </a:pPr>
            <a:r>
              <a:rPr lang="en-US" altLang="zh-CN" sz="1800" dirty="0">
                <a:latin typeface="Microsoft YaHei UI" panose="020B0503020204020204" pitchFamily="34" charset="-122"/>
                <a:ea typeface="Microsoft YaHei UI" panose="020B0503020204020204" pitchFamily="34" charset="-122"/>
              </a:rPr>
              <a:t>Fine-tuned on </a:t>
            </a:r>
            <a:r>
              <a:rPr lang="en-US" altLang="zh-CN" sz="1800" u="sng" dirty="0">
                <a:latin typeface="Microsoft YaHei UI" panose="020B0503020204020204" pitchFamily="34" charset="-122"/>
                <a:ea typeface="Microsoft YaHei UI" panose="020B0503020204020204" pitchFamily="34" charset="-122"/>
              </a:rPr>
              <a:t>MSMARCO</a:t>
            </a:r>
            <a:r>
              <a:rPr lang="en-US" altLang="zh-CN" sz="1800" dirty="0">
                <a:latin typeface="Microsoft YaHei UI" panose="020B0503020204020204" pitchFamily="34" charset="-122"/>
                <a:ea typeface="Microsoft YaHei UI" panose="020B0503020204020204" pitchFamily="34" charset="-122"/>
              </a:rPr>
              <a:t>, directly evaluated on BEIR</a:t>
            </a:r>
          </a:p>
        </p:txBody>
      </p:sp>
      <p:pic>
        <p:nvPicPr>
          <p:cNvPr id="3" name="Picture 2">
            <a:extLst>
              <a:ext uri="{FF2B5EF4-FFF2-40B4-BE49-F238E27FC236}">
                <a16:creationId xmlns:a16="http://schemas.microsoft.com/office/drawing/2014/main" id="{3584D066-B519-226E-88FC-333492D94231}"/>
              </a:ext>
            </a:extLst>
          </p:cNvPr>
          <p:cNvPicPr>
            <a:picLocks noChangeAspect="1"/>
          </p:cNvPicPr>
          <p:nvPr/>
        </p:nvPicPr>
        <p:blipFill>
          <a:blip r:embed="rId3"/>
          <a:stretch>
            <a:fillRect/>
          </a:stretch>
        </p:blipFill>
        <p:spPr>
          <a:xfrm>
            <a:off x="4699591" y="1489285"/>
            <a:ext cx="7121681" cy="3396766"/>
          </a:xfrm>
          <a:prstGeom prst="rect">
            <a:avLst/>
          </a:prstGeom>
        </p:spPr>
      </p:pic>
      <p:sp>
        <p:nvSpPr>
          <p:cNvPr id="4" name="Rounded Rectangle 3">
            <a:extLst>
              <a:ext uri="{FF2B5EF4-FFF2-40B4-BE49-F238E27FC236}">
                <a16:creationId xmlns:a16="http://schemas.microsoft.com/office/drawing/2014/main" id="{3CBF651F-9705-41F9-2A38-2A11C7BA76EE}"/>
              </a:ext>
            </a:extLst>
          </p:cNvPr>
          <p:cNvSpPr/>
          <p:nvPr/>
        </p:nvSpPr>
        <p:spPr>
          <a:xfrm>
            <a:off x="10989602" y="1509832"/>
            <a:ext cx="672272" cy="3086910"/>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solidFill>
                <a:srgbClr val="C00000"/>
              </a:solidFill>
            </a:endParaRPr>
          </a:p>
        </p:txBody>
      </p:sp>
      <p:sp>
        <p:nvSpPr>
          <p:cNvPr id="6" name="Rounded Rectangle 5">
            <a:extLst>
              <a:ext uri="{FF2B5EF4-FFF2-40B4-BE49-F238E27FC236}">
                <a16:creationId xmlns:a16="http://schemas.microsoft.com/office/drawing/2014/main" id="{7584C4C6-8FE3-66DD-5ABA-D4BC25EB41DF}"/>
              </a:ext>
            </a:extLst>
          </p:cNvPr>
          <p:cNvSpPr/>
          <p:nvPr/>
        </p:nvSpPr>
        <p:spPr>
          <a:xfrm>
            <a:off x="7042205" y="1536528"/>
            <a:ext cx="3874266" cy="446029"/>
          </a:xfrm>
          <a:prstGeom prst="roundRect">
            <a:avLst>
              <a:gd name="adj" fmla="val 0"/>
            </a:avLst>
          </a:prstGeom>
          <a:noFill/>
          <a:ln>
            <a:solidFill>
              <a:srgbClr val="1E43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solidFill>
                <a:srgbClr val="C00000"/>
              </a:solidFill>
            </a:endParaRPr>
          </a:p>
        </p:txBody>
      </p:sp>
      <p:sp>
        <p:nvSpPr>
          <p:cNvPr id="8" name="TextBox 7">
            <a:extLst>
              <a:ext uri="{FF2B5EF4-FFF2-40B4-BE49-F238E27FC236}">
                <a16:creationId xmlns:a16="http://schemas.microsoft.com/office/drawing/2014/main" id="{7E55F5A6-7820-B823-CD4A-1B21CDDFAEC6}"/>
              </a:ext>
            </a:extLst>
          </p:cNvPr>
          <p:cNvSpPr txBox="1"/>
          <p:nvPr/>
        </p:nvSpPr>
        <p:spPr>
          <a:xfrm flipH="1">
            <a:off x="838199" y="5124290"/>
            <a:ext cx="9496649" cy="584775"/>
          </a:xfrm>
          <a:prstGeom prst="rect">
            <a:avLst/>
          </a:prstGeom>
          <a:noFill/>
        </p:spPr>
        <p:txBody>
          <a:bodyPr wrap="square" rtlCol="0">
            <a:spAutoFit/>
          </a:bodyPr>
          <a:lstStyle/>
          <a:p>
            <a:pPr marL="342900" indent="-342900">
              <a:buAutoNum type="arabicPeriod"/>
            </a:pPr>
            <a:r>
              <a:rPr lang="en-US" sz="1600" b="1" dirty="0">
                <a:latin typeface="Constantia" panose="02030602050306030303" pitchFamily="18" charset="0"/>
                <a:ea typeface="Klee Medium" panose="02020600000000000000" pitchFamily="18" charset="-128"/>
              </a:rPr>
              <a:t>The adaptation is effective</a:t>
            </a:r>
            <a:r>
              <a:rPr lang="en-US" sz="1600" dirty="0">
                <a:latin typeface="Constantia" panose="02030602050306030303" pitchFamily="18" charset="0"/>
                <a:ea typeface="Klee Medium" panose="02020600000000000000" pitchFamily="18" charset="-128"/>
              </a:rPr>
              <a:t>: notably improved over RepLlama and other LLM-based methods</a:t>
            </a:r>
          </a:p>
          <a:p>
            <a:pPr marL="342900" indent="-342900">
              <a:buAutoNum type="arabicPeriod"/>
            </a:pPr>
            <a:r>
              <a:rPr lang="en-US" sz="1600" dirty="0">
                <a:latin typeface="Constantia" panose="02030602050306030303" pitchFamily="18" charset="0"/>
                <a:ea typeface="Klee Medium" panose="02020600000000000000" pitchFamily="18" charset="-128"/>
              </a:rPr>
              <a:t>The LLM-based methods are significantly </a:t>
            </a:r>
            <a:r>
              <a:rPr lang="en-US" sz="1600" b="1" dirty="0">
                <a:latin typeface="Constantia" panose="02030602050306030303" pitchFamily="18" charset="0"/>
                <a:ea typeface="Klee Medium" panose="02020600000000000000" pitchFamily="18" charset="-128"/>
              </a:rPr>
              <a:t>more generalizable</a:t>
            </a:r>
            <a:r>
              <a:rPr lang="en-US" sz="1600" dirty="0">
                <a:latin typeface="Constantia" panose="02030602050306030303" pitchFamily="18" charset="0"/>
                <a:ea typeface="Klee Medium" panose="02020600000000000000" pitchFamily="18" charset="-128"/>
              </a:rPr>
              <a:t> than those based on smaller LMs</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1608538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2B3-2DCE-E7EB-157B-5A2B593DEABC}"/>
              </a:ext>
            </a:extLst>
          </p:cNvPr>
          <p:cNvSpPr>
            <a:spLocks noGrp="1"/>
          </p:cNvSpPr>
          <p:nvPr>
            <p:ph type="title"/>
          </p:nvPr>
        </p:nvSpPr>
        <p:spPr>
          <a:xfrm>
            <a:off x="1032888" y="0"/>
            <a:ext cx="10126223" cy="988017"/>
          </a:xfrm>
        </p:spPr>
        <p:txBody>
          <a:bodyPr>
            <a:normAutofit/>
          </a:bodyPr>
          <a:lstStyle/>
          <a:p>
            <a:pPr algn="ctr"/>
            <a:r>
              <a:rPr lang="en-CN" sz="4000" dirty="0">
                <a:latin typeface="Microsoft YaHei UI" panose="020B0503020204020204" pitchFamily="34" charset="-122"/>
                <a:ea typeface="Microsoft YaHei UI" panose="020B0503020204020204" pitchFamily="34" charset="-122"/>
              </a:rPr>
              <a:t>大模型与信息检索</a:t>
            </a:r>
          </a:p>
        </p:txBody>
      </p:sp>
      <p:cxnSp>
        <p:nvCxnSpPr>
          <p:cNvPr id="5" name="Straight Connector 4">
            <a:extLst>
              <a:ext uri="{FF2B5EF4-FFF2-40B4-BE49-F238E27FC236}">
                <a16:creationId xmlns:a16="http://schemas.microsoft.com/office/drawing/2014/main" id="{1D4D3ED5-9D66-9875-12A7-2BFCD294FB17}"/>
              </a:ext>
            </a:extLst>
          </p:cNvPr>
          <p:cNvCxnSpPr/>
          <p:nvPr/>
        </p:nvCxnSpPr>
        <p:spPr>
          <a:xfrm>
            <a:off x="0" y="988017"/>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1E679B0-982B-E5A5-ADB6-55F3D3D06EA4}"/>
              </a:ext>
            </a:extLst>
          </p:cNvPr>
          <p:cNvSpPr txBox="1">
            <a:spLocks/>
          </p:cNvSpPr>
          <p:nvPr/>
        </p:nvSpPr>
        <p:spPr>
          <a:xfrm>
            <a:off x="838198" y="1518645"/>
            <a:ext cx="10662921" cy="2687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Microsoft YaHei UI" panose="020B0503020204020204" pitchFamily="34" charset="-122"/>
                <a:ea typeface="Microsoft YaHei UI" panose="020B0503020204020204" pitchFamily="34" charset="-122"/>
              </a:rPr>
              <a:t>Llama is prompted to produce embeddings with </a:t>
            </a:r>
            <a:r>
              <a:rPr lang="en-US" altLang="zh-CN" sz="1800" b="1" dirty="0">
                <a:latin typeface="Microsoft YaHei UI" panose="020B0503020204020204" pitchFamily="34" charset="-122"/>
                <a:ea typeface="Microsoft YaHei UI" panose="020B0503020204020204" pitchFamily="34" charset="-122"/>
              </a:rPr>
              <a:t>two prompt templates</a:t>
            </a:r>
            <a:r>
              <a:rPr lang="en-US" altLang="zh-CN" sz="1800" dirty="0">
                <a:latin typeface="Microsoft YaHei UI" panose="020B0503020204020204" pitchFamily="34" charset="-122"/>
                <a:ea typeface="Microsoft YaHei UI" panose="020B0503020204020204" pitchFamily="34" charset="-122"/>
              </a:rPr>
              <a:t>: </a:t>
            </a:r>
          </a:p>
          <a:p>
            <a:pPr>
              <a:spcBef>
                <a:spcPts val="600"/>
              </a:spcBef>
            </a:pPr>
            <a:r>
              <a:rPr lang="en-US" altLang="zh-CN" sz="1800" dirty="0">
                <a:latin typeface="Microsoft YaHei UI" panose="020B0503020204020204" pitchFamily="34" charset="-122"/>
                <a:ea typeface="Microsoft YaHei UI" panose="020B0503020204020204" pitchFamily="34" charset="-122"/>
              </a:rPr>
              <a:t>For </a:t>
            </a:r>
            <a:r>
              <a:rPr lang="en-US" altLang="zh-CN" sz="1800" b="1" dirty="0">
                <a:latin typeface="Microsoft YaHei UI" panose="020B0503020204020204" pitchFamily="34" charset="-122"/>
                <a:ea typeface="Microsoft YaHei UI" panose="020B0503020204020204" pitchFamily="34" charset="-122"/>
              </a:rPr>
              <a:t>EBAE</a:t>
            </a:r>
            <a:r>
              <a:rPr lang="en-US" altLang="zh-CN" sz="1800" dirty="0">
                <a:latin typeface="Microsoft YaHei UI" panose="020B0503020204020204" pitchFamily="34" charset="-122"/>
                <a:ea typeface="Microsoft YaHei UI" panose="020B0503020204020204" pitchFamily="34" charset="-122"/>
              </a:rPr>
              <a:t>: “the input sentence:”, used to document in </a:t>
            </a:r>
            <a:r>
              <a:rPr lang="en-US" altLang="zh-CN" sz="1800" u="sng" dirty="0">
                <a:latin typeface="Microsoft YaHei UI" panose="020B0503020204020204" pitchFamily="34" charset="-122"/>
                <a:ea typeface="Microsoft YaHei UI" panose="020B0503020204020204" pitchFamily="34" charset="-122"/>
              </a:rPr>
              <a:t>question-answering</a:t>
            </a:r>
            <a:r>
              <a:rPr lang="en-US" altLang="zh-CN" sz="1800" dirty="0">
                <a:latin typeface="Microsoft YaHei UI" panose="020B0503020204020204" pitchFamily="34" charset="-122"/>
                <a:ea typeface="Microsoft YaHei UI" panose="020B0503020204020204" pitchFamily="34" charset="-122"/>
              </a:rPr>
              <a:t> scenarios, used to represent both long-docs in </a:t>
            </a:r>
            <a:r>
              <a:rPr lang="en-US" altLang="zh-CN" sz="1800" u="sng" dirty="0">
                <a:latin typeface="Microsoft YaHei UI" panose="020B0503020204020204" pitchFamily="34" charset="-122"/>
                <a:ea typeface="Microsoft YaHei UI" panose="020B0503020204020204" pitchFamily="34" charset="-122"/>
              </a:rPr>
              <a:t>paraphrasing</a:t>
            </a:r>
            <a:r>
              <a:rPr lang="en-US" altLang="zh-CN" sz="1800" dirty="0">
                <a:latin typeface="Microsoft YaHei UI" panose="020B0503020204020204" pitchFamily="34" charset="-122"/>
                <a:ea typeface="Microsoft YaHei UI" panose="020B0503020204020204" pitchFamily="34" charset="-122"/>
              </a:rPr>
              <a:t> </a:t>
            </a:r>
          </a:p>
          <a:p>
            <a:pPr>
              <a:spcBef>
                <a:spcPts val="600"/>
              </a:spcBef>
            </a:pPr>
            <a:r>
              <a:rPr lang="en-US" altLang="zh-CN" sz="1800" dirty="0">
                <a:latin typeface="Microsoft YaHei UI" panose="020B0503020204020204" pitchFamily="34" charset="-122"/>
                <a:ea typeface="Microsoft YaHei UI" panose="020B0503020204020204" pitchFamily="34" charset="-122"/>
              </a:rPr>
              <a:t>For </a:t>
            </a:r>
            <a:r>
              <a:rPr lang="en-US" altLang="zh-CN" sz="1800" b="1" dirty="0">
                <a:latin typeface="Microsoft YaHei UI" panose="020B0503020204020204" pitchFamily="34" charset="-122"/>
                <a:ea typeface="Microsoft YaHei UI" panose="020B0503020204020204" pitchFamily="34" charset="-122"/>
              </a:rPr>
              <a:t>EBAR</a:t>
            </a:r>
            <a:r>
              <a:rPr lang="en-US" altLang="zh-CN" sz="1800" dirty="0">
                <a:latin typeface="Microsoft YaHei UI" panose="020B0503020204020204" pitchFamily="34" charset="-122"/>
                <a:ea typeface="Microsoft YaHei UI" panose="020B0503020204020204" pitchFamily="34" charset="-122"/>
              </a:rPr>
              <a:t>: “the next sentence:”, used to represent query in </a:t>
            </a:r>
            <a:r>
              <a:rPr lang="en-US" altLang="zh-CN" sz="1800" u="sng" dirty="0">
                <a:latin typeface="Microsoft YaHei UI" panose="020B0503020204020204" pitchFamily="34" charset="-122"/>
                <a:ea typeface="Microsoft YaHei UI" panose="020B0503020204020204" pitchFamily="34" charset="-122"/>
              </a:rPr>
              <a:t>question-answering</a:t>
            </a:r>
            <a:r>
              <a:rPr lang="en-US" altLang="zh-CN" sz="1800" dirty="0">
                <a:latin typeface="Microsoft YaHei UI" panose="020B0503020204020204" pitchFamily="34" charset="-122"/>
                <a:ea typeface="Microsoft YaHei UI" panose="020B0503020204020204" pitchFamily="34" charset="-122"/>
              </a:rPr>
              <a:t>, used to represent both short sentences in </a:t>
            </a:r>
            <a:r>
              <a:rPr lang="en-US" altLang="zh-CN" sz="1800" u="sng" dirty="0">
                <a:latin typeface="Microsoft YaHei UI" panose="020B0503020204020204" pitchFamily="34" charset="-122"/>
                <a:ea typeface="Microsoft YaHei UI" panose="020B0503020204020204" pitchFamily="34" charset="-122"/>
              </a:rPr>
              <a:t>paraphrasing</a:t>
            </a:r>
            <a:r>
              <a:rPr lang="en-US" altLang="zh-CN" sz="1800" dirty="0">
                <a:latin typeface="Microsoft YaHei UI" panose="020B0503020204020204" pitchFamily="34" charset="-122"/>
                <a:ea typeface="Microsoft YaHei UI" panose="020B0503020204020204" pitchFamily="34" charset="-122"/>
              </a:rPr>
              <a:t> </a:t>
            </a:r>
          </a:p>
          <a:p>
            <a:pPr>
              <a:spcBef>
                <a:spcPts val="600"/>
              </a:spcBef>
            </a:pPr>
            <a:r>
              <a:rPr lang="en-US" altLang="zh-CN" sz="1800" dirty="0">
                <a:latin typeface="Microsoft YaHei UI" panose="020B0503020204020204" pitchFamily="34" charset="-122"/>
                <a:ea typeface="Microsoft YaHei UI" panose="020B0503020204020204" pitchFamily="34" charset="-122"/>
              </a:rPr>
              <a:t>The nature of each specific retrieval task can be directly determined</a:t>
            </a:r>
          </a:p>
          <a:p>
            <a:pPr>
              <a:spcBef>
                <a:spcPts val="600"/>
              </a:spcBef>
            </a:pPr>
            <a:r>
              <a:rPr lang="en-US" altLang="zh-CN" sz="1800" dirty="0">
                <a:latin typeface="Microsoft YaHei UI" panose="020B0503020204020204" pitchFamily="34" charset="-122"/>
                <a:ea typeface="Microsoft YaHei UI" panose="020B0503020204020204" pitchFamily="34" charset="-122"/>
              </a:rPr>
              <a:t>Therefore, the prompt templates can be properly adjusted beforehand</a:t>
            </a:r>
          </a:p>
        </p:txBody>
      </p:sp>
      <p:grpSp>
        <p:nvGrpSpPr>
          <p:cNvPr id="17" name="Group 16">
            <a:extLst>
              <a:ext uri="{FF2B5EF4-FFF2-40B4-BE49-F238E27FC236}">
                <a16:creationId xmlns:a16="http://schemas.microsoft.com/office/drawing/2014/main" id="{A393CF32-10CC-72DF-C4F0-0629540459F8}"/>
              </a:ext>
            </a:extLst>
          </p:cNvPr>
          <p:cNvGrpSpPr/>
          <p:nvPr/>
        </p:nvGrpSpPr>
        <p:grpSpPr>
          <a:xfrm>
            <a:off x="1125445" y="3677749"/>
            <a:ext cx="9322062" cy="1944628"/>
            <a:chOff x="1125445" y="3677749"/>
            <a:chExt cx="9322062" cy="1944628"/>
          </a:xfrm>
        </p:grpSpPr>
        <p:pic>
          <p:nvPicPr>
            <p:cNvPr id="3" name="Picture 2">
              <a:extLst>
                <a:ext uri="{FF2B5EF4-FFF2-40B4-BE49-F238E27FC236}">
                  <a16:creationId xmlns:a16="http://schemas.microsoft.com/office/drawing/2014/main" id="{5086CAC7-0C17-B31B-8152-DCAB090A2CEB}"/>
                </a:ext>
              </a:extLst>
            </p:cNvPr>
            <p:cNvPicPr>
              <a:picLocks noChangeAspect="1"/>
            </p:cNvPicPr>
            <p:nvPr/>
          </p:nvPicPr>
          <p:blipFill rotWithShape="1">
            <a:blip r:embed="rId3"/>
            <a:srcRect b="14513"/>
            <a:stretch/>
          </p:blipFill>
          <p:spPr>
            <a:xfrm>
              <a:off x="1125445" y="3677749"/>
              <a:ext cx="9322062" cy="1944628"/>
            </a:xfrm>
            <a:prstGeom prst="rect">
              <a:avLst/>
            </a:prstGeom>
          </p:spPr>
        </p:pic>
        <p:sp>
          <p:nvSpPr>
            <p:cNvPr id="6" name="Rounded Rectangle 5">
              <a:extLst>
                <a:ext uri="{FF2B5EF4-FFF2-40B4-BE49-F238E27FC236}">
                  <a16:creationId xmlns:a16="http://schemas.microsoft.com/office/drawing/2014/main" id="{11534FF9-049F-9A29-8FB1-04BF7AC025E0}"/>
                </a:ext>
              </a:extLst>
            </p:cNvPr>
            <p:cNvSpPr/>
            <p:nvPr/>
          </p:nvSpPr>
          <p:spPr>
            <a:xfrm>
              <a:off x="4884234" y="3808814"/>
              <a:ext cx="2399215" cy="303861"/>
            </a:xfrm>
            <a:prstGeom prst="roundRect">
              <a:avLst>
                <a:gd name="adj" fmla="val 0"/>
              </a:avLst>
            </a:prstGeom>
            <a:solidFill>
              <a:srgbClr val="C00000">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8" name="Rounded Rectangle 7">
              <a:extLst>
                <a:ext uri="{FF2B5EF4-FFF2-40B4-BE49-F238E27FC236}">
                  <a16:creationId xmlns:a16="http://schemas.microsoft.com/office/drawing/2014/main" id="{2F96951F-1BBD-9333-FF2B-556684597994}"/>
                </a:ext>
              </a:extLst>
            </p:cNvPr>
            <p:cNvSpPr/>
            <p:nvPr/>
          </p:nvSpPr>
          <p:spPr>
            <a:xfrm>
              <a:off x="2500693" y="3813760"/>
              <a:ext cx="1191136" cy="303861"/>
            </a:xfrm>
            <a:prstGeom prst="roundRect">
              <a:avLst>
                <a:gd name="adj" fmla="val 0"/>
              </a:avLst>
            </a:prstGeom>
            <a:solidFill>
              <a:srgbClr val="1E43FF">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9" name="Rounded Rectangle 8">
              <a:extLst>
                <a:ext uri="{FF2B5EF4-FFF2-40B4-BE49-F238E27FC236}">
                  <a16:creationId xmlns:a16="http://schemas.microsoft.com/office/drawing/2014/main" id="{AED2CD30-CA6F-EDDB-05A3-CBBFC4E813E5}"/>
                </a:ext>
              </a:extLst>
            </p:cNvPr>
            <p:cNvSpPr/>
            <p:nvPr/>
          </p:nvSpPr>
          <p:spPr>
            <a:xfrm>
              <a:off x="3696453" y="3812908"/>
              <a:ext cx="584244" cy="303861"/>
            </a:xfrm>
            <a:prstGeom prst="roundRect">
              <a:avLst>
                <a:gd name="adj" fmla="val 0"/>
              </a:avLst>
            </a:prstGeom>
            <a:solidFill>
              <a:srgbClr val="C00000">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0" name="Rounded Rectangle 9">
              <a:extLst>
                <a:ext uri="{FF2B5EF4-FFF2-40B4-BE49-F238E27FC236}">
                  <a16:creationId xmlns:a16="http://schemas.microsoft.com/office/drawing/2014/main" id="{28160891-DFC9-DA9F-6EA5-E93E905795A5}"/>
                </a:ext>
              </a:extLst>
            </p:cNvPr>
            <p:cNvSpPr/>
            <p:nvPr/>
          </p:nvSpPr>
          <p:spPr>
            <a:xfrm>
              <a:off x="7880107" y="3815272"/>
              <a:ext cx="595747" cy="288395"/>
            </a:xfrm>
            <a:prstGeom prst="roundRect">
              <a:avLst>
                <a:gd name="adj" fmla="val 0"/>
              </a:avLst>
            </a:prstGeom>
            <a:solidFill>
              <a:srgbClr val="C00000">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1" name="Rounded Rectangle 10">
              <a:extLst>
                <a:ext uri="{FF2B5EF4-FFF2-40B4-BE49-F238E27FC236}">
                  <a16:creationId xmlns:a16="http://schemas.microsoft.com/office/drawing/2014/main" id="{D8AEE341-926F-2345-D072-8F5242F175B4}"/>
                </a:ext>
              </a:extLst>
            </p:cNvPr>
            <p:cNvSpPr/>
            <p:nvPr/>
          </p:nvSpPr>
          <p:spPr>
            <a:xfrm>
              <a:off x="4280697" y="3816891"/>
              <a:ext cx="603538" cy="303861"/>
            </a:xfrm>
            <a:prstGeom prst="roundRect">
              <a:avLst>
                <a:gd name="adj" fmla="val 0"/>
              </a:avLst>
            </a:prstGeom>
            <a:solidFill>
              <a:srgbClr val="1E43FF">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2" name="Rounded Rectangle 11">
              <a:extLst>
                <a:ext uri="{FF2B5EF4-FFF2-40B4-BE49-F238E27FC236}">
                  <a16:creationId xmlns:a16="http://schemas.microsoft.com/office/drawing/2014/main" id="{DE8A67D0-8E35-F4FC-DFF9-9EC827B50FD7}"/>
                </a:ext>
              </a:extLst>
            </p:cNvPr>
            <p:cNvSpPr/>
            <p:nvPr/>
          </p:nvSpPr>
          <p:spPr>
            <a:xfrm>
              <a:off x="7277307" y="3812508"/>
              <a:ext cx="603538" cy="300168"/>
            </a:xfrm>
            <a:prstGeom prst="roundRect">
              <a:avLst>
                <a:gd name="adj" fmla="val 0"/>
              </a:avLst>
            </a:prstGeom>
            <a:solidFill>
              <a:srgbClr val="1E43FF">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3" name="Rounded Rectangle 12">
              <a:extLst>
                <a:ext uri="{FF2B5EF4-FFF2-40B4-BE49-F238E27FC236}">
                  <a16:creationId xmlns:a16="http://schemas.microsoft.com/office/drawing/2014/main" id="{1A6DF3EA-5E4B-9B22-990B-763EAC4DDFE0}"/>
                </a:ext>
              </a:extLst>
            </p:cNvPr>
            <p:cNvSpPr/>
            <p:nvPr/>
          </p:nvSpPr>
          <p:spPr>
            <a:xfrm>
              <a:off x="8473194" y="3812387"/>
              <a:ext cx="595747" cy="308365"/>
            </a:xfrm>
            <a:prstGeom prst="roundRect">
              <a:avLst>
                <a:gd name="adj" fmla="val 0"/>
              </a:avLst>
            </a:prstGeom>
            <a:solidFill>
              <a:srgbClr val="1E43FF">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4" name="Rounded Rectangle 13">
              <a:extLst>
                <a:ext uri="{FF2B5EF4-FFF2-40B4-BE49-F238E27FC236}">
                  <a16:creationId xmlns:a16="http://schemas.microsoft.com/office/drawing/2014/main" id="{651D6816-B84B-48D5-3ABC-B944927E09BB}"/>
                </a:ext>
              </a:extLst>
            </p:cNvPr>
            <p:cNvSpPr/>
            <p:nvPr/>
          </p:nvSpPr>
          <p:spPr>
            <a:xfrm>
              <a:off x="9068203" y="3815272"/>
              <a:ext cx="1190483" cy="288395"/>
            </a:xfrm>
            <a:prstGeom prst="roundRect">
              <a:avLst>
                <a:gd name="adj" fmla="val 0"/>
              </a:avLst>
            </a:prstGeom>
            <a:solidFill>
              <a:srgbClr val="C00000">
                <a:alpha val="25098"/>
              </a:srgb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15" name="Rounded Rectangle 14">
              <a:extLst>
                <a:ext uri="{FF2B5EF4-FFF2-40B4-BE49-F238E27FC236}">
                  <a16:creationId xmlns:a16="http://schemas.microsoft.com/office/drawing/2014/main" id="{B0DEED57-BB85-4E14-CE1C-786206DF0454}"/>
                </a:ext>
              </a:extLst>
            </p:cNvPr>
            <p:cNvSpPr/>
            <p:nvPr/>
          </p:nvSpPr>
          <p:spPr>
            <a:xfrm>
              <a:off x="1153220" y="5285372"/>
              <a:ext cx="9158098" cy="230209"/>
            </a:xfrm>
            <a:prstGeom prst="roundRect">
              <a:avLst>
                <a:gd name="adj" fmla="val 0"/>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solidFill>
                  <a:srgbClr val="C00000"/>
                </a:solidFill>
              </a:endParaRPr>
            </a:p>
          </p:txBody>
        </p:sp>
      </p:grpSp>
      <p:sp>
        <p:nvSpPr>
          <p:cNvPr id="16" name="TextBox 15">
            <a:extLst>
              <a:ext uri="{FF2B5EF4-FFF2-40B4-BE49-F238E27FC236}">
                <a16:creationId xmlns:a16="http://schemas.microsoft.com/office/drawing/2014/main" id="{C7B7A26A-7595-8558-C978-30B0382D46C2}"/>
              </a:ext>
            </a:extLst>
          </p:cNvPr>
          <p:cNvSpPr txBox="1"/>
          <p:nvPr/>
        </p:nvSpPr>
        <p:spPr>
          <a:xfrm flipH="1">
            <a:off x="1123403" y="5713686"/>
            <a:ext cx="9496649" cy="830997"/>
          </a:xfrm>
          <a:prstGeom prst="rect">
            <a:avLst/>
          </a:prstGeom>
          <a:noFill/>
        </p:spPr>
        <p:txBody>
          <a:bodyPr wrap="square" rtlCol="0">
            <a:spAutoFit/>
          </a:bodyPr>
          <a:lstStyle/>
          <a:p>
            <a:pPr marL="342900" indent="-342900">
              <a:buFont typeface="Arial" panose="020B0604020202020204" pitchFamily="34" charset="0"/>
              <a:buChar char="•"/>
            </a:pPr>
            <a:r>
              <a:rPr lang="en-US" sz="1600" b="1" dirty="0">
                <a:latin typeface="Constantia" panose="02030602050306030303" pitchFamily="18" charset="0"/>
                <a:ea typeface="Klee Medium" panose="02020600000000000000" pitchFamily="18" charset="-128"/>
              </a:rPr>
              <a:t>Red: question answering, blue: paraphrasing</a:t>
            </a:r>
            <a:endParaRPr lang="en-US" sz="1600" dirty="0">
              <a:latin typeface="Constantia" panose="02030602050306030303" pitchFamily="18" charset="0"/>
              <a:ea typeface="Klee Medium" panose="02020600000000000000" pitchFamily="18" charset="-128"/>
            </a:endParaRPr>
          </a:p>
          <a:p>
            <a:pPr marL="342900" indent="-34290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The </a:t>
            </a:r>
            <a:r>
              <a:rPr lang="en-US" sz="1600" b="1" dirty="0">
                <a:latin typeface="Constantia" panose="02030602050306030303" pitchFamily="18" charset="0"/>
                <a:ea typeface="Klee Medium" panose="02020600000000000000" pitchFamily="18" charset="-128"/>
              </a:rPr>
              <a:t>adaptive usage of prompt template</a:t>
            </a:r>
            <a:r>
              <a:rPr lang="en-US" sz="1600" dirty="0">
                <a:latin typeface="Constantia" panose="02030602050306030303" pitchFamily="18" charset="0"/>
                <a:ea typeface="Klee Medium" panose="02020600000000000000" pitchFamily="18" charset="-128"/>
              </a:rPr>
              <a:t> leads to the top performance in most of the situations</a:t>
            </a:r>
          </a:p>
          <a:p>
            <a:pPr marL="342900" indent="-342900">
              <a:buFont typeface="Arial" panose="020B0604020202020204" pitchFamily="34" charset="0"/>
              <a:buChar char="•"/>
            </a:pPr>
            <a:r>
              <a:rPr lang="en-US" sz="1600" dirty="0">
                <a:latin typeface="Constantia" panose="02030602050306030303" pitchFamily="18" charset="0"/>
                <a:ea typeface="Klee Medium" panose="02020600000000000000" pitchFamily="18" charset="-128"/>
              </a:rPr>
              <a:t>N2S is not bad in general, as the embedder is fine-tuned with this prompt template (MS MARCO)</a:t>
            </a:r>
            <a:endParaRPr lang="en-CN" sz="1600" dirty="0">
              <a:latin typeface="Constantia" panose="02030602050306030303" pitchFamily="18" charset="0"/>
              <a:ea typeface="Klee Medium" panose="02020600000000000000" pitchFamily="18" charset="-128"/>
            </a:endParaRPr>
          </a:p>
        </p:txBody>
      </p:sp>
    </p:spTree>
    <p:extLst>
      <p:ext uri="{BB962C8B-B14F-4D97-AF65-F5344CB8AC3E}">
        <p14:creationId xmlns:p14="http://schemas.microsoft.com/office/powerpoint/2010/main" val="2373648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47907</TotalTime>
  <Words>15310</Words>
  <Application>Microsoft Macintosh PowerPoint</Application>
  <PresentationFormat>Widescreen</PresentationFormat>
  <Paragraphs>1113</Paragraphs>
  <Slides>93</Slides>
  <Notes>91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Hannotate SC</vt:lpstr>
      <vt:lpstr>Microsoft YaHei UI</vt:lpstr>
      <vt:lpstr>Aptos</vt:lpstr>
      <vt:lpstr>Aptos Display</vt:lpstr>
      <vt:lpstr>Arial</vt:lpstr>
      <vt:lpstr>Cambria Math</vt:lpstr>
      <vt:lpstr>Constantia</vt:lpstr>
      <vt:lpstr>Office Theme</vt:lpstr>
      <vt:lpstr>大模型时代的通用向量检索</vt:lpstr>
      <vt:lpstr>PowerPoint Presentation</vt:lpstr>
      <vt:lpstr>PowerPoint Presentation</vt:lpstr>
      <vt:lpstr>语义向量模型</vt:lpstr>
      <vt:lpstr>什么是向量模型</vt:lpstr>
      <vt:lpstr>什么是向量模型</vt:lpstr>
      <vt:lpstr>什么是向量模型</vt:lpstr>
      <vt:lpstr>什么是向量模型</vt:lpstr>
      <vt:lpstr>什么是向量模型</vt:lpstr>
      <vt:lpstr>什么是向量模型</vt:lpstr>
      <vt:lpstr>向量模型的流行</vt:lpstr>
      <vt:lpstr>PowerPoint Presentation</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向量学习的基本模式</vt:lpstr>
      <vt:lpstr>PowerPoint Presentation</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BGE模型开发与实践</vt:lpstr>
      <vt:lpstr>PowerPoint Presentation</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PowerPoint Presentation</vt:lpstr>
      <vt:lpstr>报告总结</vt:lpstr>
      <vt:lpstr>PowerPoint Presentation</vt:lpstr>
      <vt:lpstr>PowerPoint Presentation</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lpstr>大模型与信息检索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大模型时代的通用向量检索</dc:title>
  <dc:creator>Zheng Liu</dc:creator>
  <cp:lastModifiedBy>Zheng Liu</cp:lastModifiedBy>
  <cp:revision>26</cp:revision>
  <dcterms:created xsi:type="dcterms:W3CDTF">2024-04-21T10:20:44Z</dcterms:created>
  <dcterms:modified xsi:type="dcterms:W3CDTF">2024-05-24T16:47:45Z</dcterms:modified>
</cp:coreProperties>
</file>